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98" r:id="rId3"/>
    <p:sldId id="299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87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10</a:t>
            </a:r>
            <a:r>
              <a:rPr lang="cs-CZ" sz="3200" dirty="0" smtClean="0">
                <a:solidFill>
                  <a:schemeClr val="bg1"/>
                </a:solidFill>
              </a:rPr>
              <a:t>. </a:t>
            </a:r>
            <a:r>
              <a:rPr lang="cs-CZ" sz="3200" dirty="0" smtClean="0">
                <a:solidFill>
                  <a:schemeClr val="bg1"/>
                </a:solidFill>
              </a:rPr>
              <a:t>PŘEDNÁŠKA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1899139"/>
            <a:ext cx="4806091" cy="25583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Téma přednášky: 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t</a:t>
            </a:r>
            <a:r>
              <a:rPr lang="cs-CZ" sz="2400" b="1" i="1" dirty="0" smtClean="0">
                <a:solidFill>
                  <a:srgbClr val="002060"/>
                </a:solidFill>
              </a:rPr>
              <a:t>estování nezávislosti kvalitativních znaků</a:t>
            </a:r>
            <a:endParaRPr lang="cs-CZ" sz="2400" b="1" i="1" dirty="0" smtClean="0">
              <a:solidFill>
                <a:srgbClr val="002060"/>
              </a:solidFill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VZHLED  X  HMOTNOST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397876" y="1923393"/>
            <a:ext cx="7772400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A = 239, B =  60, C =  14, D =    7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                                               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					= 2,1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652636"/>
              </p:ext>
            </p:extLst>
          </p:nvPr>
        </p:nvGraphicFramePr>
        <p:xfrm>
          <a:off x="3579210" y="2849699"/>
          <a:ext cx="2716213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Rovnice" r:id="rId4" imgW="1117115" imgH="253890" progId="Equation.3">
                  <p:embed/>
                </p:oleObj>
              </mc:Choice>
              <mc:Fallback>
                <p:oleObj name="Rovnice" r:id="rId4" imgW="1117115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9210" y="2849699"/>
                        <a:ext cx="2716213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435868"/>
              </p:ext>
            </p:extLst>
          </p:nvPr>
        </p:nvGraphicFramePr>
        <p:xfrm>
          <a:off x="1600200" y="4301359"/>
          <a:ext cx="4271963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Rovnice" r:id="rId6" imgW="2247900" imgH="444500" progId="Equation.3">
                  <p:embed/>
                </p:oleObj>
              </mc:Choice>
              <mc:Fallback>
                <p:oleObj name="Rovnice" r:id="rId6" imgW="22479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301359"/>
                        <a:ext cx="4271963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2906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Vliv kouření na úmrtnost v Karviné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2" y="1981200"/>
            <a:ext cx="9626435" cy="4388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Kontingenční tabulka pro 2917 zemřelých v Karviné 		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Kouření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versus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zemřelých na rakovinu plic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Analyzujte, zda kouření respondentů ovlivnilo úmrtnost na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rakovinu plic 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).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Použijte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Chi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-kvadrát test.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429000"/>
            <a:ext cx="6916738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8521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Vliv kouření na úmrtnost v Karviné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613" y="2076039"/>
            <a:ext cx="7866994" cy="3934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0813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920" y="276748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>
                <a:solidFill>
                  <a:prstClr val="black"/>
                </a:solidFill>
              </a:rPr>
              <a:t>Vliv kouření na úmrtnost v Karviné</a:t>
            </a:r>
            <a:endParaRPr lang="cs-CZ" b="1" dirty="0"/>
          </a:p>
        </p:txBody>
      </p:sp>
      <p:sp>
        <p:nvSpPr>
          <p:cNvPr id="8" name="Obdélník 7"/>
          <p:cNvSpPr/>
          <p:nvPr/>
        </p:nvSpPr>
        <p:spPr>
          <a:xfrm>
            <a:off x="1135117" y="2214248"/>
            <a:ext cx="892328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</a:pP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Nulovou hypotézu </a:t>
            </a:r>
            <a:r>
              <a:rPr lang="cs-CZ" altLang="cs-CZ" sz="3200" kern="0" dirty="0">
                <a:solidFill>
                  <a:srgbClr val="CC0000"/>
                </a:solidFill>
                <a:latin typeface="Times New Roman"/>
              </a:rPr>
              <a:t>o nezávislosti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3200" kern="0" dirty="0" smtClean="0">
                <a:solidFill>
                  <a:srgbClr val="000000"/>
                </a:solidFill>
                <a:latin typeface="Times New Roman"/>
              </a:rPr>
              <a:t>znaků zamítáme!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</a:pPr>
            <a:r>
              <a:rPr lang="cs-CZ" altLang="cs-CZ" sz="32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cs-CZ" altLang="cs-CZ" sz="32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</a:pP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(Úmrtnost na rakovinu plic závisí na kouření respondentů)</a:t>
            </a: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5874605"/>
              </p:ext>
            </p:extLst>
          </p:nvPr>
        </p:nvGraphicFramePr>
        <p:xfrm>
          <a:off x="1135117" y="4627453"/>
          <a:ext cx="5423337" cy="1171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Rovnice" r:id="rId4" imgW="2247900" imgH="444500" progId="Equation.3">
                  <p:embed/>
                </p:oleObj>
              </mc:Choice>
              <mc:Fallback>
                <p:oleObj name="Rovnice" r:id="rId4" imgW="22479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117" y="4627453"/>
                        <a:ext cx="5423337" cy="11712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344"/>
          <p:cNvSpPr txBox="1">
            <a:spLocks noChangeArrowheads="1"/>
          </p:cNvSpPr>
          <p:nvPr/>
        </p:nvSpPr>
        <p:spPr bwMode="auto">
          <a:xfrm>
            <a:off x="6490604" y="4857862"/>
            <a:ext cx="218043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= 11,54</a:t>
            </a:r>
          </a:p>
        </p:txBody>
      </p:sp>
    </p:spTree>
    <p:extLst>
      <p:ext uri="{BB962C8B-B14F-4D97-AF65-F5344CB8AC3E}">
        <p14:creationId xmlns:p14="http://schemas.microsoft.com/office/powerpoint/2010/main" val="497356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269781" y="1502433"/>
            <a:ext cx="8835916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 jednom vzorku (výběru) můžeme současně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sledovat dva nebo i více (kvalitativních) znaků 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Při kontrole jakosti výrobku sledujeme</a:t>
            </a:r>
            <a:r>
              <a:rPr kumimoji="0" lang="cs-CZ" altLang="cs-CZ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přítomnost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nebo nepřítomnost vady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(znak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), nebo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přítomnost nebo nepřítomnost vady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(znak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i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nabývají pouze dvě alternativní hodnoty –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kategorie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Ano, Ne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(Přítomnost, Nepřítomnost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apod.).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58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88276" y="1760813"/>
            <a:ext cx="9884979" cy="4371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Uvažujte soubor se dvěma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kvalitativními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znaky </a:t>
            </a:r>
            <a:r>
              <a:rPr kumimoji="0" lang="cs-CZ" altLang="cs-CZ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Znak </a:t>
            </a:r>
            <a:r>
              <a:rPr kumimoji="0" lang="cs-CZ" altLang="cs-CZ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má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možných kategorií hodnot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označených: 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znak </a:t>
            </a:r>
            <a:r>
              <a:rPr kumimoji="0" lang="cs-CZ" altLang="cs-CZ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má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možných kategorií hodnot:  </a:t>
            </a:r>
            <a:endParaRPr kumimoji="0" lang="cs-CZ" altLang="cs-CZ" sz="3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Výsledek celého složeného experimentu lze shrnout do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kontingenční tabulky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543" y="2760336"/>
            <a:ext cx="204628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410" y="3288973"/>
            <a:ext cx="201771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08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7" name="Group 3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967000"/>
              </p:ext>
            </p:extLst>
          </p:nvPr>
        </p:nvGraphicFramePr>
        <p:xfrm>
          <a:off x="1497724" y="1639613"/>
          <a:ext cx="8008882" cy="4682359"/>
        </p:xfrm>
        <a:graphic>
          <a:graphicData uri="http://schemas.openxmlformats.org/drawingml/2006/table">
            <a:tbl>
              <a:tblPr/>
              <a:tblGrid>
                <a:gridCol w="1721594"/>
                <a:gridCol w="736249"/>
                <a:gridCol w="739403"/>
                <a:gridCol w="740980"/>
                <a:gridCol w="1781503"/>
                <a:gridCol w="763051"/>
                <a:gridCol w="1526102"/>
              </a:tblGrid>
              <a:tr h="9481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Kategorie</a:t>
                      </a: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endParaRPr kumimoji="1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znaku</a:t>
                      </a: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1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 / B</a:t>
                      </a:r>
                      <a:endParaRPr kumimoji="1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1" lang="en-US" sz="24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1" lang="en-US" sz="2400" b="1" i="1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1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1" lang="en-US" sz="24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.................    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1" lang="en-US" sz="24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6819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1" 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4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1" 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1" 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9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1" lang="en-US" sz="24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    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2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 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1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974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4000" b="1" dirty="0" smtClean="0"/>
              <a:t>Testování nezávislosti kvalitativních znaků</a:t>
            </a:r>
            <a:br>
              <a:rPr lang="cs-CZ" sz="4000" b="1" dirty="0" smtClean="0"/>
            </a:br>
            <a:r>
              <a:rPr lang="cs-CZ" sz="4000" b="1" dirty="0" smtClean="0"/>
              <a:t>Čtyřpolní kontingenční tabulka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7" name="Group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122882"/>
              </p:ext>
            </p:extLst>
          </p:nvPr>
        </p:nvGraphicFramePr>
        <p:xfrm>
          <a:off x="1042988" y="1891862"/>
          <a:ext cx="8589743" cy="3697727"/>
        </p:xfrm>
        <a:graphic>
          <a:graphicData uri="http://schemas.openxmlformats.org/drawingml/2006/table">
            <a:tbl>
              <a:tblPr/>
              <a:tblGrid>
                <a:gridCol w="3220698"/>
                <a:gridCol w="1735063"/>
                <a:gridCol w="2164731"/>
                <a:gridCol w="1469251"/>
              </a:tblGrid>
              <a:tr h="13768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Vzhled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/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      </a:t>
                      </a: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Hmotnost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výrobků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yhovující</a:t>
                      </a:r>
                      <a:endParaRPr kumimoji="1" 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hmotnost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Nevyhovující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hmotnost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Marg.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četnost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6334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yhovující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vzhled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239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299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0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Nevyhovující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vzhled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5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-</a:t>
                      </a:r>
                      <a:r>
                        <a:rPr kumimoji="1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Marg.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četnost</a:t>
                      </a:r>
                      <a:endParaRPr kumimoji="1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253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67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320</a:t>
                      </a:r>
                      <a:endParaRPr kumimoji="1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988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55650" y="1628775"/>
            <a:ext cx="81375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1.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Nulová hypotéza H</a:t>
            </a:r>
            <a:r>
              <a:rPr kumimoji="0" lang="cs-CZ" altLang="cs-CZ" sz="24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699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Vzhled výrobku nezávisí na hmotnosti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(rozdíly u vzorku jsou pouze dílem náhody).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Očekávané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699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četnosti: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699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253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*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299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320</a:t>
            </a:r>
            <a:r>
              <a:rPr kumimoji="0" lang="en-US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236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,4 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253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*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320  </a:t>
            </a:r>
            <a:r>
              <a:rPr kumimoji="0" lang="en-US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  16,6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67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*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299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320  </a:t>
            </a:r>
            <a:r>
              <a:rPr kumimoji="0" lang="en-US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  62,6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	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E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67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*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320</a:t>
            </a:r>
            <a:r>
              <a:rPr kumimoji="0" lang="en-US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  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4,4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Pozorované četnosti: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239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14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60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7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Testové kritérium X</a:t>
            </a:r>
            <a:r>
              <a:rPr kumimoji="0" lang="cs-CZ" altLang="cs-CZ" sz="24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altLang="cs-CZ" sz="24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df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r-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1)(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-1) počet stupňů volnosti (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(2-1)(2-1)=1)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449" y="4986501"/>
            <a:ext cx="380047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0868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89082" y="2601310"/>
            <a:ext cx="8075613" cy="3825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Očekáv_č_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i,j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Marg_č_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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Marg_č_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/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celk_č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1: Hmotnost-Nevyhovující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2 : Vzhled-Vyhovující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celk_č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320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12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Očekáv_č_1,2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299*67/320 = 62,6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atd.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578597"/>
              </p:ext>
            </p:extLst>
          </p:nvPr>
        </p:nvGraphicFramePr>
        <p:xfrm>
          <a:off x="2519772" y="1402080"/>
          <a:ext cx="5916613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Rovnice" r:id="rId4" imgW="2247900" imgH="355600" progId="Equation.3">
                  <p:embed/>
                </p:oleObj>
              </mc:Choice>
              <mc:Fallback>
                <p:oleObj name="Rovnice" r:id="rId4" imgW="22479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1402080"/>
                        <a:ext cx="5916613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4734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94377" y="1569654"/>
            <a:ext cx="8843306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3.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Porovnání hodnoty vypočítaného kritéria s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tabulkovou kritickou hodnotou rozdělení,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kde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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0,10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je zadaná hladina významnosti.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V každé kategorii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má být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alespoň 5 hodnot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! 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Jestliže      		    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potom H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0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nezamítáme!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Alternativně: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Pro hodnotu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X</a:t>
            </a:r>
            <a:r>
              <a:rPr kumimoji="0" lang="cs-CZ" altLang="cs-CZ" sz="2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zjistíme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-hodnotu (tj. signifikanci - 		          - má být menší než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0,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1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)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CHIDIST(2,1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;1)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0,147  - tedy H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0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nezamítáme!</a:t>
            </a: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276223"/>
              </p:ext>
            </p:extLst>
          </p:nvPr>
        </p:nvGraphicFramePr>
        <p:xfrm>
          <a:off x="2660322" y="4084091"/>
          <a:ext cx="28971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Rovnice" r:id="rId4" imgW="1422400" imgH="254000" progId="Equation.3">
                  <p:embed/>
                </p:oleObj>
              </mc:Choice>
              <mc:Fallback>
                <p:oleObj name="Rovnice" r:id="rId4" imgW="14224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322" y="4084091"/>
                        <a:ext cx="2897188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4426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000" b="1" dirty="0"/>
              <a:t>Čtyřpolní tabulka</a:t>
            </a:r>
            <a:r>
              <a:rPr lang="cs-CZ" sz="4000" dirty="0"/>
              <a:t> – kontingenční tabulka 2 x 2:</a:t>
            </a:r>
            <a:endParaRPr lang="cs-CZ" sz="4000" b="1" dirty="0"/>
          </a:p>
        </p:txBody>
      </p:sp>
      <p:graphicFrame>
        <p:nvGraphicFramePr>
          <p:cNvPr id="7" name="Group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293389"/>
              </p:ext>
            </p:extLst>
          </p:nvPr>
        </p:nvGraphicFramePr>
        <p:xfrm>
          <a:off x="3002455" y="1655464"/>
          <a:ext cx="5040313" cy="2383136"/>
        </p:xfrm>
        <a:graphic>
          <a:graphicData uri="http://schemas.openxmlformats.org/drawingml/2006/table">
            <a:tbl>
              <a:tblPr/>
              <a:tblGrid>
                <a:gridCol w="2133600"/>
                <a:gridCol w="874713"/>
                <a:gridCol w="808037"/>
                <a:gridCol w="1223963"/>
              </a:tblGrid>
              <a:tr h="457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Znak2</a:t>
                      </a:r>
                    </a:p>
                  </a:txBody>
                  <a:tcPr marT="45680" marB="4568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753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Znak1</a:t>
                      </a:r>
                    </a:p>
                  </a:txBody>
                  <a:tcPr marT="45680" marB="4568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1" lang="cs-CZ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680" marB="4568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1" lang="en-US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1" lang="cs-CZ" sz="2800" b="1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753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1" lang="cs-CZ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A+B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1" lang="en-US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C+D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A+C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B+D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1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41867" y="1981200"/>
            <a:ext cx="910617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Kritérium: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Jestliže </a:t>
            </a:r>
            <a:r>
              <a:rPr kumimoji="0" lang="cs-CZ" altLang="cs-CZ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     ,  </a:t>
            </a:r>
            <a:r>
              <a:rPr kumimoji="0" lang="en-US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cs-CZ" altLang="cs-CZ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ak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H</a:t>
            </a:r>
            <a:r>
              <a:rPr kumimoji="0" lang="cs-CZ" altLang="cs-CZ" sz="24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zamítáme, jinak ji </a:t>
            </a:r>
            <a:r>
              <a:rPr kumimoji="0" lang="en-US" altLang="cs-CZ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nez</a:t>
            </a:r>
            <a:r>
              <a:rPr kumimoji="0" lang="cs-CZ" altLang="cs-CZ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ámítáme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!</a:t>
            </a: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11652"/>
              </p:ext>
            </p:extLst>
          </p:nvPr>
        </p:nvGraphicFramePr>
        <p:xfrm>
          <a:off x="2652042" y="4353911"/>
          <a:ext cx="4271963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Rovnice" r:id="rId4" imgW="2247900" imgH="444500" progId="Equation.3">
                  <p:embed/>
                </p:oleObj>
              </mc:Choice>
              <mc:Fallback>
                <p:oleObj name="Rovnice" r:id="rId4" imgW="22479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2042" y="4353911"/>
                        <a:ext cx="4271963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825486"/>
              </p:ext>
            </p:extLst>
          </p:nvPr>
        </p:nvGraphicFramePr>
        <p:xfrm>
          <a:off x="2067637" y="5605298"/>
          <a:ext cx="181292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Rovnice" r:id="rId6" imgW="723586" imgH="241195" progId="Equation.3">
                  <p:embed/>
                </p:oleObj>
              </mc:Choice>
              <mc:Fallback>
                <p:oleObj name="Rovnice" r:id="rId6" imgW="723586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7637" y="5605298"/>
                        <a:ext cx="1812925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56533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394</Words>
  <Application>Microsoft Office PowerPoint</Application>
  <PresentationFormat>Vlastní</PresentationFormat>
  <Paragraphs>189</Paragraphs>
  <Slides>14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Motiv Office</vt:lpstr>
      <vt:lpstr>Rovnice</vt:lpstr>
      <vt:lpstr>Prezentace aplikace PowerPoint</vt:lpstr>
      <vt:lpstr>Testování nezávislosti kvalitativních znaků</vt:lpstr>
      <vt:lpstr>Testování nezávislosti kvalitativních znaků</vt:lpstr>
      <vt:lpstr>Testování nezávislosti kvalitativních znaků</vt:lpstr>
      <vt:lpstr>Testování nezávislosti kvalitativních znaků Čtyřpolní kontingenční tabulka</vt:lpstr>
      <vt:lpstr>Testování nezávislosti kvalitativních znaků</vt:lpstr>
      <vt:lpstr>Testování nezávislosti kvalitativních znaků</vt:lpstr>
      <vt:lpstr>Testování nezávislosti kvalitativních znaků</vt:lpstr>
      <vt:lpstr>Čtyřpolní tabulka – kontingenční tabulka 2 x 2:</vt:lpstr>
      <vt:lpstr>Příklad: VZHLED  X  HMOTNOST</vt:lpstr>
      <vt:lpstr>Vliv kouření na úmrtnost v Karviné</vt:lpstr>
      <vt:lpstr>Vliv kouření na úmrtnost v Karviné</vt:lpstr>
      <vt:lpstr>Vliv kouření na úmrtnost v Karviné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103</cp:revision>
  <dcterms:created xsi:type="dcterms:W3CDTF">2016-11-25T20:36:16Z</dcterms:created>
  <dcterms:modified xsi:type="dcterms:W3CDTF">2019-05-19T06:40:47Z</dcterms:modified>
</cp:coreProperties>
</file>