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8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0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wmf"/><Relationship Id="rId3" Type="http://schemas.openxmlformats.org/officeDocument/2006/relationships/image" Target="../media/image1.png"/><Relationship Id="rId7" Type="http://schemas.openxmlformats.org/officeDocument/2006/relationships/image" Target="../media/image4.wmf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4.wmf"/><Relationship Id="rId18" Type="http://schemas.openxmlformats.org/officeDocument/2006/relationships/oleObject" Target="../embeddings/oleObject15.bin"/><Relationship Id="rId3" Type="http://schemas.openxmlformats.org/officeDocument/2006/relationships/image" Target="../media/image1.png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2.bin"/><Relationship Id="rId1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5" Type="http://schemas.openxmlformats.org/officeDocument/2006/relationships/image" Target="../media/image15.wmf"/><Relationship Id="rId10" Type="http://schemas.openxmlformats.org/officeDocument/2006/relationships/oleObject" Target="../embeddings/oleObject11.bin"/><Relationship Id="rId19" Type="http://schemas.openxmlformats.org/officeDocument/2006/relationships/image" Target="../media/image17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r>
              <a:rPr lang="cs-CZ" sz="4800" b="1" dirty="0" smtClean="0"/>
              <a:t>STATISTIKA</a:t>
            </a:r>
            <a:r>
              <a:rPr lang="cs-CZ" sz="4000" b="1" dirty="0" smtClean="0"/>
              <a:t> 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bg1"/>
                </a:solidFill>
              </a:rPr>
              <a:t>12. </a:t>
            </a:r>
            <a:r>
              <a:rPr lang="cs-CZ" sz="3200" dirty="0" smtClean="0">
                <a:solidFill>
                  <a:schemeClr val="bg1"/>
                </a:solidFill>
              </a:rPr>
              <a:t>PŘEDNÁŠKA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6627525" y="1899138"/>
            <a:ext cx="4806091" cy="30948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 Téma přednášky</a:t>
            </a:r>
            <a:r>
              <a:rPr lang="cs-CZ" sz="2400" b="1" i="1" dirty="0" smtClean="0">
                <a:solidFill>
                  <a:srgbClr val="002060"/>
                </a:solidFill>
              </a:rPr>
              <a:t>:</a:t>
            </a:r>
          </a:p>
          <a:p>
            <a:pPr marL="457200" indent="-457200" algn="ctr">
              <a:buAutoNum type="alphaLcParenR"/>
            </a:pPr>
            <a:r>
              <a:rPr lang="cs-CZ" sz="2400" b="1" i="1" dirty="0">
                <a:solidFill>
                  <a:srgbClr val="002060"/>
                </a:solidFill>
              </a:rPr>
              <a:t>č</a:t>
            </a:r>
            <a:r>
              <a:rPr lang="cs-CZ" sz="2400" b="1" i="1" dirty="0" smtClean="0">
                <a:solidFill>
                  <a:srgbClr val="002060"/>
                </a:solidFill>
              </a:rPr>
              <a:t>asové řady,</a:t>
            </a:r>
          </a:p>
          <a:p>
            <a:pPr marL="457200" indent="-457200" algn="ctr">
              <a:buAutoNum type="alphaLcParenR"/>
            </a:pPr>
            <a:r>
              <a:rPr lang="cs-CZ" sz="2400" b="1" i="1" dirty="0">
                <a:solidFill>
                  <a:srgbClr val="002060"/>
                </a:solidFill>
              </a:rPr>
              <a:t>l</a:t>
            </a:r>
            <a:r>
              <a:rPr lang="cs-CZ" sz="2400" b="1" i="1" dirty="0" smtClean="0">
                <a:solidFill>
                  <a:srgbClr val="002060"/>
                </a:solidFill>
              </a:rPr>
              <a:t>ineární trend,</a:t>
            </a:r>
          </a:p>
          <a:p>
            <a:pPr marL="457200" indent="-457200" algn="ctr">
              <a:buAutoNum type="alphaLcParenR"/>
            </a:pPr>
            <a:r>
              <a:rPr lang="cs-CZ" sz="2400" b="1" i="1" dirty="0">
                <a:solidFill>
                  <a:srgbClr val="002060"/>
                </a:solidFill>
              </a:rPr>
              <a:t>k</a:t>
            </a:r>
            <a:r>
              <a:rPr lang="cs-CZ" sz="2400" b="1" i="1" dirty="0" smtClean="0">
                <a:solidFill>
                  <a:srgbClr val="002060"/>
                </a:solidFill>
              </a:rPr>
              <a:t>orelační analýza.</a:t>
            </a:r>
            <a:r>
              <a:rPr lang="cs-CZ" sz="2400" b="1" i="1" dirty="0" smtClean="0">
                <a:solidFill>
                  <a:srgbClr val="002060"/>
                </a:solidFill>
              </a:rPr>
              <a:t> </a:t>
            </a: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900087" y="5146431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Korelační analýza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31631" y="1840522"/>
            <a:ext cx="8557846" cy="4583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Korelační koeficient: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Odhad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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: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641293"/>
              </p:ext>
            </p:extLst>
          </p:nvPr>
        </p:nvGraphicFramePr>
        <p:xfrm>
          <a:off x="4460631" y="2397369"/>
          <a:ext cx="1893888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Rovnice" r:id="rId4" imgW="825500" imgH="292100" progId="Equation.3">
                  <p:embed/>
                </p:oleObj>
              </mc:Choice>
              <mc:Fallback>
                <p:oleObj name="Rovnice" r:id="rId4" imgW="825500" imgH="292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0631" y="2397369"/>
                        <a:ext cx="1893888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6486242"/>
              </p:ext>
            </p:extLst>
          </p:nvPr>
        </p:nvGraphicFramePr>
        <p:xfrm>
          <a:off x="2889738" y="3896883"/>
          <a:ext cx="5324475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Rovnice" r:id="rId6" imgW="2590800" imgH="558800" progId="Equation.3">
                  <p:embed/>
                </p:oleObj>
              </mc:Choice>
              <mc:Fallback>
                <p:oleObj name="Rovnice" r:id="rId6" imgW="2590800" imgH="558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9738" y="3896883"/>
                        <a:ext cx="5324475" cy="1150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5582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12789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Příklad: Výsledky testů 10 studentů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pSp>
        <p:nvGrpSpPr>
          <p:cNvPr id="7" name="Group 76"/>
          <p:cNvGrpSpPr>
            <a:grpSpLocks/>
          </p:cNvGrpSpPr>
          <p:nvPr/>
        </p:nvGrpSpPr>
        <p:grpSpPr bwMode="auto">
          <a:xfrm>
            <a:off x="1172796" y="1624990"/>
            <a:ext cx="8064500" cy="1439862"/>
            <a:chOff x="-3" y="-3"/>
            <a:chExt cx="3125" cy="966"/>
          </a:xfrm>
        </p:grpSpPr>
        <p:grpSp>
          <p:nvGrpSpPr>
            <p:cNvPr id="8" name="Group 74"/>
            <p:cNvGrpSpPr>
              <a:grpSpLocks/>
            </p:cNvGrpSpPr>
            <p:nvPr/>
          </p:nvGrpSpPr>
          <p:grpSpPr bwMode="auto">
            <a:xfrm>
              <a:off x="0" y="0"/>
              <a:ext cx="3119" cy="960"/>
              <a:chOff x="0" y="0"/>
              <a:chExt cx="3119" cy="960"/>
            </a:xfrm>
          </p:grpSpPr>
          <p:grpSp>
            <p:nvGrpSpPr>
              <p:cNvPr id="10" name="Group 29"/>
              <p:cNvGrpSpPr>
                <a:grpSpLocks/>
              </p:cNvGrpSpPr>
              <p:nvPr/>
            </p:nvGrpSpPr>
            <p:grpSpPr bwMode="auto">
              <a:xfrm>
                <a:off x="0" y="0"/>
                <a:ext cx="1059" cy="480"/>
                <a:chOff x="0" y="0"/>
                <a:chExt cx="1059" cy="480"/>
              </a:xfrm>
            </p:grpSpPr>
            <p:sp>
              <p:nvSpPr>
                <p:cNvPr id="76" name="Rectangle 2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059" cy="480"/>
                </a:xfrm>
                <a:prstGeom prst="rect">
                  <a:avLst/>
                </a:prstGeom>
                <a:solidFill>
                  <a:srgbClr val="BFBFB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grpSp>
              <p:nvGrpSpPr>
                <p:cNvPr id="77" name="Group 27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059" cy="480"/>
                  <a:chOff x="0" y="0"/>
                  <a:chExt cx="1059" cy="480"/>
                </a:xfrm>
              </p:grpSpPr>
              <p:sp>
                <p:nvSpPr>
                  <p:cNvPr id="78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12" y="0"/>
                    <a:ext cx="1035" cy="480"/>
                  </a:xfrm>
                  <a:prstGeom prst="rect">
                    <a:avLst/>
                  </a:prstGeom>
                  <a:solidFill>
                    <a:srgbClr val="BFBFB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>
                    <a:lvl1pPr>
                      <a:lnSpc>
                        <a:spcPct val="90000"/>
                      </a:lnSpc>
                      <a:spcBef>
                        <a:spcPct val="20000"/>
                      </a:spcBef>
                      <a:buClr>
                        <a:schemeClr val="tx2"/>
                      </a:buClr>
                      <a:buSzPct val="75000"/>
                      <a:buFont typeface="Wingdings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CCFF"/>
                      </a:buClr>
                      <a:buSzPct val="65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marL="0" marR="0" lvl="0" indent="0" algn="ctr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1" lang="en-US" altLang="cs-CZ" sz="1800" b="1" i="0" u="none" strike="noStrike" kern="0" cap="none" spc="0" normalizeH="0" baseline="0" noProof="0" dirty="0" err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cs typeface="Arial" charset="0"/>
                      </a:rPr>
                      <a:t>Počet</a:t>
                    </a:r>
                    <a:r>
                      <a:rPr kumimoji="1" lang="en-US" altLang="cs-CZ" sz="18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cs typeface="Arial" charset="0"/>
                      </a:rPr>
                      <a:t> </a:t>
                    </a:r>
                    <a:r>
                      <a:rPr kumimoji="1" lang="en-US" altLang="cs-CZ" sz="1800" b="1" i="0" u="none" strike="noStrike" kern="0" cap="none" spc="0" normalizeH="0" baseline="0" noProof="0" dirty="0" err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cs typeface="Arial" charset="0"/>
                      </a:rPr>
                      <a:t>bodů</a:t>
                    </a:r>
                    <a:r>
                      <a:rPr kumimoji="1" lang="en-US" altLang="cs-CZ" sz="18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cs typeface="Arial" charset="0"/>
                      </a:rPr>
                      <a:t> z </a:t>
                    </a:r>
                    <a:r>
                      <a:rPr kumimoji="1" lang="en-US" altLang="cs-CZ" sz="1800" b="1" i="0" u="none" strike="noStrike" kern="0" cap="none" spc="0" normalizeH="0" baseline="0" noProof="0" dirty="0" err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cs typeface="Arial" charset="0"/>
                      </a:rPr>
                      <a:t>matematiky</a:t>
                    </a:r>
                    <a:endParaRPr kumimoji="1" lang="en-US" altLang="cs-CZ" sz="18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 marL="0" marR="0" lvl="0" indent="0" algn="ctr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en-US" altLang="cs-CZ" sz="24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79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1059" cy="480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>
                      <a:lnSpc>
                        <a:spcPct val="90000"/>
                      </a:lnSpc>
                      <a:spcBef>
                        <a:spcPct val="20000"/>
                      </a:spcBef>
                      <a:buClr>
                        <a:schemeClr val="tx2"/>
                      </a:buClr>
                      <a:buSzPct val="75000"/>
                      <a:buFont typeface="Wingdings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CCFF"/>
                      </a:buClr>
                      <a:buSzPct val="65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marL="0" marR="0" lvl="0" indent="0" algn="ctr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cs-CZ" altLang="cs-CZ" sz="2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CC00"/>
                      </a:solidFill>
                      <a:effectLst/>
                      <a:uLnTx/>
                      <a:uFillTx/>
                      <a:latin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11" name="Group 31"/>
              <p:cNvGrpSpPr>
                <a:grpSpLocks/>
              </p:cNvGrpSpPr>
              <p:nvPr/>
            </p:nvGrpSpPr>
            <p:grpSpPr bwMode="auto">
              <a:xfrm>
                <a:off x="1059" y="0"/>
                <a:ext cx="206" cy="480"/>
                <a:chOff x="1059" y="0"/>
                <a:chExt cx="206" cy="480"/>
              </a:xfrm>
            </p:grpSpPr>
            <p:sp>
              <p:nvSpPr>
                <p:cNvPr id="74" name="Rectangle 5"/>
                <p:cNvSpPr>
                  <a:spLocks noChangeArrowheads="1"/>
                </p:cNvSpPr>
                <p:nvPr/>
              </p:nvSpPr>
              <p:spPr bwMode="auto">
                <a:xfrm>
                  <a:off x="1071" y="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56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75" name="Rectangle 30"/>
                <p:cNvSpPr>
                  <a:spLocks noChangeArrowheads="1"/>
                </p:cNvSpPr>
                <p:nvPr/>
              </p:nvSpPr>
              <p:spPr bwMode="auto">
                <a:xfrm>
                  <a:off x="1059" y="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2" name="Group 33"/>
              <p:cNvGrpSpPr>
                <a:grpSpLocks/>
              </p:cNvGrpSpPr>
              <p:nvPr/>
            </p:nvGrpSpPr>
            <p:grpSpPr bwMode="auto">
              <a:xfrm>
                <a:off x="1265" y="0"/>
                <a:ext cx="206" cy="480"/>
                <a:chOff x="1265" y="0"/>
                <a:chExt cx="206" cy="480"/>
              </a:xfrm>
            </p:grpSpPr>
            <p:sp>
              <p:nvSpPr>
                <p:cNvPr id="72" name="Rectangle 6"/>
                <p:cNvSpPr>
                  <a:spLocks noChangeArrowheads="1"/>
                </p:cNvSpPr>
                <p:nvPr/>
              </p:nvSpPr>
              <p:spPr bwMode="auto">
                <a:xfrm>
                  <a:off x="1277" y="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79</a:t>
                  </a:r>
                  <a:endParaRPr kumimoji="1" lang="en-US" altLang="cs-CZ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73" name="Rectangle 32"/>
                <p:cNvSpPr>
                  <a:spLocks noChangeArrowheads="1"/>
                </p:cNvSpPr>
                <p:nvPr/>
              </p:nvSpPr>
              <p:spPr bwMode="auto">
                <a:xfrm>
                  <a:off x="1265" y="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3" name="Group 35"/>
              <p:cNvGrpSpPr>
                <a:grpSpLocks/>
              </p:cNvGrpSpPr>
              <p:nvPr/>
            </p:nvGrpSpPr>
            <p:grpSpPr bwMode="auto">
              <a:xfrm>
                <a:off x="1471" y="0"/>
                <a:ext cx="206" cy="480"/>
                <a:chOff x="1471" y="0"/>
                <a:chExt cx="206" cy="480"/>
              </a:xfrm>
            </p:grpSpPr>
            <p:sp>
              <p:nvSpPr>
                <p:cNvPr id="70" name="Rectangle 7"/>
                <p:cNvSpPr>
                  <a:spLocks noChangeArrowheads="1"/>
                </p:cNvSpPr>
                <p:nvPr/>
              </p:nvSpPr>
              <p:spPr bwMode="auto">
                <a:xfrm>
                  <a:off x="1483" y="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50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71" name="Rectangle 34"/>
                <p:cNvSpPr>
                  <a:spLocks noChangeArrowheads="1"/>
                </p:cNvSpPr>
                <p:nvPr/>
              </p:nvSpPr>
              <p:spPr bwMode="auto">
                <a:xfrm>
                  <a:off x="1471" y="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" name="Group 37"/>
              <p:cNvGrpSpPr>
                <a:grpSpLocks/>
              </p:cNvGrpSpPr>
              <p:nvPr/>
            </p:nvGrpSpPr>
            <p:grpSpPr bwMode="auto">
              <a:xfrm>
                <a:off x="1677" y="0"/>
                <a:ext cx="206" cy="480"/>
                <a:chOff x="1677" y="0"/>
                <a:chExt cx="206" cy="480"/>
              </a:xfrm>
            </p:grpSpPr>
            <p:sp>
              <p:nvSpPr>
                <p:cNvPr id="68" name="Rectangle 8"/>
                <p:cNvSpPr>
                  <a:spLocks noChangeArrowheads="1"/>
                </p:cNvSpPr>
                <p:nvPr/>
              </p:nvSpPr>
              <p:spPr bwMode="auto">
                <a:xfrm>
                  <a:off x="1689" y="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84</a:t>
                  </a:r>
                  <a:endParaRPr kumimoji="1" lang="en-US" altLang="cs-CZ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69" name="Rectangle 36"/>
                <p:cNvSpPr>
                  <a:spLocks noChangeArrowheads="1"/>
                </p:cNvSpPr>
                <p:nvPr/>
              </p:nvSpPr>
              <p:spPr bwMode="auto">
                <a:xfrm>
                  <a:off x="1677" y="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5" name="Group 39"/>
              <p:cNvGrpSpPr>
                <a:grpSpLocks/>
              </p:cNvGrpSpPr>
              <p:nvPr/>
            </p:nvGrpSpPr>
            <p:grpSpPr bwMode="auto">
              <a:xfrm>
                <a:off x="1883" y="0"/>
                <a:ext cx="206" cy="480"/>
                <a:chOff x="1883" y="0"/>
                <a:chExt cx="206" cy="480"/>
              </a:xfrm>
            </p:grpSpPr>
            <p:sp>
              <p:nvSpPr>
                <p:cNvPr id="66" name="Rectangle 9"/>
                <p:cNvSpPr>
                  <a:spLocks noChangeArrowheads="1"/>
                </p:cNvSpPr>
                <p:nvPr/>
              </p:nvSpPr>
              <p:spPr bwMode="auto">
                <a:xfrm>
                  <a:off x="1895" y="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63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67" name="Rectangle 38"/>
                <p:cNvSpPr>
                  <a:spLocks noChangeArrowheads="1"/>
                </p:cNvSpPr>
                <p:nvPr/>
              </p:nvSpPr>
              <p:spPr bwMode="auto">
                <a:xfrm>
                  <a:off x="1883" y="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6" name="Group 41"/>
              <p:cNvGrpSpPr>
                <a:grpSpLocks/>
              </p:cNvGrpSpPr>
              <p:nvPr/>
            </p:nvGrpSpPr>
            <p:grpSpPr bwMode="auto">
              <a:xfrm>
                <a:off x="2089" y="0"/>
                <a:ext cx="206" cy="480"/>
                <a:chOff x="2089" y="0"/>
                <a:chExt cx="206" cy="480"/>
              </a:xfrm>
            </p:grpSpPr>
            <p:sp>
              <p:nvSpPr>
                <p:cNvPr id="64" name="Rectangle 10"/>
                <p:cNvSpPr>
                  <a:spLocks noChangeArrowheads="1"/>
                </p:cNvSpPr>
                <p:nvPr/>
              </p:nvSpPr>
              <p:spPr bwMode="auto">
                <a:xfrm>
                  <a:off x="2101" y="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91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65" name="Rectangle 40"/>
                <p:cNvSpPr>
                  <a:spLocks noChangeArrowheads="1"/>
                </p:cNvSpPr>
                <p:nvPr/>
              </p:nvSpPr>
              <p:spPr bwMode="auto">
                <a:xfrm>
                  <a:off x="2089" y="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7" name="Group 43"/>
              <p:cNvGrpSpPr>
                <a:grpSpLocks/>
              </p:cNvGrpSpPr>
              <p:nvPr/>
            </p:nvGrpSpPr>
            <p:grpSpPr bwMode="auto">
              <a:xfrm>
                <a:off x="2295" y="0"/>
                <a:ext cx="206" cy="480"/>
                <a:chOff x="2295" y="0"/>
                <a:chExt cx="206" cy="480"/>
              </a:xfrm>
            </p:grpSpPr>
            <p:sp>
              <p:nvSpPr>
                <p:cNvPr id="62" name="Rectangle 11"/>
                <p:cNvSpPr>
                  <a:spLocks noChangeArrowheads="1"/>
                </p:cNvSpPr>
                <p:nvPr/>
              </p:nvSpPr>
              <p:spPr bwMode="auto">
                <a:xfrm>
                  <a:off x="2307" y="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46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63" name="Rectangle 42"/>
                <p:cNvSpPr>
                  <a:spLocks noChangeArrowheads="1"/>
                </p:cNvSpPr>
                <p:nvPr/>
              </p:nvSpPr>
              <p:spPr bwMode="auto">
                <a:xfrm>
                  <a:off x="2295" y="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8" name="Group 45"/>
              <p:cNvGrpSpPr>
                <a:grpSpLocks/>
              </p:cNvGrpSpPr>
              <p:nvPr/>
            </p:nvGrpSpPr>
            <p:grpSpPr bwMode="auto">
              <a:xfrm>
                <a:off x="2501" y="0"/>
                <a:ext cx="206" cy="480"/>
                <a:chOff x="2501" y="0"/>
                <a:chExt cx="206" cy="480"/>
              </a:xfrm>
            </p:grpSpPr>
            <p:sp>
              <p:nvSpPr>
                <p:cNvPr id="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513" y="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56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61" name="Rectangle 44"/>
                <p:cNvSpPr>
                  <a:spLocks noChangeArrowheads="1"/>
                </p:cNvSpPr>
                <p:nvPr/>
              </p:nvSpPr>
              <p:spPr bwMode="auto">
                <a:xfrm>
                  <a:off x="2501" y="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9" name="Group 47"/>
              <p:cNvGrpSpPr>
                <a:grpSpLocks/>
              </p:cNvGrpSpPr>
              <p:nvPr/>
            </p:nvGrpSpPr>
            <p:grpSpPr bwMode="auto">
              <a:xfrm>
                <a:off x="2707" y="0"/>
                <a:ext cx="206" cy="480"/>
                <a:chOff x="2707" y="0"/>
                <a:chExt cx="206" cy="480"/>
              </a:xfrm>
            </p:grpSpPr>
            <p:sp>
              <p:nvSpPr>
                <p:cNvPr id="58" name="Rectangle 13"/>
                <p:cNvSpPr>
                  <a:spLocks noChangeArrowheads="1"/>
                </p:cNvSpPr>
                <p:nvPr/>
              </p:nvSpPr>
              <p:spPr bwMode="auto">
                <a:xfrm>
                  <a:off x="2719" y="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74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59" name="Rectangle 46"/>
                <p:cNvSpPr>
                  <a:spLocks noChangeArrowheads="1"/>
                </p:cNvSpPr>
                <p:nvPr/>
              </p:nvSpPr>
              <p:spPr bwMode="auto">
                <a:xfrm>
                  <a:off x="2707" y="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20" name="Group 49"/>
              <p:cNvGrpSpPr>
                <a:grpSpLocks/>
              </p:cNvGrpSpPr>
              <p:nvPr/>
            </p:nvGrpSpPr>
            <p:grpSpPr bwMode="auto">
              <a:xfrm>
                <a:off x="2913" y="0"/>
                <a:ext cx="206" cy="480"/>
                <a:chOff x="2913" y="0"/>
                <a:chExt cx="206" cy="480"/>
              </a:xfrm>
            </p:grpSpPr>
            <p:sp>
              <p:nvSpPr>
                <p:cNvPr id="56" name="Rectangle 14"/>
                <p:cNvSpPr>
                  <a:spLocks noChangeArrowheads="1"/>
                </p:cNvSpPr>
                <p:nvPr/>
              </p:nvSpPr>
              <p:spPr bwMode="auto">
                <a:xfrm>
                  <a:off x="2925" y="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76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57" name="Rectangle 48"/>
                <p:cNvSpPr>
                  <a:spLocks noChangeArrowheads="1"/>
                </p:cNvSpPr>
                <p:nvPr/>
              </p:nvSpPr>
              <p:spPr bwMode="auto">
                <a:xfrm>
                  <a:off x="2913" y="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21" name="Group 53"/>
              <p:cNvGrpSpPr>
                <a:grpSpLocks/>
              </p:cNvGrpSpPr>
              <p:nvPr/>
            </p:nvGrpSpPr>
            <p:grpSpPr bwMode="auto">
              <a:xfrm>
                <a:off x="0" y="480"/>
                <a:ext cx="1059" cy="480"/>
                <a:chOff x="0" y="480"/>
                <a:chExt cx="1059" cy="480"/>
              </a:xfrm>
            </p:grpSpPr>
            <p:sp>
              <p:nvSpPr>
                <p:cNvPr id="52" name="Rectangle 52"/>
                <p:cNvSpPr>
                  <a:spLocks noChangeArrowheads="1"/>
                </p:cNvSpPr>
                <p:nvPr/>
              </p:nvSpPr>
              <p:spPr bwMode="auto">
                <a:xfrm>
                  <a:off x="0" y="480"/>
                  <a:ext cx="1059" cy="480"/>
                </a:xfrm>
                <a:prstGeom prst="rect">
                  <a:avLst/>
                </a:prstGeom>
                <a:solidFill>
                  <a:srgbClr val="BFBFB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grpSp>
              <p:nvGrpSpPr>
                <p:cNvPr id="53" name="Group 51"/>
                <p:cNvGrpSpPr>
                  <a:grpSpLocks/>
                </p:cNvGrpSpPr>
                <p:nvPr/>
              </p:nvGrpSpPr>
              <p:grpSpPr bwMode="auto">
                <a:xfrm>
                  <a:off x="0" y="480"/>
                  <a:ext cx="1059" cy="480"/>
                  <a:chOff x="0" y="480"/>
                  <a:chExt cx="1059" cy="480"/>
                </a:xfrm>
              </p:grpSpPr>
              <p:sp>
                <p:nvSpPr>
                  <p:cNvPr id="54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12" y="480"/>
                    <a:ext cx="1035" cy="480"/>
                  </a:xfrm>
                  <a:prstGeom prst="rect">
                    <a:avLst/>
                  </a:prstGeom>
                  <a:solidFill>
                    <a:srgbClr val="BFBFB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>
                    <a:lvl1pPr>
                      <a:lnSpc>
                        <a:spcPct val="90000"/>
                      </a:lnSpc>
                      <a:spcBef>
                        <a:spcPct val="20000"/>
                      </a:spcBef>
                      <a:buClr>
                        <a:schemeClr val="tx2"/>
                      </a:buClr>
                      <a:buSzPct val="75000"/>
                      <a:buFont typeface="Wingdings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CCFF"/>
                      </a:buClr>
                      <a:buSzPct val="65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marL="0" marR="0" lvl="0" indent="0" algn="ctr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1" lang="en-US" altLang="cs-CZ" sz="1800" b="1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cs typeface="Arial" charset="0"/>
                      </a:rPr>
                      <a:t>Počet bodů z </a:t>
                    </a:r>
                    <a:r>
                      <a:rPr kumimoji="1" lang="cs-CZ" altLang="cs-CZ" sz="1800" b="1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</a:rPr>
                      <a:t>ekonomie</a:t>
                    </a:r>
                    <a:endPara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</a:endParaRPr>
                  </a:p>
                  <a:p>
                    <a:pPr marL="0" marR="0" lvl="0" indent="0" algn="ctr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en-US" altLang="cs-CZ" sz="24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5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0" y="480"/>
                    <a:ext cx="1059" cy="480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>
                      <a:lnSpc>
                        <a:spcPct val="90000"/>
                      </a:lnSpc>
                      <a:spcBef>
                        <a:spcPct val="20000"/>
                      </a:spcBef>
                      <a:buClr>
                        <a:schemeClr val="tx2"/>
                      </a:buClr>
                      <a:buSzPct val="75000"/>
                      <a:buFont typeface="Wingdings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CCFF"/>
                      </a:buClr>
                      <a:buSzPct val="65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marL="0" marR="0" lvl="0" indent="0" algn="ctr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cs-CZ" altLang="cs-CZ" sz="2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CC00"/>
                      </a:solidFill>
                      <a:effectLst/>
                      <a:uLnTx/>
                      <a:uFillTx/>
                      <a:latin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22" name="Group 55"/>
              <p:cNvGrpSpPr>
                <a:grpSpLocks/>
              </p:cNvGrpSpPr>
              <p:nvPr/>
            </p:nvGrpSpPr>
            <p:grpSpPr bwMode="auto">
              <a:xfrm>
                <a:off x="1059" y="480"/>
                <a:ext cx="206" cy="480"/>
                <a:chOff x="1059" y="480"/>
                <a:chExt cx="206" cy="480"/>
              </a:xfrm>
            </p:grpSpPr>
            <p:sp>
              <p:nvSpPr>
                <p:cNvPr id="50" name="Rectangle 16"/>
                <p:cNvSpPr>
                  <a:spLocks noChangeArrowheads="1"/>
                </p:cNvSpPr>
                <p:nvPr/>
              </p:nvSpPr>
              <p:spPr bwMode="auto">
                <a:xfrm>
                  <a:off x="1071" y="48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82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51" name="Rectangle 54"/>
                <p:cNvSpPr>
                  <a:spLocks noChangeArrowheads="1"/>
                </p:cNvSpPr>
                <p:nvPr/>
              </p:nvSpPr>
              <p:spPr bwMode="auto">
                <a:xfrm>
                  <a:off x="1059" y="48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23" name="Group 57"/>
              <p:cNvGrpSpPr>
                <a:grpSpLocks/>
              </p:cNvGrpSpPr>
              <p:nvPr/>
            </p:nvGrpSpPr>
            <p:grpSpPr bwMode="auto">
              <a:xfrm>
                <a:off x="1265" y="480"/>
                <a:ext cx="206" cy="480"/>
                <a:chOff x="1265" y="480"/>
                <a:chExt cx="206" cy="480"/>
              </a:xfrm>
            </p:grpSpPr>
            <p:sp>
              <p:nvSpPr>
                <p:cNvPr id="48" name="Rectangle 17"/>
                <p:cNvSpPr>
                  <a:spLocks noChangeArrowheads="1"/>
                </p:cNvSpPr>
                <p:nvPr/>
              </p:nvSpPr>
              <p:spPr bwMode="auto">
                <a:xfrm>
                  <a:off x="1277" y="48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56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49" name="Rectangle 56"/>
                <p:cNvSpPr>
                  <a:spLocks noChangeArrowheads="1"/>
                </p:cNvSpPr>
                <p:nvPr/>
              </p:nvSpPr>
              <p:spPr bwMode="auto">
                <a:xfrm>
                  <a:off x="1265" y="48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24" name="Group 59"/>
              <p:cNvGrpSpPr>
                <a:grpSpLocks/>
              </p:cNvGrpSpPr>
              <p:nvPr/>
            </p:nvGrpSpPr>
            <p:grpSpPr bwMode="auto">
              <a:xfrm>
                <a:off x="1471" y="480"/>
                <a:ext cx="206" cy="480"/>
                <a:chOff x="1471" y="480"/>
                <a:chExt cx="206" cy="480"/>
              </a:xfrm>
            </p:grpSpPr>
            <p:sp>
              <p:nvSpPr>
                <p:cNvPr id="46" name="Rectangle 18"/>
                <p:cNvSpPr>
                  <a:spLocks noChangeArrowheads="1"/>
                </p:cNvSpPr>
                <p:nvPr/>
              </p:nvSpPr>
              <p:spPr bwMode="auto">
                <a:xfrm>
                  <a:off x="1483" y="48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46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47" name="Rectangle 58"/>
                <p:cNvSpPr>
                  <a:spLocks noChangeArrowheads="1"/>
                </p:cNvSpPr>
                <p:nvPr/>
              </p:nvSpPr>
              <p:spPr bwMode="auto">
                <a:xfrm>
                  <a:off x="1471" y="48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25" name="Group 61"/>
              <p:cNvGrpSpPr>
                <a:grpSpLocks/>
              </p:cNvGrpSpPr>
              <p:nvPr/>
            </p:nvGrpSpPr>
            <p:grpSpPr bwMode="auto">
              <a:xfrm>
                <a:off x="1677" y="480"/>
                <a:ext cx="206" cy="480"/>
                <a:chOff x="1677" y="480"/>
                <a:chExt cx="206" cy="480"/>
              </a:xfrm>
            </p:grpSpPr>
            <p:sp>
              <p:nvSpPr>
                <p:cNvPr id="44" name="Rectangle 19"/>
                <p:cNvSpPr>
                  <a:spLocks noChangeArrowheads="1"/>
                </p:cNvSpPr>
                <p:nvPr/>
              </p:nvSpPr>
              <p:spPr bwMode="auto">
                <a:xfrm>
                  <a:off x="1689" y="48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79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45" name="Rectangle 60"/>
                <p:cNvSpPr>
                  <a:spLocks noChangeArrowheads="1"/>
                </p:cNvSpPr>
                <p:nvPr/>
              </p:nvSpPr>
              <p:spPr bwMode="auto">
                <a:xfrm>
                  <a:off x="1677" y="48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26" name="Group 63"/>
              <p:cNvGrpSpPr>
                <a:grpSpLocks/>
              </p:cNvGrpSpPr>
              <p:nvPr/>
            </p:nvGrpSpPr>
            <p:grpSpPr bwMode="auto">
              <a:xfrm>
                <a:off x="1883" y="480"/>
                <a:ext cx="206" cy="480"/>
                <a:chOff x="1883" y="480"/>
                <a:chExt cx="206" cy="480"/>
              </a:xfrm>
            </p:grpSpPr>
            <p:sp>
              <p:nvSpPr>
                <p:cNvPr id="42" name="Rectangle 20"/>
                <p:cNvSpPr>
                  <a:spLocks noChangeArrowheads="1"/>
                </p:cNvSpPr>
                <p:nvPr/>
              </p:nvSpPr>
              <p:spPr bwMode="auto">
                <a:xfrm>
                  <a:off x="1895" y="48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74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43" name="Rectangle 62"/>
                <p:cNvSpPr>
                  <a:spLocks noChangeArrowheads="1"/>
                </p:cNvSpPr>
                <p:nvPr/>
              </p:nvSpPr>
              <p:spPr bwMode="auto">
                <a:xfrm>
                  <a:off x="1883" y="48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27" name="Group 65"/>
              <p:cNvGrpSpPr>
                <a:grpSpLocks/>
              </p:cNvGrpSpPr>
              <p:nvPr/>
            </p:nvGrpSpPr>
            <p:grpSpPr bwMode="auto">
              <a:xfrm>
                <a:off x="2089" y="480"/>
                <a:ext cx="206" cy="480"/>
                <a:chOff x="2089" y="480"/>
                <a:chExt cx="206" cy="480"/>
              </a:xfrm>
            </p:grpSpPr>
            <p:sp>
              <p:nvSpPr>
                <p:cNvPr id="40" name="Rectangle 21"/>
                <p:cNvSpPr>
                  <a:spLocks noChangeArrowheads="1"/>
                </p:cNvSpPr>
                <p:nvPr/>
              </p:nvSpPr>
              <p:spPr bwMode="auto">
                <a:xfrm>
                  <a:off x="2101" y="48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83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41" name="Rectangle 64"/>
                <p:cNvSpPr>
                  <a:spLocks noChangeArrowheads="1"/>
                </p:cNvSpPr>
                <p:nvPr/>
              </p:nvSpPr>
              <p:spPr bwMode="auto">
                <a:xfrm>
                  <a:off x="2089" y="48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28" name="Group 67"/>
              <p:cNvGrpSpPr>
                <a:grpSpLocks/>
              </p:cNvGrpSpPr>
              <p:nvPr/>
            </p:nvGrpSpPr>
            <p:grpSpPr bwMode="auto">
              <a:xfrm>
                <a:off x="2295" y="480"/>
                <a:ext cx="206" cy="480"/>
                <a:chOff x="2295" y="480"/>
                <a:chExt cx="206" cy="480"/>
              </a:xfrm>
            </p:grpSpPr>
            <p:sp>
              <p:nvSpPr>
                <p:cNvPr id="38" name="Rectangle 22"/>
                <p:cNvSpPr>
                  <a:spLocks noChangeArrowheads="1"/>
                </p:cNvSpPr>
                <p:nvPr/>
              </p:nvSpPr>
              <p:spPr bwMode="auto">
                <a:xfrm>
                  <a:off x="2307" y="48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51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39" name="Rectangle 66"/>
                <p:cNvSpPr>
                  <a:spLocks noChangeArrowheads="1"/>
                </p:cNvSpPr>
                <p:nvPr/>
              </p:nvSpPr>
              <p:spPr bwMode="auto">
                <a:xfrm>
                  <a:off x="2295" y="48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29" name="Group 69"/>
              <p:cNvGrpSpPr>
                <a:grpSpLocks/>
              </p:cNvGrpSpPr>
              <p:nvPr/>
            </p:nvGrpSpPr>
            <p:grpSpPr bwMode="auto">
              <a:xfrm>
                <a:off x="2501" y="480"/>
                <a:ext cx="206" cy="480"/>
                <a:chOff x="2501" y="480"/>
                <a:chExt cx="206" cy="480"/>
              </a:xfrm>
            </p:grpSpPr>
            <p:sp>
              <p:nvSpPr>
                <p:cNvPr id="36" name="Rectangle 23"/>
                <p:cNvSpPr>
                  <a:spLocks noChangeArrowheads="1"/>
                </p:cNvSpPr>
                <p:nvPr/>
              </p:nvSpPr>
              <p:spPr bwMode="auto">
                <a:xfrm>
                  <a:off x="2513" y="48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63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37" name="Rectangle 68"/>
                <p:cNvSpPr>
                  <a:spLocks noChangeArrowheads="1"/>
                </p:cNvSpPr>
                <p:nvPr/>
              </p:nvSpPr>
              <p:spPr bwMode="auto">
                <a:xfrm>
                  <a:off x="2501" y="48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30" name="Group 71"/>
              <p:cNvGrpSpPr>
                <a:grpSpLocks/>
              </p:cNvGrpSpPr>
              <p:nvPr/>
            </p:nvGrpSpPr>
            <p:grpSpPr bwMode="auto">
              <a:xfrm>
                <a:off x="2707" y="480"/>
                <a:ext cx="206" cy="480"/>
                <a:chOff x="2707" y="480"/>
                <a:chExt cx="206" cy="480"/>
              </a:xfrm>
            </p:grpSpPr>
            <p:sp>
              <p:nvSpPr>
                <p:cNvPr id="34" name="Rectangle 24"/>
                <p:cNvSpPr>
                  <a:spLocks noChangeArrowheads="1"/>
                </p:cNvSpPr>
                <p:nvPr/>
              </p:nvSpPr>
              <p:spPr bwMode="auto">
                <a:xfrm>
                  <a:off x="2719" y="48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75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35" name="Rectangle 70"/>
                <p:cNvSpPr>
                  <a:spLocks noChangeArrowheads="1"/>
                </p:cNvSpPr>
                <p:nvPr/>
              </p:nvSpPr>
              <p:spPr bwMode="auto">
                <a:xfrm>
                  <a:off x="2707" y="48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31" name="Group 73"/>
              <p:cNvGrpSpPr>
                <a:grpSpLocks/>
              </p:cNvGrpSpPr>
              <p:nvPr/>
            </p:nvGrpSpPr>
            <p:grpSpPr bwMode="auto">
              <a:xfrm>
                <a:off x="2913" y="480"/>
                <a:ext cx="206" cy="480"/>
                <a:chOff x="2913" y="480"/>
                <a:chExt cx="206" cy="480"/>
              </a:xfrm>
            </p:grpSpPr>
            <p:sp>
              <p:nvSpPr>
                <p:cNvPr id="32" name="Rectangle 25"/>
                <p:cNvSpPr>
                  <a:spLocks noChangeArrowheads="1"/>
                </p:cNvSpPr>
                <p:nvPr/>
              </p:nvSpPr>
              <p:spPr bwMode="auto">
                <a:xfrm>
                  <a:off x="2925" y="48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82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33" name="Rectangle 72"/>
                <p:cNvSpPr>
                  <a:spLocks noChangeArrowheads="1"/>
                </p:cNvSpPr>
                <p:nvPr/>
              </p:nvSpPr>
              <p:spPr bwMode="auto">
                <a:xfrm>
                  <a:off x="2913" y="48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9" name="Rectangle 75"/>
            <p:cNvSpPr>
              <a:spLocks noChangeArrowheads="1"/>
            </p:cNvSpPr>
            <p:nvPr/>
          </p:nvSpPr>
          <p:spPr bwMode="auto">
            <a:xfrm>
              <a:off x="-3" y="-3"/>
              <a:ext cx="3125" cy="966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FF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altLang="cs-CZ" sz="2800" b="0" i="0" u="none" strike="noStrike" kern="0" cap="none" spc="0" normalizeH="0" baseline="0" noProof="0" smtClean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</p:grpSp>
      <p:sp>
        <p:nvSpPr>
          <p:cNvPr id="80" name="Rectangle 3"/>
          <p:cNvSpPr txBox="1">
            <a:spLocks noChangeArrowheads="1"/>
          </p:cNvSpPr>
          <p:nvPr/>
        </p:nvSpPr>
        <p:spPr bwMode="auto">
          <a:xfrm>
            <a:off x="1453662" y="5017476"/>
            <a:ext cx="7510086" cy="1008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&gt; 0,6 –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„</a:t>
            </a:r>
            <a:r>
              <a:rPr kumimoji="0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vysok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á“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hodnota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korelace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!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9070192"/>
              </p:ext>
            </p:extLst>
          </p:nvPr>
        </p:nvGraphicFramePr>
        <p:xfrm>
          <a:off x="1577222" y="3645877"/>
          <a:ext cx="7151688" cy="105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Rovnice" r:id="rId4" imgW="3200400" imgH="469900" progId="Equation.3">
                  <p:embed/>
                </p:oleObj>
              </mc:Choice>
              <mc:Fallback>
                <p:oleObj name="Rovnice" r:id="rId4" imgW="32004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7222" y="3645877"/>
                        <a:ext cx="7151688" cy="1058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9349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 smtClean="0"/>
              <a:t>Děkuji Vám za pozornost !!!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Trendová funkce v časové řadě</a:t>
            </a:r>
            <a:endParaRPr lang="cs-CZ" sz="4000" b="1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545007" y="2051538"/>
            <a:ext cx="8407886" cy="3798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Hodnotami nezávisle proměnné jsou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ekvidistantní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(tj. stejně vzdálené)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časové okamžiky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</a:t>
            </a:r>
            <a:r>
              <a:rPr kumimoji="0" lang="cs-CZ" altLang="cs-CZ" sz="2800" b="0" i="1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i=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1,2,…,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endParaRPr kumimoji="0" lang="cs-CZ" altLang="cs-CZ" sz="28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Situace je častá v ekonomických aplikacích, kdy máme k dispozici tzv.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časové řady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ekonomických veličin, např. tržby v jednotlivých měsících, HDP v jednotlivých za sebou jdoucích rocích apod.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25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Trendová funkce v časové řadě</a:t>
            </a:r>
            <a:endParaRPr lang="cs-CZ" sz="4000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434490" y="2074985"/>
            <a:ext cx="8154987" cy="69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Lineární 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trendová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(regresní) 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funkce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4057154"/>
              </p:ext>
            </p:extLst>
          </p:nvPr>
        </p:nvGraphicFramePr>
        <p:xfrm>
          <a:off x="3810000" y="3165231"/>
          <a:ext cx="2311583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Rovnice" r:id="rId4" imgW="825500" imgH="203200" progId="Equation.3">
                  <p:embed/>
                </p:oleObj>
              </mc:Choice>
              <mc:Fallback>
                <p:oleObj name="Rovnice" r:id="rId4" imgW="825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165231"/>
                        <a:ext cx="2311583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165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196754" cy="102992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Transformace časové osy v časové řadě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01444" y="1711568"/>
            <a:ext cx="9057664" cy="4607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Zavedení nové časové proměnné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´ následujícím způsobem: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	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  	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je-li počet členů časové řady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lichý 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endParaRPr kumimoji="0" lang="cs-CZ" altLang="cs-CZ" sz="28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           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je-li počet členů časové řady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sudý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Jednodušší odhad regresních koeficientů – MNČ:</a:t>
            </a:r>
            <a:endParaRPr kumimoji="0" lang="cs-CZ" altLang="cs-CZ" sz="28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8059631"/>
              </p:ext>
            </p:extLst>
          </p:nvPr>
        </p:nvGraphicFramePr>
        <p:xfrm>
          <a:off x="1071972" y="2205771"/>
          <a:ext cx="1447800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r:id="rId4" imgW="685800" imgH="215900" progId="Equation.3">
                  <p:embed/>
                </p:oleObj>
              </mc:Choice>
              <mc:Fallback>
                <p:oleObj r:id="rId4" imgW="6858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972" y="2205771"/>
                        <a:ext cx="1447800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1750494"/>
              </p:ext>
            </p:extLst>
          </p:nvPr>
        </p:nvGraphicFramePr>
        <p:xfrm>
          <a:off x="1119554" y="2899019"/>
          <a:ext cx="1295400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r:id="rId6" imgW="584454" imgH="393871" progId="Equation.3">
                  <p:embed/>
                </p:oleObj>
              </mc:Choice>
              <mc:Fallback>
                <p:oleObj r:id="rId6" imgW="584454" imgH="39387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554" y="2899019"/>
                        <a:ext cx="1295400" cy="86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531782"/>
              </p:ext>
            </p:extLst>
          </p:nvPr>
        </p:nvGraphicFramePr>
        <p:xfrm>
          <a:off x="5625919" y="3598985"/>
          <a:ext cx="1208088" cy="9059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Rovnice" r:id="rId8" imgW="533169" imgH="431613" progId="Equation.3">
                  <p:embed/>
                </p:oleObj>
              </mc:Choice>
              <mc:Fallback>
                <p:oleObj name="Rovnice" r:id="rId8" imgW="533169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5919" y="3598985"/>
                        <a:ext cx="1208088" cy="9059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7302270"/>
              </p:ext>
            </p:extLst>
          </p:nvPr>
        </p:nvGraphicFramePr>
        <p:xfrm>
          <a:off x="3649156" y="3807983"/>
          <a:ext cx="1633538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r:id="rId10" imgW="774364" imgH="203112" progId="Equation.3">
                  <p:embed/>
                </p:oleObj>
              </mc:Choice>
              <mc:Fallback>
                <p:oleObj r:id="rId10" imgW="774364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9156" y="3807983"/>
                        <a:ext cx="1633538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6621796"/>
              </p:ext>
            </p:extLst>
          </p:nvPr>
        </p:nvGraphicFramePr>
        <p:xfrm>
          <a:off x="2409092" y="5052646"/>
          <a:ext cx="1524000" cy="99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r:id="rId12" imgW="685502" imgH="444307" progId="Equation.3">
                  <p:embed/>
                </p:oleObj>
              </mc:Choice>
              <mc:Fallback>
                <p:oleObj r:id="rId12" imgW="685502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9092" y="5052646"/>
                        <a:ext cx="1524000" cy="99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7296767"/>
              </p:ext>
            </p:extLst>
          </p:nvPr>
        </p:nvGraphicFramePr>
        <p:xfrm>
          <a:off x="4509660" y="5047027"/>
          <a:ext cx="1828800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r:id="rId14" imgW="825500" imgH="533400" progId="Equation.3">
                  <p:embed/>
                </p:oleObj>
              </mc:Choice>
              <mc:Fallback>
                <p:oleObj r:id="rId14" imgW="825500" imgH="533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9660" y="5047027"/>
                        <a:ext cx="1828800" cy="117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413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89812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Příklad: časová řada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896326" y="1402080"/>
            <a:ext cx="89169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anchor="ctr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tabLst>
                <a:tab pos="228600" algn="l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1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Výrobu</a:t>
            </a:r>
            <a:r>
              <a:rPr kumimoji="1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horských</a:t>
            </a:r>
            <a:r>
              <a:rPr kumimoji="1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kol</a:t>
            </a:r>
            <a:r>
              <a:rPr kumimoji="1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typu</a:t>
            </a:r>
            <a:r>
              <a:rPr kumimoji="1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Superba</a:t>
            </a:r>
            <a:r>
              <a:rPr kumimoji="1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 </a:t>
            </a:r>
            <a:r>
              <a:rPr kumimoji="1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tis.ks</a:t>
            </a:r>
            <a:r>
              <a:rPr kumimoji="1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1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udává</a:t>
            </a:r>
            <a:r>
              <a:rPr kumimoji="1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tabulka</a:t>
            </a:r>
            <a:r>
              <a:rPr kumimoji="1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</a:t>
            </a:r>
            <a:endParaRPr kumimoji="1" lang="en-US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graphicFrame>
        <p:nvGraphicFramePr>
          <p:cNvPr id="8" name="Group 1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364697"/>
              </p:ext>
            </p:extLst>
          </p:nvPr>
        </p:nvGraphicFramePr>
        <p:xfrm>
          <a:off x="1835274" y="2090900"/>
          <a:ext cx="5905500" cy="904876"/>
        </p:xfrm>
        <a:graphic>
          <a:graphicData uri="http://schemas.openxmlformats.org/drawingml/2006/table">
            <a:tbl>
              <a:tblPr/>
              <a:tblGrid>
                <a:gridCol w="931862"/>
                <a:gridCol w="669925"/>
                <a:gridCol w="774700"/>
                <a:gridCol w="649288"/>
                <a:gridCol w="719137"/>
                <a:gridCol w="647700"/>
                <a:gridCol w="649288"/>
                <a:gridCol w="863600"/>
              </a:tblGrid>
              <a:tr h="3352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Rok</a:t>
                      </a:r>
                      <a:endParaRPr kumimoji="1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9" marB="4569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9" marB="4569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  <a:r>
                        <a:rPr kumimoji="1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1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1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5696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Výroba</a:t>
                      </a: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9" marB="4569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22,3</a:t>
                      </a:r>
                      <a:endParaRPr kumimoji="1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9" marB="4569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22,0</a:t>
                      </a:r>
                      <a:endParaRPr kumimoji="1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22,3</a:t>
                      </a:r>
                      <a:endParaRPr kumimoji="1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???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21,3</a:t>
                      </a:r>
                      <a:endParaRPr kumimoji="1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21,4</a:t>
                      </a:r>
                      <a:endParaRPr kumimoji="1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21,1</a:t>
                      </a:r>
                      <a:endParaRPr kumimoji="1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105"/>
          <p:cNvSpPr>
            <a:spLocks noChangeArrowheads="1"/>
          </p:cNvSpPr>
          <p:nvPr/>
        </p:nvSpPr>
        <p:spPr bwMode="auto">
          <a:xfrm>
            <a:off x="1271465" y="3055860"/>
            <a:ext cx="7559675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tabLst>
                <a:tab pos="228600" algn="l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457200" marR="0" lvl="0" indent="-45720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R"/>
              <a:tabLst>
                <a:tab pos="228600" algn="l"/>
              </a:tabLst>
              <a:defRPr/>
            </a:pP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Chybějící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údaj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za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rok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200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8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doplňte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průměrem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hodnot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sousedních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roků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2007 a 2009 a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doplněnou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časovou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řadu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schématicky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načrtněte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</a:t>
            </a:r>
            <a:endParaRPr kumimoji="1" lang="cs-CZ" altLang="cs-CZ" sz="2400" kern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457200" marR="0" lvl="0" indent="-45720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R"/>
              <a:tabLst>
                <a:tab pos="228600" algn="l"/>
              </a:tabLst>
              <a:defRPr/>
            </a:pPr>
            <a:endParaRPr kumimoji="1" lang="cs-CZ" altLang="cs-CZ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R"/>
              <a:tabLst>
                <a:tab pos="228600" algn="l"/>
              </a:tabLst>
              <a:defRPr/>
            </a:pP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Z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náčrtu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odhadněte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správný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model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trendu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této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časové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řady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pak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metodou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regresní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analýzy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vypočtěte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odhady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neznámých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regresních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koeficientů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</a:t>
            </a:r>
            <a:endParaRPr kumimoji="1" lang="en-US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107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12789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Příklad: časová řada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105"/>
          <p:cNvSpPr>
            <a:spLocks noChangeArrowheads="1"/>
          </p:cNvSpPr>
          <p:nvPr/>
        </p:nvSpPr>
        <p:spPr bwMode="auto">
          <a:xfrm>
            <a:off x="1517650" y="2035952"/>
            <a:ext cx="7559675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tabLst>
                <a:tab pos="228600" algn="l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457200" marR="0" lvl="0" indent="-457200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R" startAt="3"/>
              <a:tabLst>
                <a:tab pos="228600" algn="l"/>
              </a:tabLst>
              <a:defRPr/>
            </a:pP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Pomocí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modelu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z b)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prognózujte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velikost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výroby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v r</a:t>
            </a:r>
            <a:r>
              <a:rPr kumimoji="1" lang="cs-CZ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oce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2012 a 2013. </a:t>
            </a:r>
            <a:endParaRPr kumimoji="1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R" startAt="3"/>
              <a:tabLst>
                <a:tab pos="228600" algn="l"/>
              </a:tabLst>
              <a:defRPr/>
            </a:pPr>
            <a:endParaRPr kumimoji="1" lang="cs-CZ" altLang="cs-CZ" sz="2400" kern="0" dirty="0">
              <a:solidFill>
                <a:srgbClr val="000000"/>
              </a:solidFill>
              <a:cs typeface="Times New Roman" pitchFamily="18" charset="0"/>
            </a:endParaRPr>
          </a:p>
          <a:p>
            <a:pPr marR="0" lvl="0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228600" algn="l"/>
              </a:tabLst>
              <a:defRPr/>
            </a:pPr>
            <a:endParaRPr kumimoji="1" lang="cs-CZ" altLang="cs-CZ" sz="2400" kern="0" dirty="0">
              <a:solidFill>
                <a:srgbClr val="000000"/>
              </a:solidFill>
              <a:cs typeface="Times New Roman" pitchFamily="18" charset="0"/>
            </a:endParaRPr>
          </a:p>
          <a:p>
            <a:pPr marL="457200" marR="0" lvl="0" indent="-457200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R" startAt="3"/>
              <a:tabLst>
                <a:tab pos="228600" algn="l"/>
              </a:tabLst>
              <a:defRPr/>
            </a:pP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Vypočtěte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koeficient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determinace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a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na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jeho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základě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slovně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zhodnoťte„přiléhavost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“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dat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k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regresnímu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modelu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</a:t>
            </a:r>
            <a:endParaRPr kumimoji="1" lang="en-US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605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4000" b="1" dirty="0">
                <a:solidFill>
                  <a:prstClr val="black"/>
                </a:solidFill>
              </a:rPr>
              <a:t>Příklad: časová </a:t>
            </a:r>
            <a:r>
              <a:rPr lang="cs-CZ" sz="4000" b="1" dirty="0" smtClean="0">
                <a:solidFill>
                  <a:prstClr val="black"/>
                </a:solidFill>
              </a:rPr>
              <a:t>řada - výpočty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473" y="1852246"/>
            <a:ext cx="7921625" cy="4639042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8036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991905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32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Times New Roman" pitchFamily="18" charset="0"/>
              </a:rPr>
              <a:t>Linearizované regresní funkce</a:t>
            </a:r>
            <a:r>
              <a:rPr lang="cs-CZ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Times New Roman" pitchFamily="18" charset="0"/>
              </a:rPr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773238"/>
            <a:ext cx="9104556" cy="4522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r>
              <a:rPr lang="cs-CZ" altLang="cs-CZ" b="1" kern="0" dirty="0">
                <a:solidFill>
                  <a:srgbClr val="000000"/>
                </a:solidFill>
                <a:latin typeface="Times New Roman"/>
                <a:cs typeface="Times New Roman" pitchFamily="18" charset="0"/>
              </a:rPr>
              <a:t>R</a:t>
            </a: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egresní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exponenciální funkce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</a:t>
            </a: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Cobb-Douglasova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produkční funkce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):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Substituce: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	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MNČ vypočteme odhady: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Zpětná substituce:</a:t>
            </a:r>
            <a:r>
              <a:rPr kumimoji="0" lang="cs-CZ" altLang="cs-CZ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                            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(odhady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0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,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1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)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8094378"/>
              </p:ext>
            </p:extLst>
          </p:nvPr>
        </p:nvGraphicFramePr>
        <p:xfrm>
          <a:off x="8036169" y="2244969"/>
          <a:ext cx="17526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r:id="rId4" imgW="812447" imgH="228501" progId="Equation.3">
                  <p:embed/>
                </p:oleObj>
              </mc:Choice>
              <mc:Fallback>
                <p:oleObj r:id="rId4" imgW="812447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6169" y="2244969"/>
                        <a:ext cx="17526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3124200" y="3124200"/>
          <a:ext cx="1371600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r:id="rId6" imgW="558558" imgH="203112" progId="Equation.3">
                  <p:embed/>
                </p:oleObj>
              </mc:Choice>
              <mc:Fallback>
                <p:oleObj r:id="rId6" imgW="558558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124200"/>
                        <a:ext cx="1371600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/>
        </p:nvGraphicFramePr>
        <p:xfrm>
          <a:off x="4876800" y="3124200"/>
          <a:ext cx="9906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r:id="rId8" imgW="418918" imgH="165028" progId="Equation.3">
                  <p:embed/>
                </p:oleObj>
              </mc:Choice>
              <mc:Fallback>
                <p:oleObj r:id="rId8" imgW="418918" imgH="16502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124200"/>
                        <a:ext cx="99060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/>
        </p:nvGraphicFramePr>
        <p:xfrm>
          <a:off x="3200400" y="3657600"/>
          <a:ext cx="129540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r:id="rId10" imgW="609336" imgH="203112" progId="Equation.3">
                  <p:embed/>
                </p:oleObj>
              </mc:Choice>
              <mc:Fallback>
                <p:oleObj r:id="rId10" imgW="609336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657600"/>
                        <a:ext cx="1295400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515038"/>
              </p:ext>
            </p:extLst>
          </p:nvPr>
        </p:nvGraphicFramePr>
        <p:xfrm>
          <a:off x="4648200" y="3657600"/>
          <a:ext cx="11477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r:id="rId12" imgW="596641" imgH="203112" progId="Equation.3">
                  <p:embed/>
                </p:oleObj>
              </mc:Choice>
              <mc:Fallback>
                <p:oleObj r:id="rId12" imgW="596641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657600"/>
                        <a:ext cx="114776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600633"/>
              </p:ext>
            </p:extLst>
          </p:nvPr>
        </p:nvGraphicFramePr>
        <p:xfrm>
          <a:off x="5029200" y="4419600"/>
          <a:ext cx="762000" cy="492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r:id="rId14" imgW="368140" imgH="203112" progId="Equation.3">
                  <p:embed/>
                </p:oleObj>
              </mc:Choice>
              <mc:Fallback>
                <p:oleObj r:id="rId14" imgW="368140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4419600"/>
                        <a:ext cx="762000" cy="4923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/>
        </p:nvGraphicFramePr>
        <p:xfrm>
          <a:off x="3810000" y="5200650"/>
          <a:ext cx="106680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r:id="rId16" imgW="508000" imgH="228600" progId="Equation.3">
                  <p:embed/>
                </p:oleObj>
              </mc:Choice>
              <mc:Fallback>
                <p:oleObj r:id="rId16" imgW="508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5200650"/>
                        <a:ext cx="1066800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kt 13"/>
          <p:cNvGraphicFramePr>
            <a:graphicFrameLocks noChangeAspect="1"/>
          </p:cNvGraphicFramePr>
          <p:nvPr/>
        </p:nvGraphicFramePr>
        <p:xfrm>
          <a:off x="5105400" y="5210175"/>
          <a:ext cx="10668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r:id="rId18" imgW="495085" imgH="228501" progId="Equation.3">
                  <p:embed/>
                </p:oleObj>
              </mc:Choice>
              <mc:Fallback>
                <p:oleObj r:id="rId18" imgW="495085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5210175"/>
                        <a:ext cx="1066800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4713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Korelační analýza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31631" y="1840522"/>
            <a:ext cx="9475862" cy="4583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r>
              <a:rPr kumimoji="0" lang="cs-CZ" altLang="cs-CZ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V</a:t>
            </a:r>
            <a:r>
              <a:rPr kumimoji="0" lang="cs-CZ" altLang="cs-CZ" sz="28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korelační analýze </a:t>
            </a:r>
            <a:r>
              <a:rPr kumimoji="0" lang="cs-CZ" altLang="cs-CZ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není </a:t>
            </a:r>
            <a:r>
              <a:rPr kumimoji="0" lang="cs-CZ" altLang="cs-CZ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předem</a:t>
            </a:r>
            <a:r>
              <a:rPr kumimoji="0" lang="cs-CZ" altLang="cs-CZ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známo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které jsou</a:t>
            </a:r>
            <a:r>
              <a:rPr kumimoji="0" lang="cs-CZ" altLang="cs-CZ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vysvětlující</a:t>
            </a:r>
            <a:r>
              <a:rPr kumimoji="0" lang="cs-CZ" altLang="cs-CZ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a které vysvětlované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proměnné!</a:t>
            </a: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Z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ávislost tržeb za zboží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na tržbách zboží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Y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Oboustranný vztah - 2 regresní přímky: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4590045"/>
              </p:ext>
            </p:extLst>
          </p:nvPr>
        </p:nvGraphicFramePr>
        <p:xfrm>
          <a:off x="2285311" y="4683370"/>
          <a:ext cx="2339975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Rovnice" r:id="rId4" imgW="1028700" imgH="228600" progId="Equation.3">
                  <p:embed/>
                </p:oleObj>
              </mc:Choice>
              <mc:Fallback>
                <p:oleObj name="Rovnice" r:id="rId4" imgW="1028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311" y="4683370"/>
                        <a:ext cx="2339975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329355"/>
              </p:ext>
            </p:extLst>
          </p:nvPr>
        </p:nvGraphicFramePr>
        <p:xfrm>
          <a:off x="5769562" y="4659922"/>
          <a:ext cx="2381250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Rovnice" r:id="rId6" imgW="1054100" imgH="228600" progId="Equation.3">
                  <p:embed/>
                </p:oleObj>
              </mc:Choice>
              <mc:Fallback>
                <p:oleObj name="Rovnice" r:id="rId6" imgW="1054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9562" y="4659922"/>
                        <a:ext cx="2381250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85541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1199</TotalTime>
  <Words>288</Words>
  <Application>Microsoft Office PowerPoint</Application>
  <PresentationFormat>Vlastní</PresentationFormat>
  <Paragraphs>106</Paragraphs>
  <Slides>12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Motiv Office</vt:lpstr>
      <vt:lpstr>Rovnice</vt:lpstr>
      <vt:lpstr>Equation.3</vt:lpstr>
      <vt:lpstr>Prezentace aplikace PowerPoint</vt:lpstr>
      <vt:lpstr>Trendová funkce v časové řadě</vt:lpstr>
      <vt:lpstr>Trendová funkce v časové řadě</vt:lpstr>
      <vt:lpstr>Transformace časové osy v časové řadě</vt:lpstr>
      <vt:lpstr>Příklad: časová řada</vt:lpstr>
      <vt:lpstr>Příklad: časová řada</vt:lpstr>
      <vt:lpstr>Příklad: časová řada - výpočty</vt:lpstr>
      <vt:lpstr>Linearizované regresní funkce </vt:lpstr>
      <vt:lpstr>Korelační analýza</vt:lpstr>
      <vt:lpstr>Korelační analýza</vt:lpstr>
      <vt:lpstr>Příklad: Výsledky testů 10 studentů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stoklasova</cp:lastModifiedBy>
  <cp:revision>103</cp:revision>
  <dcterms:created xsi:type="dcterms:W3CDTF">2016-11-25T20:36:16Z</dcterms:created>
  <dcterms:modified xsi:type="dcterms:W3CDTF">2019-05-19T10:01:27Z</dcterms:modified>
</cp:coreProperties>
</file>