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28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4660"/>
  </p:normalViewPr>
  <p:slideViewPr>
    <p:cSldViewPr snapToGrid="0">
      <p:cViewPr>
        <p:scale>
          <a:sx n="81" d="100"/>
          <a:sy n="81" d="100"/>
        </p:scale>
        <p:origin x="-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18.5.2019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3. PŘEDNÁŠKA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2228049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Témata </a:t>
            </a:r>
            <a:r>
              <a:rPr lang="cs-CZ" sz="2400" b="1" i="1" dirty="0" smtClean="0">
                <a:solidFill>
                  <a:srgbClr val="002060"/>
                </a:solidFill>
              </a:rPr>
              <a:t>přednášky: 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náhodný jev,</a:t>
            </a:r>
          </a:p>
          <a:p>
            <a:pPr marL="457200" indent="-457200" algn="ctr">
              <a:buAutoNum type="alphaLcParenR"/>
            </a:pPr>
            <a:r>
              <a:rPr lang="cs-CZ" sz="2400" b="1" i="1" dirty="0" smtClean="0">
                <a:solidFill>
                  <a:srgbClr val="002060"/>
                </a:solidFill>
              </a:rPr>
              <a:t>elementární jev,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v</a:t>
            </a:r>
            <a:r>
              <a:rPr lang="cs-CZ" sz="2400" b="1" i="1" dirty="0" smtClean="0">
                <a:solidFill>
                  <a:srgbClr val="002060"/>
                </a:solidFill>
              </a:rPr>
              <a:t>ýpočet pravděpodobnosti.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náhodného jevu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01823" y="2076450"/>
            <a:ext cx="8733496" cy="4256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buFont typeface="Wingdings" pitchFamily="2" charset="2"/>
              <a:buNone/>
            </a:pPr>
            <a:r>
              <a:rPr lang="cs-CZ" altLang="cs-CZ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Při zjišťování věku zákazníků v marketu: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3.		Věk zákazníka </a:t>
            </a:r>
            <a:r>
              <a:rPr lang="cs-CZ" altLang="cs-CZ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nejvýše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1</a:t>
            </a:r>
            <a:r>
              <a:rPr lang="cs-CZ" altLang="cs-CZ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6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0 let je jevem jistým, věk zákazníka </a:t>
            </a:r>
            <a:r>
              <a:rPr lang="cs-CZ" altLang="cs-CZ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více než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1</a:t>
            </a:r>
            <a:r>
              <a:rPr lang="cs-CZ" altLang="cs-CZ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6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0 let je jevem nemožným.</a:t>
            </a:r>
            <a:endParaRPr lang="en-GB" altLang="cs-CZ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4.		Jestliže věk zákazníka </a:t>
            </a:r>
            <a:r>
              <a:rPr lang="cs-CZ" altLang="cs-CZ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nejvýše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20 let je jev </a:t>
            </a:r>
            <a:r>
              <a:rPr lang="cs-CZ" altLang="cs-CZ" b="1" i="1" kern="0" dirty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potom věk zákazníka </a:t>
            </a:r>
            <a:r>
              <a:rPr lang="cs-CZ" altLang="cs-CZ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alespoň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21 let je jevem opačným k</a:t>
            </a:r>
            <a:r>
              <a:rPr lang="cs-CZ" altLang="cs-CZ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jevu </a:t>
            </a:r>
            <a:r>
              <a:rPr lang="cs-CZ" altLang="cs-CZ" b="1" i="1" kern="0" dirty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tedy jevem   .</a:t>
            </a:r>
            <a:endParaRPr lang="en-GB" altLang="cs-CZ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332" y="4808301"/>
            <a:ext cx="457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369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jevového prostoru</a:t>
            </a:r>
            <a:endParaRPr lang="cs-CZ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22527" y="1927747"/>
            <a:ext cx="9481783" cy="41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5.	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Jevový prostor „kolo štěstí“ se skládá z 10 elementárních jevů, možnými výsledky je totiž padnutí 12,14,15,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16,20,30,50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70,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</a:t>
            </a:r>
            <a:r>
              <a:rPr lang="cs-CZ" altLang="cs-CZ" sz="3600" kern="0" dirty="0" smtClean="0">
                <a:latin typeface="Arial" pitchFamily="34" charset="0"/>
                <a:cs typeface="Times New Roman" pitchFamily="18" charset="0"/>
              </a:rPr>
              <a:t>,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100 </a:t>
            </a:r>
            <a:r>
              <a:rPr lang="en-US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cs-CZ" altLang="cs-CZ" sz="3600" b="1" kern="0" dirty="0" smtClean="0">
              <a:solidFill>
                <a:srgbClr val="FFCC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6.	 Jevový prostor věku dospělých zákazníků (v rocích) daného supermarketu je 18, 19, 20, ... …  – neomezená množina elementárních jevů</a:t>
            </a:r>
          </a:p>
        </p:txBody>
      </p:sp>
    </p:spTree>
    <p:extLst>
      <p:ext uri="{BB962C8B-B14F-4D97-AF65-F5344CB8AC3E}">
        <p14:creationId xmlns:p14="http://schemas.microsoft.com/office/powerpoint/2010/main" val="2331734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POZOR!!!</a:t>
            </a:r>
            <a:endParaRPr lang="cs-CZ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01824" y="2323531"/>
            <a:ext cx="7772400" cy="376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Náhodný jev </a:t>
            </a:r>
            <a:r>
              <a:rPr lang="cs-CZ" altLang="cs-CZ" sz="3600" b="1" kern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může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být totožný       s některým elementárním jevem, nebo může zahrnovat 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více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elementárních jevů, např. padnutí sudého počtu ok je sjednocením trojice elementárních jevů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 (2, 4, 6)</a:t>
            </a:r>
            <a:endParaRPr lang="cs-CZ" altLang="cs-CZ" sz="3600" kern="0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1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Intuitivní pravděpodobnost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2131325"/>
            <a:ext cx="7772400" cy="3723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cs-CZ" altLang="cs-CZ" sz="3600" b="1" kern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Míru možnosti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nebo </a:t>
            </a:r>
            <a:r>
              <a:rPr lang="cs-CZ" altLang="cs-CZ" sz="3600" b="1" kern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šance výskytu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hromadného náhodného jevu udává číslo, které nazýváme </a:t>
            </a:r>
            <a:r>
              <a:rPr lang="cs-CZ" altLang="cs-CZ" sz="3600" i="1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b="1" i="1" kern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pravděpodobností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(Prst)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tohoto jevu</a:t>
            </a:r>
            <a:endParaRPr lang="cs-CZ" altLang="cs-CZ" sz="3600" kern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36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pravděpodobnosti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68495" y="2001672"/>
            <a:ext cx="84248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Prst = číslo z intervalu mezi 0 a 1 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Jevu nemožnému se přiřazuje       Prst = 0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Jevu jistému Prst = 1 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Čím větší má jev pravděpodobnost, tím větší je šance, že jev nastane</a:t>
            </a:r>
            <a:endParaRPr lang="cs-CZ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17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Klasická pravděpodobnost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760560"/>
            <a:ext cx="8992050" cy="4908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áhodný pokus má </a:t>
            </a:r>
            <a:r>
              <a:rPr lang="cs-CZ" altLang="cs-CZ" sz="3000" i="1" kern="0" dirty="0" smtClean="0"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elementárních jevů (tj. výsledků pokusu), které mají </a:t>
            </a:r>
            <a:r>
              <a:rPr lang="cs-CZ" altLang="cs-CZ" sz="3000" b="1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stejnou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000" b="1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výskytu</a:t>
            </a:r>
            <a:endParaRPr lang="cs-CZ" altLang="cs-CZ" sz="3000" kern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Jev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X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nastane tehdy, když nastane jeden z 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předem stanovených příznivých výsledků  </a:t>
            </a:r>
          </a:p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Potom pravděpodobnost jevu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X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dána podílem všech příznivých výsledků a všech možných </a:t>
            </a:r>
            <a:r>
              <a:rPr lang="cs-CZ" altLang="cs-CZ" sz="3000" kern="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výsledků:</a:t>
            </a: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          </a:t>
            </a:r>
          </a:p>
          <a:p>
            <a:pPr marL="0" indent="0" eaLnBrk="1" hangingPunct="1">
              <a:buNone/>
            </a:pPr>
            <a:r>
              <a:rPr lang="cs-CZ" altLang="cs-CZ" kern="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                                 </a:t>
            </a:r>
            <a:r>
              <a:rPr lang="cs-CZ" altLang="cs-CZ" i="1" kern="0" dirty="0" smtClean="0">
                <a:cs typeface="Times New Roman" pitchFamily="18" charset="0"/>
              </a:rPr>
              <a:t>Prst</a:t>
            </a:r>
            <a:r>
              <a:rPr lang="cs-CZ" altLang="cs-CZ" kern="0" dirty="0" smtClean="0">
                <a:cs typeface="Times New Roman" pitchFamily="18" charset="0"/>
              </a:rPr>
              <a:t>(</a:t>
            </a:r>
            <a:r>
              <a:rPr lang="cs-CZ" altLang="cs-CZ" i="1" kern="0" dirty="0" smtClean="0">
                <a:cs typeface="Times New Roman" pitchFamily="18" charset="0"/>
              </a:rPr>
              <a:t>X</a:t>
            </a:r>
            <a:r>
              <a:rPr lang="cs-CZ" altLang="cs-CZ" kern="0" dirty="0" smtClean="0">
                <a:cs typeface="Times New Roman" pitchFamily="18" charset="0"/>
              </a:rPr>
              <a:t>)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=</a:t>
            </a:r>
            <a:r>
              <a:rPr lang="cs-CZ" altLang="cs-CZ" kern="0" dirty="0" smtClean="0">
                <a:latin typeface="Arial" pitchFamily="34" charset="0"/>
              </a:rPr>
              <a:t>      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 	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kern="0" dirty="0" smtClean="0"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408" y="5011856"/>
            <a:ext cx="573655" cy="106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7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96190" y="1978926"/>
            <a:ext cx="7772400" cy="4272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 urně je 10 koulí, 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 toho 6 černých a 4 bílé: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a.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Stanovte pravděpodobnost, že     1 vytažená koule bude bílá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b.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Stanovte pravděpodobnost, že z 5 vytažených koulí budou 3 černé a 2 bílé</a:t>
            </a:r>
          </a:p>
        </p:txBody>
      </p:sp>
    </p:spTree>
    <p:extLst>
      <p:ext uri="{BB962C8B-B14F-4D97-AF65-F5344CB8AC3E}">
        <p14:creationId xmlns:p14="http://schemas.microsoft.com/office/powerpoint/2010/main" val="401746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599" y="2124502"/>
            <a:ext cx="883465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Elementárním jevem je kterákoliv z vytažených koulí.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všech elementárních jevů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 10, počet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příznivých jevů je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 4, (bílé)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	              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4/10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0,4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6139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9749" y="1933433"/>
            <a:ext cx="9818901" cy="433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Elementárním jevem je kterákoliv pětice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vytažených koulí.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lang="cs-CZ" altLang="cs-CZ" sz="2800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všech elementárních jevů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se rovná počtu všech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kombinací 5 koulí vytažených z 10 koulí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, tj.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       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252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což je 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možných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výsledků!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086" y="3820970"/>
            <a:ext cx="24098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5111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599" y="1988024"/>
            <a:ext cx="891653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příznivých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výsledků je počet těch kombinací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5 koulí, kde 3 jsou černé (ze 6) a 2 bílé (ze 4),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tedy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.      = 20.6 = 120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Hledaná pravděpodobnost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podle vzorce: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    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			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0,461 tj. 46,1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%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08" y="3071432"/>
            <a:ext cx="4572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486" y="3091997"/>
            <a:ext cx="4572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516" y="4589202"/>
            <a:ext cx="7239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0132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3163" y="274187"/>
            <a:ext cx="8300852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Jaká je pravděpodobnost, že si vytočíte slevu 100% 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 descr="kolo stest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055" y="1740705"/>
            <a:ext cx="7331446" cy="479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53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Pravděpodobnost náhodného jevu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466" y="1769423"/>
            <a:ext cx="8459787" cy="421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3600" b="1" i="1" u="sng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Jaká je šance, že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3000" b="1" i="1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0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Vytočíte alespoň</a:t>
            </a:r>
            <a:r>
              <a:rPr lang="cs-CZ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10</a:t>
            </a:r>
            <a:r>
              <a:rPr lang="en-US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3000" kern="0" dirty="0" smtClean="0"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právě 25</a:t>
            </a:r>
            <a:r>
              <a:rPr lang="en-US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solidFill>
                <a:srgbClr val="3333CC"/>
              </a:solidFill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100</a:t>
            </a:r>
            <a:r>
              <a:rPr lang="en-US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solidFill>
                <a:srgbClr val="FF0000"/>
              </a:solidFill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alespoň 50</a:t>
            </a:r>
            <a:r>
              <a:rPr lang="en-US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871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Kolo štěstí – šance (pravděpodobnosti)</a:t>
            </a:r>
            <a:endParaRPr lang="cs-CZ" b="1" dirty="0"/>
          </a:p>
        </p:txBody>
      </p:sp>
      <p:graphicFrame>
        <p:nvGraphicFramePr>
          <p:cNvPr id="7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59914"/>
              </p:ext>
            </p:extLst>
          </p:nvPr>
        </p:nvGraphicFramePr>
        <p:xfrm>
          <a:off x="2426588" y="1710423"/>
          <a:ext cx="5411129" cy="4876944"/>
        </p:xfrm>
        <a:graphic>
          <a:graphicData uri="http://schemas.openxmlformats.org/drawingml/2006/table">
            <a:tbl>
              <a:tblPr/>
              <a:tblGrid>
                <a:gridCol w="1947656"/>
                <a:gridCol w="1731737"/>
                <a:gridCol w="1731736"/>
              </a:tblGrid>
              <a:tr h="494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x</a:t>
                      </a:r>
                      <a:r>
                        <a:rPr kumimoji="1" lang="cs-CZ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</a:t>
                      </a: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Sleva %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1" lang="cs-CZ" sz="2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1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  <a:r>
                        <a:rPr kumimoji="1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Četnost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cs-CZ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1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  <a:r>
                        <a:rPr kumimoji="1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Pr-st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12 %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Suma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164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Náhodný pokus  x  náhodný 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96655" y="1840675"/>
            <a:ext cx="8604250" cy="451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cs-CZ" altLang="cs-CZ" sz="2800" b="1" kern="0" dirty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 </a:t>
            </a: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náhodného pokusu</a:t>
            </a:r>
            <a:endParaRPr lang="cs-CZ" altLang="cs-CZ" sz="2800" kern="0" dirty="0" smtClean="0">
              <a:solidFill>
                <a:srgbClr val="3333CC"/>
              </a:solidFill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/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kolo štěstí, hod kostkou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zjišťováni volebních preferencí polit. stran voličů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zjišťování hodnoty nákupů zákazníků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		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 náhodného jevu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padne nejméně 80</a:t>
            </a:r>
            <a:r>
              <a:rPr lang="en-US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%</a:t>
            </a:r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padne šestka 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volič preferuje VV (ODS, TOP09, ČSSD aj.)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hodnota nákupu zákazníka je 126 Kč</a:t>
            </a:r>
          </a:p>
        </p:txBody>
      </p:sp>
    </p:spTree>
    <p:extLst>
      <p:ext uri="{BB962C8B-B14F-4D97-AF65-F5344CB8AC3E}">
        <p14:creationId xmlns:p14="http://schemas.microsoft.com/office/powerpoint/2010/main" val="280952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Náhodný 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4597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 jistý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 musí nutně nastat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 nemožný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 za žádných okolností pokusu nastat nemůže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Jev, který spočívá v nenastoupení jevu </a:t>
            </a:r>
            <a:r>
              <a:rPr lang="cs-CZ" altLang="cs-CZ" sz="3600" i="1" kern="0" dirty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je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jevem opačným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: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Jevy</a:t>
            </a:r>
            <a:r>
              <a:rPr lang="cs-CZ" altLang="cs-CZ" sz="36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neslučitelné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nemohou současně nastat </a:t>
            </a:r>
          </a:p>
        </p:txBody>
      </p:sp>
    </p:spTree>
    <p:extLst>
      <p:ext uri="{BB962C8B-B14F-4D97-AF65-F5344CB8AC3E}">
        <p14:creationId xmlns:p14="http://schemas.microsoft.com/office/powerpoint/2010/main" val="402102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98459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Elementární jevy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85652" y="1979221"/>
            <a:ext cx="901337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 jevy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dirty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jsou takové jevy, které: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 dané situaci nelze rozložit na dílčí jevy</a:t>
            </a:r>
            <a:endParaRPr lang="en-GB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jsou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neslučitelné</a:t>
            </a:r>
            <a:endParaRPr lang="cs-CZ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množinu všech elementárních jevů nazýváme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jevový prostor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jeden z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elementárních jevů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musí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vždy</a:t>
            </a:r>
            <a:r>
              <a:rPr lang="de-DE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de-DE" altLang="cs-CZ" sz="3600" kern="0" dirty="0" err="1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nastat</a:t>
            </a:r>
            <a:endParaRPr lang="en-GB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89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Jevový prostor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98612" y="2015319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Vytváření nových jevů pomocí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Sjednocení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jevů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a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B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	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označujeme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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B</a:t>
            </a:r>
            <a:endParaRPr lang="cs-CZ" altLang="cs-CZ" sz="3600" i="1" kern="0" smtClean="0"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cs-CZ" altLang="cs-CZ" sz="3600" b="1" i="1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růnik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, tj. jev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představovaný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současným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výskytem 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jevů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a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B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	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označujeme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smtClean="0">
                <a:latin typeface="Arial" pitchFamily="34" charset="0"/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</a:t>
            </a:r>
            <a:r>
              <a:rPr lang="cs-CZ" altLang="cs-CZ" sz="3600" i="1" kern="0" smtClean="0">
                <a:ea typeface="Arial Unicode MS" pitchFamily="34" charset="-128"/>
                <a:cs typeface="Times New Roman" pitchFamily="18" charset="0"/>
                <a:sym typeface="Symbol" pitchFamily="18" charset="2"/>
              </a:rPr>
              <a:t>B</a:t>
            </a:r>
            <a:endParaRPr lang="cs-CZ" altLang="cs-CZ" sz="3600" kern="0" dirty="0" smtClean="0"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8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Příklady náhodného jevu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81585" y="1914099"/>
            <a:ext cx="814430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Na „kole </a:t>
            </a:r>
            <a:r>
              <a:rPr lang="cs-CZ" altLang="cs-CZ" sz="3600" kern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štěstí</a:t>
            </a:r>
            <a:r>
              <a:rPr lang="cs-CZ" altLang="cs-CZ" sz="3600" kern="0" smtClean="0">
                <a:solidFill>
                  <a:srgbClr val="3333CC"/>
                </a:solidFill>
                <a:latin typeface="Arial" pitchFamily="34" charset="0"/>
                <a:cs typeface="Times New Roman" pitchFamily="18" charset="0"/>
              </a:rPr>
              <a:t>“: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1.	Padnutí 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alespoň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 12</a:t>
            </a:r>
            <a:r>
              <a:rPr lang="en-US" altLang="cs-CZ" sz="3600" kern="0" smtClean="0">
                <a:latin typeface="Arial" pitchFamily="34" charset="0"/>
                <a:cs typeface="Times New Roman" pitchFamily="18" charset="0"/>
              </a:rPr>
              <a:t>%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 je jevem jistým, padnutí</a:t>
            </a:r>
            <a:r>
              <a:rPr lang="cs-CZ" altLang="cs-CZ" sz="3600" i="1" kern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n-US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éně než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12</a:t>
            </a:r>
            <a:r>
              <a:rPr lang="en-US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jevem nemožným!</a:t>
            </a:r>
            <a:endParaRPr lang="en-GB" altLang="cs-CZ" sz="3600" kern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2.	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Jestliže padnutí 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alespoň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50</a:t>
            </a:r>
            <a:r>
              <a:rPr lang="en-US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znamená jev </a:t>
            </a:r>
            <a:r>
              <a:rPr lang="cs-CZ" altLang="cs-CZ" sz="3600" i="1" kern="0" smtClean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potom padnutí </a:t>
            </a:r>
            <a:r>
              <a:rPr lang="en-US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3600" b="1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éně než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50</a:t>
            </a:r>
            <a:r>
              <a:rPr lang="en-US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%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jevem opačným k jevu </a:t>
            </a:r>
            <a:r>
              <a:rPr lang="cs-CZ" altLang="cs-CZ" sz="3600" i="1" kern="0" smtClean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tedy jevem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3600" kern="0" smtClean="0">
                <a:latin typeface="Arial" pitchFamily="34" charset="0"/>
              </a:rPr>
              <a:t>  </a:t>
            </a:r>
            <a:r>
              <a:rPr lang="cs-CZ" altLang="cs-CZ" sz="3600" kern="0" smtClean="0">
                <a:latin typeface="Arial" pitchFamily="34" charset="0"/>
                <a:cs typeface="Times New Roman" pitchFamily="18" charset="0"/>
              </a:rPr>
              <a:t>.</a:t>
            </a:r>
            <a:endParaRPr lang="en-GB" altLang="cs-CZ" sz="3600" kern="0" dirty="0" smtClean="0">
              <a:latin typeface="Arial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39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397</Words>
  <Application>Microsoft Office PowerPoint</Application>
  <PresentationFormat>Vlastní</PresentationFormat>
  <Paragraphs>149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Office</vt:lpstr>
      <vt:lpstr>Prezentace aplikace PowerPoint</vt:lpstr>
      <vt:lpstr>Jaká je pravděpodobnost, že si vytočíte slevu 100% ?</vt:lpstr>
      <vt:lpstr>Pravděpodobnost náhodného jevu</vt:lpstr>
      <vt:lpstr>Kolo štěstí – šance (pravděpodobnosti)</vt:lpstr>
      <vt:lpstr>Náhodný pokus  x  náhodný jev</vt:lpstr>
      <vt:lpstr>Náhodný jev</vt:lpstr>
      <vt:lpstr>Elementární jevy</vt:lpstr>
      <vt:lpstr>Jevový prostor</vt:lpstr>
      <vt:lpstr>Příklady náhodného jevu</vt:lpstr>
      <vt:lpstr>Příklady náhodného jevu</vt:lpstr>
      <vt:lpstr>Příklady jevového prostoru</vt:lpstr>
      <vt:lpstr>POZOR!!!</vt:lpstr>
      <vt:lpstr>Intuitivní pravděpodobnost</vt:lpstr>
      <vt:lpstr>Vlastnosti pravděpodobnosti</vt:lpstr>
      <vt:lpstr>Klasická pravděpodobnost</vt:lpstr>
      <vt:lpstr>Příklad</vt:lpstr>
      <vt:lpstr>Řešení příkladu a)</vt:lpstr>
      <vt:lpstr>Řešení příkladu b)</vt:lpstr>
      <vt:lpstr>Řešení příkladu b)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96</cp:revision>
  <dcterms:created xsi:type="dcterms:W3CDTF">2016-11-25T20:36:16Z</dcterms:created>
  <dcterms:modified xsi:type="dcterms:W3CDTF">2019-05-18T05:47:25Z</dcterms:modified>
</cp:coreProperties>
</file>