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8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chemeClr val="bg1"/>
                </a:solidFill>
              </a:rPr>
              <a:t>4</a:t>
            </a:r>
            <a:r>
              <a:rPr lang="cs-CZ" sz="3200" dirty="0" smtClean="0">
                <a:solidFill>
                  <a:schemeClr val="bg1"/>
                </a:solidFill>
              </a:rPr>
              <a:t>. </a:t>
            </a:r>
            <a:r>
              <a:rPr lang="cs-CZ" sz="3200" dirty="0" smtClean="0">
                <a:solidFill>
                  <a:schemeClr val="bg1"/>
                </a:solidFill>
              </a:rPr>
              <a:t>PŘEDNÁŠKA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2228049"/>
            <a:ext cx="4806091" cy="21910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Téma přednášky: 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45720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faktoriál, kombinační číslo,</a:t>
            </a:r>
          </a:p>
          <a:p>
            <a:pPr marL="457200" indent="-457200" algn="ctr">
              <a:buAutoNum type="alphaLcParenR"/>
            </a:pPr>
            <a:r>
              <a:rPr lang="cs-CZ" sz="2400" b="1" i="1" dirty="0">
                <a:solidFill>
                  <a:srgbClr val="002060"/>
                </a:solidFill>
              </a:rPr>
              <a:t>k</a:t>
            </a:r>
            <a:r>
              <a:rPr lang="cs-CZ" sz="2400" b="1" i="1" dirty="0" smtClean="0">
                <a:solidFill>
                  <a:srgbClr val="002060"/>
                </a:solidFill>
              </a:rPr>
              <a:t>ombinace,</a:t>
            </a:r>
          </a:p>
          <a:p>
            <a:pPr marL="457200" indent="-457200" algn="ctr">
              <a:buAutoNum type="alphaLcParenR"/>
            </a:pPr>
            <a:r>
              <a:rPr lang="cs-CZ" sz="2400" b="1" i="1" dirty="0">
                <a:solidFill>
                  <a:srgbClr val="002060"/>
                </a:solidFill>
              </a:rPr>
              <a:t>v</a:t>
            </a:r>
            <a:r>
              <a:rPr lang="cs-CZ" sz="2400" b="1" i="1" dirty="0" smtClean="0">
                <a:solidFill>
                  <a:srgbClr val="002060"/>
                </a:solidFill>
              </a:rPr>
              <a:t>ariace.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</a:t>
            </a: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Kombinatorika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2" y="2133600"/>
            <a:ext cx="9128527" cy="40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Mějme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prvků (například písmen, koulí, lidí aj.)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Kolika způsoby je možné vytvořit skupinu o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 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Arial Unicode MS" pitchFamily="34" charset="-128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 prvcích, přičemž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1.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záleží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nebo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2.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nezáleží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na pořadí prvků ve skupině?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ad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1. Variace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(písmena: ano, ona…)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ad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2. Kombinace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(tažená čísla ve sportce)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Prvky ve skupině se eventuálně mohou opakovat!?</a:t>
            </a:r>
          </a:p>
        </p:txBody>
      </p:sp>
    </p:spTree>
    <p:extLst>
      <p:ext uri="{BB962C8B-B14F-4D97-AF65-F5344CB8AC3E}">
        <p14:creationId xmlns:p14="http://schemas.microsoft.com/office/powerpoint/2010/main" val="383601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Vzorce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367" y="1706890"/>
            <a:ext cx="2507615" cy="1090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368" y="3627460"/>
            <a:ext cx="2092008" cy="691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délník 4"/>
          <p:cNvSpPr/>
          <p:nvPr/>
        </p:nvSpPr>
        <p:spPr>
          <a:xfrm>
            <a:off x="8123731" y="2734063"/>
            <a:ext cx="20085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P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(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n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) = </a:t>
            </a:r>
            <a:r>
              <a:rPr kumimoji="0" lang="cs-CZ" altLang="cs-CZ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n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!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959" y="4372097"/>
            <a:ext cx="360045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366" y="5609230"/>
            <a:ext cx="2634019" cy="941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818866" y="1959953"/>
            <a:ext cx="41676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  Variace bez opakování: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18866" y="2797788"/>
            <a:ext cx="73198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  V případě, že </a:t>
            </a:r>
            <a:r>
              <a:rPr lang="cs-CZ" sz="3200" i="1" dirty="0" smtClean="0"/>
              <a:t>n = x</a:t>
            </a:r>
            <a:r>
              <a:rPr lang="cs-CZ" sz="3200" dirty="0" smtClean="0"/>
              <a:t>, jedná se o permutace: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994912" y="3733700"/>
            <a:ext cx="39857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Variace s opakováním: </a:t>
            </a:r>
            <a:endParaRPr lang="cs-CZ" sz="3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040930" y="4575455"/>
            <a:ext cx="4708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Kombinace bez opakování: </a:t>
            </a:r>
            <a:endParaRPr lang="cs-CZ" sz="3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94912" y="5775159"/>
            <a:ext cx="461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Kombinace s opakováním: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16057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799" y="1974376"/>
            <a:ext cx="7639335" cy="3784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 kern="0" dirty="0" smtClean="0">
                <a:latin typeface="Arial" pitchFamily="34" charset="0"/>
                <a:cs typeface="Times New Roman" pitchFamily="18" charset="0"/>
              </a:rPr>
              <a:t>1.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Kolik 3-písmenných slov lze vytvořit z písmen A, B, C, D, E ?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Jedná se o variace s opakováním, neboť záleží na pořadí písmen a písmena se mohou ve slově opakovat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928" y="4357569"/>
            <a:ext cx="3518965" cy="596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112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55343" y="1842448"/>
            <a:ext cx="7820167" cy="3796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 kern="0" dirty="0" smtClean="0">
                <a:latin typeface="Arial" pitchFamily="34" charset="0"/>
                <a:cs typeface="Times New Roman" pitchFamily="18" charset="0"/>
              </a:rPr>
              <a:t>2. </a:t>
            </a: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Kolika způsoby lze vytvořit          3-členné předsednictvo představenstva podniku ze           6 zvolených členů?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Jedná se o kombinace bez opakování, neboť zde nezáleží na pořadí členů předsednictva a členové se přirozeně nemohou opakovat</a:t>
            </a:r>
            <a:endParaRPr lang="cs-CZ" altLang="cs-CZ" sz="2800" kern="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994" y="4292742"/>
            <a:ext cx="5827594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862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Náhodná veličina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81200"/>
            <a:ext cx="7777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 i="1" kern="0" dirty="0" smtClean="0">
                <a:latin typeface="Arial" pitchFamily="34" charset="0"/>
              </a:rPr>
              <a:t>Náhodná veličina</a:t>
            </a:r>
            <a:r>
              <a:rPr lang="cs-CZ" altLang="cs-CZ" sz="2800" b="1" kern="0" dirty="0" smtClean="0">
                <a:latin typeface="Arial" pitchFamily="34" charset="0"/>
              </a:rPr>
              <a:t> (NV)</a:t>
            </a:r>
            <a:r>
              <a:rPr lang="cs-CZ" altLang="cs-CZ" sz="2800" kern="0" dirty="0" smtClean="0">
                <a:latin typeface="Arial" pitchFamily="34" charset="0"/>
              </a:rPr>
              <a:t> = Číselný výsledek náhodného pokusu.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</a:rPr>
              <a:t>Výsledky - obecně různé 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vlivem náhodných činitelů</a:t>
            </a:r>
            <a:r>
              <a:rPr lang="cs-CZ" altLang="cs-CZ" sz="2800" kern="0" dirty="0" smtClean="0">
                <a:latin typeface="Arial" pitchFamily="34" charset="0"/>
              </a:rPr>
              <a:t>  mají různé pravděpodobnosti realizace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 i="1" kern="0" dirty="0" smtClean="0">
                <a:latin typeface="Arial" pitchFamily="34" charset="0"/>
              </a:rPr>
              <a:t>Náhodná veličina</a:t>
            </a:r>
            <a:r>
              <a:rPr lang="cs-CZ" altLang="cs-CZ" sz="2800" b="1" kern="0" dirty="0" smtClean="0">
                <a:latin typeface="Arial" pitchFamily="34" charset="0"/>
              </a:rPr>
              <a:t> (NV)</a:t>
            </a:r>
            <a:r>
              <a:rPr lang="cs-CZ" altLang="cs-CZ" sz="2800" kern="0" dirty="0" smtClean="0">
                <a:latin typeface="Arial" pitchFamily="34" charset="0"/>
              </a:rPr>
              <a:t> = odpovídá kvantitativnímu znaku populačního souboru (je jeho </a:t>
            </a:r>
            <a:r>
              <a:rPr lang="cs-CZ" altLang="cs-CZ" sz="2800" b="1" kern="0" dirty="0" smtClean="0">
                <a:solidFill>
                  <a:srgbClr val="3333CC"/>
                </a:solidFill>
                <a:latin typeface="Arial" pitchFamily="34" charset="0"/>
              </a:rPr>
              <a:t>zobecněním</a:t>
            </a:r>
            <a:r>
              <a:rPr lang="cs-CZ" altLang="cs-CZ" sz="2800" kern="0" dirty="0" smtClean="0">
                <a:latin typeface="Arial" pitchFamily="34" charset="0"/>
              </a:rPr>
              <a:t>)</a:t>
            </a:r>
            <a:endParaRPr lang="cs-CZ" alt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800" kern="0" dirty="0" smtClean="0"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67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Rozdělení náhodné veličiny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2051050"/>
            <a:ext cx="7772400" cy="369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je pravidlo (předpis), které každé číselné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hodnotě nebo množině hodnot přiřazuje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pravděpodobnost, že náhodná veličina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nabude této hodnoty nebo hodnoty z tohoto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 intervalu.</a:t>
            </a:r>
            <a:r>
              <a:rPr lang="cs-CZ" altLang="cs-CZ" sz="2400" kern="0" dirty="0" smtClean="0">
                <a:latin typeface="Arial" pitchFamily="34" charset="0"/>
                <a:cs typeface="Times New Roman" pitchFamily="18" charset="0"/>
              </a:rPr>
              <a:t>					</a:t>
            </a:r>
            <a:r>
              <a:rPr lang="cs-CZ" altLang="cs-CZ" sz="2400" kern="0" dirty="0" smtClean="0">
                <a:latin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249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Rozdělení náhodné veličiny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38431" y="1981200"/>
            <a:ext cx="8470094" cy="4296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Rozdělení pravděpodobnosti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náhodné veličiny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= ú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plné poznání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NV: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stanovení hodnot, jichž může NV nabývat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znalost pravděpodobností, s nimiž NV nabývá určité hodnoty, nebo hodnoty   z nějakého intervalu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	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343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255</Words>
  <Application>Microsoft Office PowerPoint</Application>
  <PresentationFormat>Vlastní</PresentationFormat>
  <Paragraphs>58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Prezentace aplikace PowerPoint</vt:lpstr>
      <vt:lpstr>Kombinatorika</vt:lpstr>
      <vt:lpstr>Vzorce</vt:lpstr>
      <vt:lpstr>Příklad:</vt:lpstr>
      <vt:lpstr>Příklad:</vt:lpstr>
      <vt:lpstr>Náhodná veličina</vt:lpstr>
      <vt:lpstr>Rozdělení náhodné veličiny</vt:lpstr>
      <vt:lpstr>Rozdělení náhodné veličiny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97</cp:revision>
  <dcterms:created xsi:type="dcterms:W3CDTF">2016-11-25T20:36:16Z</dcterms:created>
  <dcterms:modified xsi:type="dcterms:W3CDTF">2019-05-18T05:50:34Z</dcterms:modified>
</cp:coreProperties>
</file>