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8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5</a:t>
            </a:r>
            <a:r>
              <a:rPr lang="cs-CZ" sz="3200" dirty="0" smtClean="0">
                <a:solidFill>
                  <a:schemeClr val="bg1"/>
                </a:solidFill>
              </a:rPr>
              <a:t>. </a:t>
            </a:r>
            <a:r>
              <a:rPr lang="cs-CZ" sz="3200" dirty="0" smtClean="0">
                <a:solidFill>
                  <a:schemeClr val="bg1"/>
                </a:solidFill>
              </a:rPr>
              <a:t>PŘEDNÁŠKA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1899138"/>
            <a:ext cx="4806091" cy="30948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</a:t>
            </a:r>
            <a:r>
              <a:rPr lang="cs-CZ" sz="2400" b="1" i="1" dirty="0" smtClean="0">
                <a:solidFill>
                  <a:srgbClr val="002060"/>
                </a:solidFill>
              </a:rPr>
              <a:t>Téma </a:t>
            </a:r>
            <a:r>
              <a:rPr lang="cs-CZ" sz="2400" b="1" i="1" dirty="0" smtClean="0">
                <a:solidFill>
                  <a:srgbClr val="002060"/>
                </a:solidFill>
              </a:rPr>
              <a:t>přednášky: 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45720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rozdělení náhodné veličiny,</a:t>
            </a:r>
          </a:p>
          <a:p>
            <a:pPr marL="457200" indent="-457200" algn="ctr">
              <a:buAutoNum type="alphaLcParenR"/>
            </a:pPr>
            <a:r>
              <a:rPr lang="cs-CZ" sz="2400" b="1" i="1" dirty="0">
                <a:solidFill>
                  <a:srgbClr val="002060"/>
                </a:solidFill>
              </a:rPr>
              <a:t>p</a:t>
            </a:r>
            <a:r>
              <a:rPr lang="cs-CZ" sz="2400" b="1" i="1" dirty="0" smtClean="0">
                <a:solidFill>
                  <a:srgbClr val="002060"/>
                </a:solidFill>
              </a:rPr>
              <a:t>ravděpodobnostní funkce,</a:t>
            </a:r>
          </a:p>
          <a:p>
            <a:pPr marL="45720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funkce hustoty,</a:t>
            </a:r>
          </a:p>
          <a:p>
            <a:pPr marL="45720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di</a:t>
            </a:r>
            <a:r>
              <a:rPr lang="cs-CZ" sz="2400" b="1" i="1" dirty="0" smtClean="0">
                <a:solidFill>
                  <a:srgbClr val="002060"/>
                </a:solidFill>
              </a:rPr>
              <a:t>stribuční funkce.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</a:t>
            </a: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8"/>
            <a:ext cx="9196754" cy="92681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600" b="1" kern="0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Distribuční funkce spojité </a:t>
            </a:r>
            <a:r>
              <a:rPr lang="cs-CZ" sz="3600" b="1" kern="0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16635" y="1247972"/>
            <a:ext cx="8134350" cy="1003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1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. Neklesající spojitá funkce </a:t>
            </a:r>
            <a:b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2.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Limity 0 a 1 pro </a:t>
            </a:r>
            <a:r>
              <a:rPr kumimoji="0" 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x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+mj-ea"/>
                <a:cs typeface="+mj-cs"/>
                <a:sym typeface="Symbol" pitchFamily="18" charset="2"/>
              </a:rPr>
              <a:t>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133" y="2251881"/>
            <a:ext cx="7921625" cy="402608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1628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9950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Vztah mezi hustotou a distribuční funkcí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59312" y="1542195"/>
            <a:ext cx="9376509" cy="489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800" kern="0" dirty="0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Mezi </a:t>
            </a:r>
            <a:r>
              <a:rPr lang="cs-CZ" altLang="cs-CZ" sz="2800" kern="0" dirty="0" smtClean="0">
                <a:latin typeface="Arial" pitchFamily="34" charset="0"/>
              </a:rPr>
              <a:t>hustotou pravděpodobnosti a distribuční funkcí 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platí následující vztahy:    </a:t>
            </a:r>
            <a:r>
              <a:rPr lang="cs-CZ" altLang="cs-CZ" sz="2800" kern="0" dirty="0" smtClean="0">
                <a:latin typeface="Arial" pitchFamily="34" charset="0"/>
              </a:rPr>
              <a:t>HP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je </a:t>
            </a:r>
            <a:r>
              <a:rPr lang="cs-CZ" altLang="cs-CZ" sz="2800" b="1" i="1" kern="0" dirty="0" smtClean="0">
                <a:solidFill>
                  <a:srgbClr val="3333CC"/>
                </a:solidFill>
                <a:latin typeface="Arial" pitchFamily="34" charset="0"/>
                <a:cs typeface="Times New Roman" pitchFamily="18" charset="0"/>
              </a:rPr>
              <a:t>derivací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sz="2800" kern="0" dirty="0" smtClean="0">
                <a:latin typeface="Arial" pitchFamily="34" charset="0"/>
              </a:rPr>
              <a:t>DF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						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800" kern="0" dirty="0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Naopak: </a:t>
            </a:r>
            <a:r>
              <a:rPr lang="cs-CZ" altLang="cs-CZ" sz="2800" kern="0" dirty="0" smtClean="0">
                <a:latin typeface="Arial" pitchFamily="34" charset="0"/>
              </a:rPr>
              <a:t>distribuční funkce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náhodné veličiny je </a:t>
            </a:r>
            <a:r>
              <a:rPr lang="cs-CZ" altLang="cs-CZ" sz="2800" b="1" i="1" kern="0" dirty="0" smtClean="0">
                <a:solidFill>
                  <a:srgbClr val="3333CC"/>
                </a:solidFill>
                <a:latin typeface="Arial" pitchFamily="34" charset="0"/>
                <a:cs typeface="Times New Roman" pitchFamily="18" charset="0"/>
              </a:rPr>
              <a:t>neurčitým integrálem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	     (primitivní funkcí) k </a:t>
            </a:r>
            <a:r>
              <a:rPr lang="cs-CZ" altLang="cs-CZ" sz="2800" kern="0" dirty="0" smtClean="0">
                <a:latin typeface="Arial" pitchFamily="34" charset="0"/>
              </a:rPr>
              <a:t>hustotě pravděpodobnosti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, tj.</a:t>
            </a:r>
            <a:endParaRPr lang="cs-CZ" altLang="cs-CZ" sz="2800" kern="0" dirty="0" smtClean="0">
              <a:latin typeface="Arial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911" y="2746969"/>
            <a:ext cx="2226647" cy="1052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911" y="4735773"/>
            <a:ext cx="2452755" cy="136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9602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Náhodná veličina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81200"/>
            <a:ext cx="7777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i="1" kern="0" dirty="0" smtClean="0">
                <a:latin typeface="Arial" pitchFamily="34" charset="0"/>
              </a:rPr>
              <a:t>Náhodná veličina</a:t>
            </a:r>
            <a:r>
              <a:rPr lang="cs-CZ" altLang="cs-CZ" sz="2800" b="1" kern="0" dirty="0" smtClean="0">
                <a:latin typeface="Arial" pitchFamily="34" charset="0"/>
              </a:rPr>
              <a:t> (NV)</a:t>
            </a:r>
            <a:r>
              <a:rPr lang="cs-CZ" altLang="cs-CZ" sz="2800" kern="0" dirty="0" smtClean="0">
                <a:latin typeface="Arial" pitchFamily="34" charset="0"/>
              </a:rPr>
              <a:t> = Číselný výsledek náhodného pokusu.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</a:rPr>
              <a:t>Výsledky - obecně různé 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vlivem náhodných činitelů</a:t>
            </a:r>
            <a:r>
              <a:rPr lang="cs-CZ" altLang="cs-CZ" sz="2800" kern="0" dirty="0" smtClean="0">
                <a:latin typeface="Arial" pitchFamily="34" charset="0"/>
              </a:rPr>
              <a:t>  mají různé pravděpodobnosti realizace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i="1" kern="0" dirty="0" smtClean="0">
                <a:latin typeface="Arial" pitchFamily="34" charset="0"/>
              </a:rPr>
              <a:t>Náhodná veličina</a:t>
            </a:r>
            <a:r>
              <a:rPr lang="cs-CZ" altLang="cs-CZ" sz="2800" b="1" kern="0" dirty="0" smtClean="0">
                <a:latin typeface="Arial" pitchFamily="34" charset="0"/>
              </a:rPr>
              <a:t> (NV)</a:t>
            </a:r>
            <a:r>
              <a:rPr lang="cs-CZ" altLang="cs-CZ" sz="2800" kern="0" dirty="0" smtClean="0">
                <a:latin typeface="Arial" pitchFamily="34" charset="0"/>
              </a:rPr>
              <a:t> = odpovídá kvantitativnímu znaku populačního souboru (je jeho </a:t>
            </a:r>
            <a:r>
              <a:rPr lang="cs-CZ" altLang="cs-CZ" sz="2800" b="1" kern="0" dirty="0" smtClean="0">
                <a:solidFill>
                  <a:srgbClr val="3333CC"/>
                </a:solidFill>
                <a:latin typeface="Arial" pitchFamily="34" charset="0"/>
              </a:rPr>
              <a:t>zobecněním</a:t>
            </a:r>
            <a:r>
              <a:rPr lang="cs-CZ" altLang="cs-CZ" sz="2800" kern="0" dirty="0" smtClean="0">
                <a:latin typeface="Arial" pitchFamily="34" charset="0"/>
              </a:rPr>
              <a:t>)</a:t>
            </a:r>
            <a:endParaRPr lang="cs-CZ" alt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800" kern="0" dirty="0" smtClean="0"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68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Rozdělení náhodné veličiny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2051050"/>
            <a:ext cx="7772400" cy="369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je pravidlo (předpis), které každé číselné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hodnotě nebo množině hodnot přiřazuje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pravděpodobnost, že náhodná veličina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nabude této hodnoty nebo hodnoty z tohoto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 intervalu.</a:t>
            </a:r>
            <a:r>
              <a:rPr lang="cs-CZ" altLang="cs-CZ" sz="2400" kern="0" dirty="0" smtClean="0">
                <a:latin typeface="Arial" pitchFamily="34" charset="0"/>
                <a:cs typeface="Times New Roman" pitchFamily="18" charset="0"/>
              </a:rPr>
              <a:t>					</a:t>
            </a:r>
            <a:r>
              <a:rPr lang="cs-CZ" altLang="cs-CZ" sz="2400" kern="0" dirty="0" smtClean="0">
                <a:latin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960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Rozdělení náhodné veličiny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38431" y="1981200"/>
            <a:ext cx="8470094" cy="4296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Rozdělení pravděpodobnosti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náhodné veličiny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= ú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plné poznání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NV: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stanovení hodnot, jichž může NV nabývat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znalost pravděpodobností, s nimiž NV nabývá určité hodnoty, nebo hodnoty   z nějakého intervalu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	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62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Vyjádření rozdělení náhodné veličiny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67102" y="1851830"/>
            <a:ext cx="8280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indent="-609600" algn="just" eaLnBrk="1" hangingPunct="1">
              <a:buFont typeface="Wingdings" pitchFamily="2" charset="2"/>
              <a:buNone/>
            </a:pPr>
            <a:r>
              <a:rPr lang="cs-CZ" altLang="cs-CZ" sz="3600" b="1" kern="0" dirty="0" smtClean="0">
                <a:latin typeface="Arial" pitchFamily="34" charset="0"/>
              </a:rPr>
              <a:t>1.</a:t>
            </a:r>
            <a:r>
              <a:rPr lang="cs-CZ" altLang="cs-CZ" sz="3600" kern="0" dirty="0" smtClean="0">
                <a:latin typeface="Arial" pitchFamily="34" charset="0"/>
              </a:rPr>
              <a:t> </a:t>
            </a:r>
            <a:r>
              <a:rPr lang="cs-CZ" altLang="cs-CZ" sz="3600" b="1" kern="0" dirty="0" smtClean="0">
                <a:latin typeface="Arial" pitchFamily="34" charset="0"/>
              </a:rPr>
              <a:t>Pravděpodobnostní funkce</a:t>
            </a:r>
            <a:r>
              <a:rPr lang="cs-CZ" altLang="cs-CZ" sz="3600" kern="0" dirty="0" smtClean="0">
                <a:latin typeface="Arial" pitchFamily="34" charset="0"/>
              </a:rPr>
              <a:t>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cs-CZ" sz="3600" kern="0" dirty="0" smtClean="0">
                <a:latin typeface="Arial" pitchFamily="34" charset="0"/>
              </a:rPr>
              <a:t>	(typ diskrétní NV)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cs-CZ" sz="3600" b="1" kern="0" dirty="0" smtClean="0">
                <a:latin typeface="Arial" pitchFamily="34" charset="0"/>
              </a:rPr>
              <a:t>2</a:t>
            </a:r>
            <a:r>
              <a:rPr lang="cs-CZ" altLang="cs-CZ" sz="3600" b="1" kern="0" dirty="0" smtClean="0">
                <a:latin typeface="Arial" pitchFamily="34" charset="0"/>
                <a:cs typeface="Times New Roman" pitchFamily="18" charset="0"/>
              </a:rPr>
              <a:t>.</a:t>
            </a:r>
            <a:r>
              <a:rPr lang="cs-CZ" altLang="cs-CZ" sz="3600" kern="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sz="3600" b="1" kern="0" dirty="0" smtClean="0">
                <a:latin typeface="Arial" pitchFamily="34" charset="0"/>
              </a:rPr>
              <a:t>Hustota pravděpodobnosti</a:t>
            </a:r>
            <a:r>
              <a:rPr lang="cs-CZ" altLang="cs-CZ" sz="3600" kern="0" dirty="0" smtClean="0">
                <a:latin typeface="Arial" pitchFamily="34" charset="0"/>
              </a:rPr>
              <a:t>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cs-CZ" sz="3600" kern="0" dirty="0" smtClean="0">
                <a:latin typeface="Arial" pitchFamily="34" charset="0"/>
              </a:rPr>
              <a:t>	(typ spojité NV)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cs-CZ" sz="3600" b="1" kern="0" dirty="0" smtClean="0">
                <a:latin typeface="Arial" pitchFamily="34" charset="0"/>
              </a:rPr>
              <a:t>3.</a:t>
            </a:r>
            <a:r>
              <a:rPr lang="cs-CZ" altLang="cs-CZ" sz="3600" kern="0" dirty="0" smtClean="0">
                <a:latin typeface="Arial" pitchFamily="34" charset="0"/>
              </a:rPr>
              <a:t> </a:t>
            </a:r>
            <a:r>
              <a:rPr lang="cs-CZ" altLang="cs-CZ" sz="3600" b="1" kern="0" dirty="0" smtClean="0">
                <a:latin typeface="Arial" pitchFamily="34" charset="0"/>
              </a:rPr>
              <a:t>Distribuční funkce</a:t>
            </a:r>
            <a:r>
              <a:rPr lang="cs-CZ" altLang="cs-CZ" sz="3600" kern="0" dirty="0" smtClean="0">
                <a:latin typeface="Arial" pitchFamily="34" charset="0"/>
              </a:rPr>
              <a:t>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cs-CZ" sz="3600" kern="0" dirty="0" smtClean="0">
                <a:latin typeface="Arial" pitchFamily="34" charset="0"/>
              </a:rPr>
              <a:t>	(oba typy NV: diskrétní / spojitý)</a:t>
            </a:r>
          </a:p>
        </p:txBody>
      </p:sp>
    </p:spTree>
    <p:extLst>
      <p:ext uri="{BB962C8B-B14F-4D97-AF65-F5344CB8AC3E}">
        <p14:creationId xmlns:p14="http://schemas.microsoft.com/office/powerpoint/2010/main" val="3313487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Pravděpodobnostní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799" y="1933575"/>
            <a:ext cx="11037628" cy="4330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–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každé hodnotě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x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sym typeface="Symbol" pitchFamily="18" charset="2"/>
              </a:rPr>
              <a:t>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 pitchFamily="18" charset="2"/>
              </a:rPr>
              <a:t>D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přiřazuje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odpovídající pravděpodobnost:</a:t>
            </a:r>
            <a:r>
              <a:rPr lang="cs-CZ" altLang="cs-CZ" sz="2800" kern="0" dirty="0" smtClean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cs-CZ" altLang="cs-CZ" sz="2800" i="1" kern="0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cs-CZ" altLang="cs-CZ" sz="2800" i="1" kern="0" dirty="0" smtClean="0">
                <a:solidFill>
                  <a:srgbClr val="000000"/>
                </a:solidFill>
                <a:latin typeface="Times New Roman"/>
              </a:rPr>
              <a:t>			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) 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 pitchFamily="18" charset="2"/>
              </a:rPr>
              <a:t>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 pitchFamily="18" charset="2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sym typeface="Symbol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splňuje vztahy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pravděpodobnost, že náhodná veličina nabude hodnoty z intervalu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[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a,b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]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  <a:sym typeface="Symbol" pitchFamily="18" charset="2"/>
              </a:rPr>
              <a:t>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  <a:sym typeface="Symbol" pitchFamily="18" charset="2"/>
              </a:rPr>
              <a:t>D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,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 rovna součtu pravděpodobností hodnot </a:t>
            </a: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z tohoto intervalu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(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D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 množina diskrétních hodnot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)</a:t>
            </a:r>
            <a:endParaRPr kumimoji="0" lang="en-GB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PalatinoTTEE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827" y="3819749"/>
            <a:ext cx="1804038" cy="8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685" y="3474099"/>
            <a:ext cx="2838735" cy="115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622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Hustota pravděpodobnosti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32267" y="1787857"/>
            <a:ext cx="8353425" cy="429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Hustota</a:t>
            </a:r>
            <a:r>
              <a:rPr kumimoji="0" lang="cs-CZ" altLang="cs-CZ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pravděpodobnosti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je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nezáporná funkce splňující podmínku: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Celá plocha pod grafem funkce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–   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nad osou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je rovna 1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700" y="2892046"/>
            <a:ext cx="2162175" cy="132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3438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Distribuční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22351" y="1778758"/>
            <a:ext cx="8708504" cy="40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Distribuční</a:t>
            </a:r>
            <a:r>
              <a:rPr kumimoji="0" lang="cs-CZ" altLang="cs-CZ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funkce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je definovaná na R vztahem: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je neklesající funkce splňující: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		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lim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0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pro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-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		lim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1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pro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+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736" y="2795375"/>
            <a:ext cx="307657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0650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8695636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kern="0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Příklad distribuční funkce pro diskrétní NV:</a:t>
            </a:r>
            <a:r>
              <a:rPr lang="cs-CZ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Hrací kostka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2994327" y="1598613"/>
            <a:ext cx="358739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     F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)=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P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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 </a:t>
            </a:r>
            <a:r>
              <a:rPr kumimoji="0" lang="en-US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)</a:t>
            </a:r>
            <a:endParaRPr kumimoji="0" lang="cs-CZ" altLang="cs-CZ" sz="3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101" y="2533509"/>
            <a:ext cx="7275512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92368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243</Words>
  <Application>Microsoft Office PowerPoint</Application>
  <PresentationFormat>Vlastní</PresentationFormat>
  <Paragraphs>81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Office</vt:lpstr>
      <vt:lpstr>Prezentace aplikace PowerPoint</vt:lpstr>
      <vt:lpstr>Náhodná veličina</vt:lpstr>
      <vt:lpstr>Rozdělení náhodné veličiny</vt:lpstr>
      <vt:lpstr>Rozdělení náhodné veličiny</vt:lpstr>
      <vt:lpstr>Vyjádření rozdělení náhodné veličiny</vt:lpstr>
      <vt:lpstr>Pravděpodobnostní funkce</vt:lpstr>
      <vt:lpstr>Hustota pravděpodobnosti</vt:lpstr>
      <vt:lpstr>Distribuční funkce</vt:lpstr>
      <vt:lpstr>Příklad distribuční funkce pro diskrétní NV: Hrací kostka</vt:lpstr>
      <vt:lpstr>Distribuční funkce spojité NV</vt:lpstr>
      <vt:lpstr>Vztah mezi hustotou a distribuční funkcí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98</cp:revision>
  <dcterms:created xsi:type="dcterms:W3CDTF">2016-11-25T20:36:16Z</dcterms:created>
  <dcterms:modified xsi:type="dcterms:W3CDTF">2019-05-18T05:55:03Z</dcterms:modified>
</cp:coreProperties>
</file>