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88" r:id="rId3"/>
    <p:sldId id="289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298" r:id="rId13"/>
    <p:sldId id="299" r:id="rId14"/>
    <p:sldId id="300" r:id="rId15"/>
    <p:sldId id="301" r:id="rId16"/>
    <p:sldId id="302" r:id="rId17"/>
    <p:sldId id="287" r:id="rId1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008080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0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18.5.2019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450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18.5.2019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972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18.5.2019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97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18.5.2019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002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18.5.2019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00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18.5.2019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93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18.5.2019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154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18.5.2019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7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18.5.2019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99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18.5.2019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58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18.5.2019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8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BAEC6-A37A-4403-B919-4854A6448652}" type="datetimeFigureOut">
              <a:rPr lang="cs-CZ" smtClean="0"/>
              <a:t>18.5.2019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5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1.png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19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525178" y="514222"/>
            <a:ext cx="4784758" cy="6063916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666806" y="1165203"/>
            <a:ext cx="4297080" cy="228385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4000" b="1" dirty="0" smtClean="0"/>
          </a:p>
          <a:p>
            <a:pPr algn="l"/>
            <a:endParaRPr lang="cs-CZ" sz="4000" b="1" dirty="0"/>
          </a:p>
          <a:p>
            <a:r>
              <a:rPr lang="cs-CZ" sz="4800" b="1" dirty="0" smtClean="0"/>
              <a:t>STATISTIKA</a:t>
            </a:r>
            <a:r>
              <a:rPr lang="cs-CZ" sz="4000" b="1" dirty="0" smtClean="0"/>
              <a:t> </a:t>
            </a:r>
            <a:endParaRPr lang="en-GB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6842" y="2976893"/>
            <a:ext cx="4837008" cy="2884351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2400" b="1" i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860612" y="3872753"/>
            <a:ext cx="36038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dirty="0">
                <a:solidFill>
                  <a:schemeClr val="bg1"/>
                </a:solidFill>
              </a:rPr>
              <a:t>7</a:t>
            </a:r>
            <a:r>
              <a:rPr lang="cs-CZ" sz="3200" dirty="0" smtClean="0">
                <a:solidFill>
                  <a:schemeClr val="bg1"/>
                </a:solidFill>
              </a:rPr>
              <a:t>. </a:t>
            </a:r>
            <a:r>
              <a:rPr lang="cs-CZ" sz="3200" dirty="0" smtClean="0">
                <a:solidFill>
                  <a:schemeClr val="bg1"/>
                </a:solidFill>
              </a:rPr>
              <a:t>PŘEDNÁŠKA</a:t>
            </a:r>
            <a:endParaRPr lang="cs-CZ" sz="3200" dirty="0">
              <a:solidFill>
                <a:schemeClr val="bg1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6627525" y="1899138"/>
            <a:ext cx="4806091" cy="309489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cs-CZ" sz="2400" b="1" i="1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cs-CZ" sz="2400" b="1" i="1" dirty="0" smtClean="0">
                <a:solidFill>
                  <a:srgbClr val="002060"/>
                </a:solidFill>
              </a:rPr>
              <a:t> Téma přednášky: </a:t>
            </a:r>
            <a:endParaRPr lang="cs-CZ" sz="2400" b="1" i="1" dirty="0" smtClean="0">
              <a:solidFill>
                <a:srgbClr val="002060"/>
              </a:solidFill>
            </a:endParaRPr>
          </a:p>
          <a:p>
            <a:pPr marL="0" lvl="0" indent="0" algn="ctr">
              <a:buNone/>
            </a:pPr>
            <a:r>
              <a:rPr lang="cs-CZ" sz="2400" b="1" i="1" dirty="0">
                <a:solidFill>
                  <a:srgbClr val="002060"/>
                </a:solidFill>
              </a:rPr>
              <a:t>spojitá náhodná veličina </a:t>
            </a:r>
            <a:endParaRPr lang="cs-CZ" sz="2400" b="1" i="1" dirty="0" smtClean="0">
              <a:solidFill>
                <a:srgbClr val="002060"/>
              </a:solidFill>
            </a:endParaRPr>
          </a:p>
          <a:p>
            <a:pPr marL="457200" lvl="0" indent="-457200" algn="ctr">
              <a:buAutoNum type="alphaLcParenR"/>
            </a:pPr>
            <a:r>
              <a:rPr lang="cs-CZ" sz="2400" b="1" i="1" dirty="0" smtClean="0">
                <a:solidFill>
                  <a:srgbClr val="002060"/>
                </a:solidFill>
              </a:rPr>
              <a:t>Stejnoměrné </a:t>
            </a:r>
            <a:r>
              <a:rPr lang="cs-CZ" sz="2400" b="1" i="1" dirty="0">
                <a:solidFill>
                  <a:srgbClr val="002060"/>
                </a:solidFill>
              </a:rPr>
              <a:t>rozdělení</a:t>
            </a:r>
            <a:r>
              <a:rPr lang="cs-CZ" sz="2400" b="1" i="1" dirty="0" smtClean="0">
                <a:solidFill>
                  <a:srgbClr val="002060"/>
                </a:solidFill>
              </a:rPr>
              <a:t>,</a:t>
            </a:r>
          </a:p>
          <a:p>
            <a:pPr marL="457200" lvl="0" indent="-457200" algn="ctr">
              <a:buAutoNum type="alphaLcParenR"/>
            </a:pPr>
            <a:r>
              <a:rPr lang="cs-CZ" sz="2400" b="1" i="1" dirty="0" smtClean="0">
                <a:solidFill>
                  <a:srgbClr val="002060"/>
                </a:solidFill>
              </a:rPr>
              <a:t> </a:t>
            </a:r>
            <a:r>
              <a:rPr lang="cs-CZ" sz="2400" b="1" i="1" dirty="0">
                <a:solidFill>
                  <a:srgbClr val="002060"/>
                </a:solidFill>
              </a:rPr>
              <a:t>Exponenciální rozdělení</a:t>
            </a:r>
            <a:r>
              <a:rPr lang="cs-CZ" sz="2400" b="1" i="1" dirty="0" smtClean="0">
                <a:solidFill>
                  <a:srgbClr val="002060"/>
                </a:solidFill>
              </a:rPr>
              <a:t>,</a:t>
            </a:r>
          </a:p>
          <a:p>
            <a:pPr marL="457200" lvl="0" indent="-457200" algn="ctr">
              <a:buAutoNum type="alphaLcParenR"/>
            </a:pPr>
            <a:r>
              <a:rPr lang="cs-CZ" sz="2400" b="1" i="1" dirty="0" smtClean="0">
                <a:solidFill>
                  <a:srgbClr val="002060"/>
                </a:solidFill>
              </a:rPr>
              <a:t> </a:t>
            </a:r>
            <a:r>
              <a:rPr lang="cs-CZ" sz="2400" b="1" i="1" dirty="0">
                <a:solidFill>
                  <a:srgbClr val="002060"/>
                </a:solidFill>
              </a:rPr>
              <a:t>Normální </a:t>
            </a:r>
            <a:r>
              <a:rPr lang="cs-CZ" sz="2400" b="1" i="1" dirty="0" smtClean="0">
                <a:solidFill>
                  <a:srgbClr val="002060"/>
                </a:solidFill>
              </a:rPr>
              <a:t>rozdělení.</a:t>
            </a:r>
            <a:endParaRPr lang="en-GB" sz="2400" dirty="0">
              <a:solidFill>
                <a:prstClr val="white"/>
              </a:solidFill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cs-CZ" sz="2400" b="1" i="1" dirty="0" smtClean="0">
              <a:solidFill>
                <a:srgbClr val="002060"/>
              </a:solidFill>
            </a:endParaRPr>
          </a:p>
        </p:txBody>
      </p:sp>
      <p:sp>
        <p:nvSpPr>
          <p:cNvPr id="13" name="Podnadpis 2"/>
          <p:cNvSpPr txBox="1">
            <a:spLocks/>
          </p:cNvSpPr>
          <p:nvPr/>
        </p:nvSpPr>
        <p:spPr>
          <a:xfrm>
            <a:off x="6900087" y="5146431"/>
            <a:ext cx="4260966" cy="1097004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24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Mgr. Radmila Krkošková, Ph.D.</a:t>
            </a:r>
            <a:endParaRPr lang="en-GB" altLang="cs-CZ" sz="2400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5217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Normované normální rozdělení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 bwMode="auto">
          <a:xfrm>
            <a:off x="1047182" y="1801504"/>
            <a:ext cx="9611719" cy="4796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N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amísto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NV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normální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m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rozdělení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</a:t>
            </a:r>
            <a:r>
              <a:rPr lang="cs-CZ" altLang="cs-CZ" sz="2800" kern="0" dirty="0">
                <a:solidFill>
                  <a:srgbClr val="000000"/>
                </a:solidFill>
                <a:latin typeface="Arial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s parametry </a:t>
            </a:r>
            <a:r>
              <a:rPr kumimoji="0" lang="cs-CZ" altLang="cs-CZ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</a:t>
            </a: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sym typeface="Symbol" pitchFamily="18" charset="2"/>
              </a:rPr>
              <a:t>, </a:t>
            </a:r>
            <a:r>
              <a:rPr kumimoji="0" lang="cs-CZ" altLang="cs-CZ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</a:t>
            </a:r>
            <a:r>
              <a:rPr kumimoji="0" lang="cs-CZ" altLang="cs-CZ" sz="2800" b="1" i="1" u="none" strike="noStrike" kern="0" cap="none" spc="0" normalizeH="0" baseline="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sym typeface="Symbol" pitchFamily="18" charset="2"/>
              </a:rPr>
              <a:t>2</a:t>
            </a:r>
            <a:r>
              <a:rPr kumimoji="0" lang="cs-CZ" altLang="cs-CZ" sz="2800" b="1" i="1" u="none" strike="noStrike" kern="0" cap="none" spc="0" normalizeH="0" baseline="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sym typeface="Symbol" pitchFamily="18" charset="2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uvažujeme t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ransformovanou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NV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Z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takto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: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						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potom se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funkce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hustot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y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převede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na hustot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u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/>
              </a:rPr>
              <a:t>normovaného normálního rozdělení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transformaci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(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*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) nazýváme </a:t>
            </a:r>
            <a:r>
              <a:rPr kumimoji="0" lang="cs-CZ" altLang="cs-CZ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normalizace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</a:rPr>
              <a:t>V</a:t>
            </a: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</a:rPr>
              <a:t> Excelu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: </a:t>
            </a: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NORMDIST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(x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;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S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t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ř</a:t>
            </a:r>
            <a:r>
              <a:rPr kumimoji="0" lang="en-US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ed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_</a:t>
            </a:r>
            <a:r>
              <a:rPr kumimoji="0" lang="cs-CZ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hodn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;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Sm_odch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; </a:t>
            </a:r>
            <a:r>
              <a:rPr kumimoji="0" lang="en-US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Sou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č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et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			   </a:t>
            </a: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NORMINV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(prst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;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</a:t>
            </a:r>
            <a:r>
              <a:rPr kumimoji="0" lang="en-US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st</a:t>
            </a:r>
            <a:r>
              <a:rPr kumimoji="0" lang="cs-CZ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řední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; </a:t>
            </a:r>
            <a:r>
              <a:rPr kumimoji="0" lang="en-US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sm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_</a:t>
            </a:r>
            <a:r>
              <a:rPr kumimoji="0" lang="cs-CZ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odch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)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7002" y="2866030"/>
            <a:ext cx="3089458" cy="987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04798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altLang="cs-CZ" sz="3200" b="1" kern="0" dirty="0">
                <a:solidFill>
                  <a:srgbClr val="333399"/>
                </a:solidFill>
                <a:latin typeface="Arial"/>
              </a:rPr>
              <a:t>Významné hodnoty </a:t>
            </a:r>
            <a:r>
              <a:rPr lang="cs-CZ" altLang="cs-CZ" sz="3200" b="1" kern="0" dirty="0">
                <a:solidFill>
                  <a:srgbClr val="009999"/>
                </a:solidFill>
                <a:latin typeface="Arial"/>
              </a:rPr>
              <a:t>normovaného</a:t>
            </a:r>
            <a:r>
              <a:rPr lang="cs-CZ" altLang="cs-CZ" sz="3200" b="1" kern="0" dirty="0">
                <a:solidFill>
                  <a:srgbClr val="333399"/>
                </a:solidFill>
                <a:latin typeface="Arial"/>
              </a:rPr>
              <a:t> normálního rozdělení </a:t>
            </a:r>
            <a:r>
              <a:rPr lang="cs-CZ" altLang="cs-CZ" sz="3200" b="1" i="1" kern="0" dirty="0">
                <a:solidFill>
                  <a:srgbClr val="333399"/>
                </a:solidFill>
                <a:latin typeface="Times New Roman" pitchFamily="18" charset="0"/>
              </a:rPr>
              <a:t>N</a:t>
            </a:r>
            <a:r>
              <a:rPr lang="cs-CZ" altLang="cs-CZ" sz="3200" b="1" kern="0" dirty="0">
                <a:solidFill>
                  <a:srgbClr val="333399"/>
                </a:solidFill>
                <a:latin typeface="Times New Roman" pitchFamily="18" charset="0"/>
              </a:rPr>
              <a:t>(0,1)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2514" y="1746913"/>
            <a:ext cx="7777163" cy="4803112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0224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Příklad – normální rozdělení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003775" y="1978925"/>
            <a:ext cx="9026047" cy="3944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Jistý  druh pomerančů má průměrnou hmotnost plodu  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Symbol" pitchFamily="18" charset="2"/>
              </a:rPr>
              <a:t>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=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100 g se směrodatnou odchylkou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  <a:sym typeface="Symbol" pitchFamily="18" charset="2"/>
              </a:rPr>
              <a:t>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=10 g.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.PalatinoTTEE" charset="0"/>
              <a:ea typeface="+mn-ea"/>
              <a:cs typeface="Times New Roman" pitchFamily="18" charset="0"/>
            </a:endParaRPr>
          </a:p>
          <a:p>
            <a:pPr marL="514350" marR="0" lvl="0" indent="-51435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lphaLcParenBoth"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Jaká je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pravděpodobnost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,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že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náhodně vybraný plod bude mít hmotnost mezi 100g až 110g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? </a:t>
            </a:r>
          </a:p>
          <a:p>
            <a:pPr marL="0" marR="0" lvl="0" indent="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kumimoji="0" lang="en-GB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.PalatinoTTEE" charset="0"/>
              <a:ea typeface="+mn-ea"/>
              <a:cs typeface="Times New Roman" pitchFamily="18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(b) Jaká je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pravděpodobnost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,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že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náhodně vybraný plod bude mít hmotnost větší než 120g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303256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Exponenciální rozdělení</a:t>
            </a:r>
            <a:endParaRPr lang="cs-CZ" b="1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1134589" y="1889126"/>
            <a:ext cx="9046641" cy="4689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Exponenciální rozdělení slouží jako vhodný model pro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výpočet </a:t>
            </a: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pravděpodobnosti </a:t>
            </a: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doby životnosti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výrobků,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čekacích dob v modelech hromadné obsluhy, apod.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Příklady: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	(1) doba pobytu ve frontě u přepážky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		(2) doba obsluhy jednoho zákazníka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Funkce hustoty rozdělení pravděpodobnosti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f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| </a:t>
            </a:r>
            <a:r>
              <a:rPr kumimoji="0" lang="cs-CZ" altLang="cs-CZ" sz="20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  <a:sym typeface="Symbol" pitchFamily="18" charset="2"/>
              </a:rPr>
              <a:t>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)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Přitom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  <a:sym typeface="Symbol" pitchFamily="18" charset="2"/>
              </a:rPr>
              <a:t>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&gt; 0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je parametr</a:t>
            </a: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6634" y="4631424"/>
            <a:ext cx="3101335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3060030" y="4701273"/>
            <a:ext cx="3455988" cy="1317390"/>
          </a:xfrm>
          <a:prstGeom prst="rect">
            <a:avLst/>
          </a:prstGeom>
          <a:noFill/>
          <a:ln w="31750">
            <a:solidFill>
              <a:srgbClr val="FF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983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Exponenciální rozdělení - charakteristiky</a:t>
            </a:r>
            <a:endParaRPr lang="cs-CZ" b="1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039054" y="1945137"/>
            <a:ext cx="8154987" cy="3418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Střední hodnota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 		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E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) =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  <a:sym typeface="Symbol" pitchFamily="18" charset="2"/>
              </a:rPr>
              <a:t>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Rozptyl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				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Var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)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=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  <a:sym typeface="Symbol" pitchFamily="18" charset="2"/>
              </a:rPr>
              <a:t> </a:t>
            </a:r>
            <a:r>
              <a:rPr kumimoji="0" lang="cs-CZ" altLang="cs-CZ" sz="2400" b="0" i="1" u="none" strike="noStrike" kern="0" cap="none" spc="0" normalizeH="0" baseline="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Symbol" pitchFamily="18" charset="2"/>
              </a:rPr>
              <a:t>2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	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Směrodatná odchylka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	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  <a:sym typeface="Symbol" pitchFamily="18" charset="2"/>
              </a:rPr>
              <a:t>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)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=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  <a:sym typeface="Symbol" pitchFamily="18" charset="2"/>
              </a:rPr>
              <a:t>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(= </a:t>
            </a:r>
            <a:r>
              <a:rPr kumimoji="0" lang="cs-CZ" altLang="cs-CZ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E</a:t>
            </a: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</a:t>
            </a:r>
            <a:r>
              <a:rPr kumimoji="0" lang="cs-CZ" altLang="cs-CZ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</a:t>
            </a: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)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!!!)</a:t>
            </a: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Pravděpodobnost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 		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8191" y="4306295"/>
            <a:ext cx="4895850" cy="1057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29344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981407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Exponenciální rozdělení - příklad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161885" y="1503528"/>
            <a:ext cx="8154987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Průměrná doba čekání u přepážky v bance je 5 min.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Jaká je pravděpodobnost, že zákazník bude čekat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(a)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Právě 5 minut,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(b)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Méně než 5 minut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(c)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Více než 5 minut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(d)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Více než 3 minuty a méně než 6 minut?		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2056" y="4353636"/>
            <a:ext cx="7854643" cy="1378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77131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>
                <a:solidFill>
                  <a:prstClr val="black"/>
                </a:solidFill>
              </a:rPr>
              <a:t>Exponenciální rozdělení </a:t>
            </a:r>
            <a:r>
              <a:rPr lang="cs-CZ" b="1" dirty="0" smtClean="0">
                <a:solidFill>
                  <a:prstClr val="black"/>
                </a:solidFill>
              </a:rPr>
              <a:t>– řešení příkladu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610436"/>
            <a:ext cx="8598877" cy="4566527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4213" y="1733266"/>
            <a:ext cx="10555696" cy="4362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Průměrná doba čekání u přepážky v bance je </a:t>
            </a:r>
            <a:r>
              <a:rPr kumimoji="0" lang="cs-CZ" altLang="cs-CZ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Symbol" pitchFamily="18" charset="2"/>
              </a:rPr>
              <a:t></a:t>
            </a: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Symbol" pitchFamily="18" charset="2"/>
              </a:rPr>
              <a:t> = </a:t>
            </a: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5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</a:t>
            </a:r>
          </a:p>
          <a:p>
            <a:pPr marL="457200" marR="0" lvl="0" indent="-4572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lphaLcParenBoth"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Právě 5 minut: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5) = 0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!!! - spojité rozdělení,</a:t>
            </a:r>
          </a:p>
          <a:p>
            <a:pPr marL="457200" marR="0" lvl="0" indent="-4572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lphaLcParenBoth"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(b)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Více než 5 minut: </a:t>
            </a:r>
            <a:r>
              <a:rPr kumimoji="0" lang="cs-CZ" altLang="cs-CZ" sz="24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  <a:sym typeface="Symbol" pitchFamily="18" charset="2"/>
              </a:rPr>
              <a:t>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5) =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(c)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Méně než 5 minut: </a:t>
            </a:r>
            <a:r>
              <a:rPr kumimoji="0" lang="cs-CZ" altLang="cs-CZ" sz="24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  <a:sym typeface="Symbol" pitchFamily="18" charset="2"/>
              </a:rPr>
              <a:t>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5) =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(d)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Více než 3 minuty a méně než 6 minut: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(3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  <a:sym typeface="Symbol" pitchFamily="18" charset="2"/>
              </a:rPr>
              <a:t>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  <a:sym typeface="Symbol" pitchFamily="18" charset="2"/>
              </a:rPr>
              <a:t>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6)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= 		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5451" y="2513249"/>
            <a:ext cx="5248275" cy="103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7135808"/>
              </p:ext>
            </p:extLst>
          </p:nvPr>
        </p:nvGraphicFramePr>
        <p:xfrm>
          <a:off x="5508832" y="3551474"/>
          <a:ext cx="4481512" cy="1039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Rovnice" r:id="rId5" imgW="2298700" imgH="533400" progId="Equation.3">
                  <p:embed/>
                </p:oleObj>
              </mc:Choice>
              <mc:Fallback>
                <p:oleObj name="Rovnice" r:id="rId5" imgW="2298700" imgH="533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832" y="3551474"/>
                        <a:ext cx="4481512" cy="1039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7156274"/>
              </p:ext>
            </p:extLst>
          </p:nvPr>
        </p:nvGraphicFramePr>
        <p:xfrm>
          <a:off x="2697194" y="5056187"/>
          <a:ext cx="5224463" cy="1039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Rovnice" r:id="rId7" imgW="2679700" imgH="533400" progId="Equation.3">
                  <p:embed/>
                </p:oleObj>
              </mc:Choice>
              <mc:Fallback>
                <p:oleObj name="Rovnice" r:id="rId7" imgW="2679700" imgH="533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7194" y="5056187"/>
                        <a:ext cx="5224463" cy="1039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66806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61585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b="1" dirty="0" smtClean="0"/>
              <a:t>Závěr přednášky</a:t>
            </a:r>
            <a:endParaRPr lang="cs-CZ" b="1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cs-CZ" sz="5400" b="1" dirty="0" smtClean="0"/>
          </a:p>
          <a:p>
            <a:pPr marL="0" indent="0" algn="ctr">
              <a:buNone/>
            </a:pPr>
            <a:endParaRPr lang="cs-CZ" sz="5400" b="1" dirty="0"/>
          </a:p>
          <a:p>
            <a:pPr marL="0" indent="0" algn="ctr">
              <a:buNone/>
            </a:pPr>
            <a:r>
              <a:rPr lang="cs-CZ" sz="5400" b="1" dirty="0" smtClean="0"/>
              <a:t>Děkuji Vám za pozornost !!!</a:t>
            </a:r>
            <a:endParaRPr lang="cs-CZ" sz="5400" b="1" dirty="0"/>
          </a:p>
        </p:txBody>
      </p:sp>
    </p:spTree>
    <p:extLst>
      <p:ext uri="{BB962C8B-B14F-4D97-AF65-F5344CB8AC3E}">
        <p14:creationId xmlns:p14="http://schemas.microsoft.com/office/powerpoint/2010/main" val="3044440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984597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Spojité modely </a:t>
            </a:r>
            <a:r>
              <a:rPr lang="cs-CZ" b="1" dirty="0" smtClean="0"/>
              <a:t>– Stejnoměrné rozdělení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383475" y="1402080"/>
            <a:ext cx="9743704" cy="4949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Spojitá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náhodn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á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veličin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má </a:t>
            </a:r>
            <a:r>
              <a:rPr kumimoji="0" lang="cs-CZ" altLang="cs-CZ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</a:rPr>
              <a:t>stejnoměrné rozdělení</a:t>
            </a:r>
            <a:r>
              <a:rPr kumimoji="0" lang="cs-CZ" altLang="cs-CZ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: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     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sym typeface="Symbol" pitchFamily="18" charset="2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nabývá hodnot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 z intervalu 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[</a:t>
            </a:r>
            <a:r>
              <a:rPr kumimoji="0" lang="cs-CZ" altLang="cs-CZ" sz="28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a,b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]</a:t>
            </a:r>
            <a:r>
              <a:rPr lang="cs-CZ" altLang="cs-CZ" sz="2800" kern="0" dirty="0">
                <a:solidFill>
                  <a:srgbClr val="000000"/>
                </a:solidFill>
                <a:latin typeface="Arial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stejnou pravděpodobností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Funkce hustoty</a:t>
            </a: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	         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pro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 pitchFamily="18" charset="2"/>
              </a:rPr>
              <a:t>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[</a:t>
            </a:r>
            <a:r>
              <a:rPr kumimoji="0" lang="cs-CZ" altLang="cs-CZ" sz="24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a,b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]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,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jinak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f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) = 0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 </a:t>
            </a:r>
            <a:endParaRPr kumimoji="0" lang="cs-CZ" altLang="cs-CZ" sz="2400" b="0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		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	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Pravděpodobnost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</a:t>
            </a:r>
            <a:r>
              <a:rPr kumimoji="0" lang="cs-CZ" altLang="cs-CZ" sz="24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c,d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 pitchFamily="18" charset="2"/>
              </a:rPr>
              <a:t>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[</a:t>
            </a:r>
            <a:r>
              <a:rPr kumimoji="0" lang="cs-CZ" altLang="cs-CZ" sz="24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a,b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]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, </a:t>
            </a: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cs-CZ" altLang="cs-CZ" sz="2400" kern="0" dirty="0">
              <a:solidFill>
                <a:srgbClr val="000000"/>
              </a:solidFill>
              <a:latin typeface="Arial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Střední hodnota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Rozptyl</a:t>
            </a:r>
            <a:r>
              <a:rPr kumimoji="0" lang="cs-CZ" altLang="cs-CZ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 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8663" y="2306123"/>
            <a:ext cx="1704975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8652" y="3067363"/>
            <a:ext cx="4248150" cy="80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988" y="3876988"/>
            <a:ext cx="18669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3186" y="4734238"/>
            <a:ext cx="5210175" cy="1057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15666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293356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cs-CZ" sz="4000" b="1" dirty="0" smtClean="0"/>
              <a:t>Příklad – stejnoměrné rozdělení – </a:t>
            </a:r>
            <a:br>
              <a:rPr lang="cs-CZ" sz="4000" b="1" dirty="0" smtClean="0"/>
            </a:br>
            <a:r>
              <a:rPr lang="cs-CZ" sz="4000" b="1" dirty="0" smtClean="0"/>
              <a:t>čekání na autobus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1269516" y="1874055"/>
            <a:ext cx="8492001" cy="4396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buFontTx/>
              <a:buNone/>
            </a:pPr>
            <a:r>
              <a:rPr lang="cs-CZ" altLang="cs-CZ" sz="28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Autobusy odjíždějí z určité zastávky během dne</a:t>
            </a:r>
          </a:p>
          <a:p>
            <a:pPr eaLnBrk="1" hangingPunct="1">
              <a:buFontTx/>
              <a:buNone/>
            </a:pPr>
            <a:r>
              <a:rPr lang="cs-CZ" altLang="cs-CZ" sz="28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pravidelně každých 15 minut. V náhodnou dobu </a:t>
            </a:r>
          </a:p>
          <a:p>
            <a:pPr eaLnBrk="1" hangingPunct="1">
              <a:buFontTx/>
              <a:buNone/>
            </a:pPr>
            <a:r>
              <a:rPr lang="cs-CZ" altLang="cs-CZ" sz="28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přijdete na zastávku. </a:t>
            </a:r>
            <a:endParaRPr lang="en-GB" altLang="cs-CZ" sz="2800" kern="0" dirty="0" smtClean="0">
              <a:latin typeface="Arial Unicode MS" pitchFamily="34" charset="-128"/>
              <a:ea typeface="Arial Unicode MS" pitchFamily="34" charset="-128"/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cs-CZ" altLang="cs-CZ" sz="28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(a) Jaká je pravděpodobnost, že budete na autobus čekat dobu mezi 5 až 10 minutami? </a:t>
            </a:r>
            <a:endParaRPr lang="en-GB" altLang="cs-CZ" sz="2800" kern="0" dirty="0" smtClean="0">
              <a:latin typeface="Arial Unicode MS" pitchFamily="34" charset="-128"/>
              <a:ea typeface="Arial Unicode MS" pitchFamily="34" charset="-128"/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cs-CZ" altLang="cs-CZ" sz="28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(b) Jaká je pravděpodobnost, že budete čekat alespoň 12 minut? </a:t>
            </a:r>
          </a:p>
          <a:p>
            <a:pPr eaLnBrk="1" hangingPunct="1">
              <a:buFontTx/>
              <a:buNone/>
            </a:pPr>
            <a:r>
              <a:rPr lang="cs-CZ" altLang="cs-CZ" sz="28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(c) Stanovte střední hodnotu a směrodatnou odchylku doby čekání.	</a:t>
            </a:r>
          </a:p>
        </p:txBody>
      </p:sp>
    </p:spTree>
    <p:extLst>
      <p:ext uri="{BB962C8B-B14F-4D97-AF65-F5344CB8AC3E}">
        <p14:creationId xmlns:p14="http://schemas.microsoft.com/office/powerpoint/2010/main" val="3773067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293356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cs-CZ" sz="4000" b="1" dirty="0" smtClean="0"/>
              <a:t>Příklad – stejnoměrné rozdělení – </a:t>
            </a:r>
            <a:br>
              <a:rPr lang="cs-CZ" sz="4000" b="1" dirty="0" smtClean="0"/>
            </a:br>
            <a:r>
              <a:rPr lang="cs-CZ" sz="4000" b="1" dirty="0" smtClean="0"/>
              <a:t>čekání na autobus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813460" y="1585356"/>
            <a:ext cx="9066810" cy="596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je spojitá náhodná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veličina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s následující hustotou: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940" y="2182091"/>
            <a:ext cx="4276354" cy="1606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940" y="4275117"/>
            <a:ext cx="4276354" cy="2035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4143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4000" b="1" dirty="0"/>
              <a:t>Příklad – stejnoměrné rozdělení – </a:t>
            </a:r>
            <a:br>
              <a:rPr lang="cs-CZ" sz="4000" b="1" dirty="0"/>
            </a:br>
            <a:r>
              <a:rPr lang="cs-CZ" sz="4000" b="1" dirty="0"/>
              <a:t>čekání na autobus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51520" y="2095067"/>
            <a:ext cx="11243794" cy="4376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514350" marR="0" lvl="0" indent="-51435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lphaLcParenBoth"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S využitím vzorce vypočítáme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(5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&lt;</a:t>
            </a:r>
            <a:r>
              <a:rPr kumimoji="0" lang="en-US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&lt;10)</a:t>
            </a:r>
            <a:r>
              <a:rPr lang="cs-CZ" altLang="cs-CZ" sz="2800" kern="0" dirty="0" smtClean="0">
                <a:solidFill>
                  <a:srgbClr val="000000"/>
                </a:solidFill>
                <a:latin typeface="Times New Roman" pitchFamily="18" charset="0"/>
              </a:rPr>
              <a:t>=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(10-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5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)/(15-0) = 0,33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(b)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Analogicky obdržíme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(12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&lt;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&lt;1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5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)=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(15-12)/(15-0) = 0,2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(c)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Symbol" pitchFamily="18" charset="2"/>
              </a:rPr>
              <a:t>            	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 pitchFamily="18" charset="2"/>
              </a:rPr>
              <a:t>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)  =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 pitchFamily="18" charset="2"/>
              </a:rPr>
              <a:t>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18,75 = 4,33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Střední čekací doba je 7,5 minut, směrodatná odchylka je 4,33 minut.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6676" y="1666442"/>
            <a:ext cx="287655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97554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Normální rozdělení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109579" y="1923802"/>
            <a:ext cx="9115076" cy="4631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/>
              </a:rPr>
              <a:t>Nejdůležitější rozdělení ve statistice!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Normální (Gaussovo) rozdělení </a:t>
            </a:r>
            <a:r>
              <a:rPr kumimoji="0" lang="cs-CZ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pr-sti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NV: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Způsobené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kolísání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m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NV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velk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ého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poč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tu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nepatrných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a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vzájemně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nezávislých vlivů, které se skládají</a:t>
            </a:r>
            <a:r>
              <a:rPr lang="cs-CZ" altLang="cs-CZ" sz="2800" kern="0" noProof="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(sečítají).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Příklady: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	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	(1) výsledky různých testů (body)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	(2) výsledky měření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rozměrů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a hmotností 	(mm, cm, m, g, kg, t  aj.)</a:t>
            </a: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154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Normální rozdělení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4213" y="1981200"/>
            <a:ext cx="8154987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Funkce hustoty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rozdělení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pr-sti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f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x|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 pitchFamily="18" charset="2"/>
              </a:rPr>
              <a:t>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  <a:sym typeface="Symbol" pitchFamily="18" charset="2"/>
              </a:rPr>
              <a:t>,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 pitchFamily="18" charset="2"/>
              </a:rPr>
              <a:t></a:t>
            </a:r>
            <a:r>
              <a:rPr kumimoji="0" lang="cs-CZ" altLang="cs-CZ" sz="3200" b="0" i="1" u="none" strike="noStrike" kern="0" cap="none" spc="0" normalizeH="0" baseline="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  <a:sym typeface="Symbol" pitchFamily="18" charset="2"/>
              </a:rPr>
              <a:t>2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)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: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 nazývají </a:t>
            </a:r>
            <a:r>
              <a:rPr kumimoji="0" lang="cs-CZ" alt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parametry rozdělení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9099" y="2741056"/>
            <a:ext cx="5657850" cy="153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062" y="4692259"/>
            <a:ext cx="7704138" cy="55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00903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Gaussova křivka – funkce hustoty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048" y="1910687"/>
            <a:ext cx="8939283" cy="4662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19613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Charakteristiky normálního rozdělení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175533" y="1983475"/>
            <a:ext cx="8154987" cy="375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Střední hodnota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 		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E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) = 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 pitchFamily="18" charset="2"/>
              </a:rPr>
              <a:t></a:t>
            </a: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Rozptyl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				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Var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) = 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 pitchFamily="18" charset="2"/>
              </a:rPr>
              <a:t></a:t>
            </a:r>
            <a:r>
              <a:rPr kumimoji="0" lang="cs-CZ" altLang="cs-CZ" sz="3200" b="0" i="0" u="none" strike="noStrike" kern="0" cap="none" spc="0" normalizeH="0" baseline="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  <a:sym typeface="Symbol" pitchFamily="18" charset="2"/>
              </a:rPr>
              <a:t>2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	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Směrodatná odchylka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	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  <a:sym typeface="Symbol" pitchFamily="18" charset="2"/>
              </a:rPr>
              <a:t>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) = 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 pitchFamily="18" charset="2"/>
              </a:rPr>
              <a:t>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1267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1197</TotalTime>
  <Words>422</Words>
  <Application>Microsoft Office PowerPoint</Application>
  <PresentationFormat>Vlastní</PresentationFormat>
  <Paragraphs>126</Paragraphs>
  <Slides>17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9" baseType="lpstr">
      <vt:lpstr>Motiv Office</vt:lpstr>
      <vt:lpstr>Rovnice</vt:lpstr>
      <vt:lpstr>Prezentace aplikace PowerPoint</vt:lpstr>
      <vt:lpstr>Spojité modely – Stejnoměrné rozdělení</vt:lpstr>
      <vt:lpstr>Příklad – stejnoměrné rozdělení –  čekání na autobus</vt:lpstr>
      <vt:lpstr>Příklad – stejnoměrné rozdělení –  čekání na autobus</vt:lpstr>
      <vt:lpstr>Příklad – stejnoměrné rozdělení –  čekání na autobus</vt:lpstr>
      <vt:lpstr>Normální rozdělení</vt:lpstr>
      <vt:lpstr>Normální rozdělení</vt:lpstr>
      <vt:lpstr>Gaussova křivka – funkce hustoty</vt:lpstr>
      <vt:lpstr>Charakteristiky normálního rozdělení</vt:lpstr>
      <vt:lpstr>Normované normální rozdělení</vt:lpstr>
      <vt:lpstr>Významné hodnoty normovaného normálního rozdělení N(0,1)</vt:lpstr>
      <vt:lpstr>Příklad – normální rozdělení</vt:lpstr>
      <vt:lpstr>Exponenciální rozdělení</vt:lpstr>
      <vt:lpstr>Exponenciální rozdělení - charakteristiky</vt:lpstr>
      <vt:lpstr>Exponenciální rozdělení - příklad</vt:lpstr>
      <vt:lpstr>Exponenciální rozdělení – řešení příkladu</vt:lpstr>
      <vt:lpstr>Závěr přednášky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Roman Šperka</dc:creator>
  <cp:lastModifiedBy>stoklasova</cp:lastModifiedBy>
  <cp:revision>101</cp:revision>
  <dcterms:created xsi:type="dcterms:W3CDTF">2016-11-25T20:36:16Z</dcterms:created>
  <dcterms:modified xsi:type="dcterms:W3CDTF">2019-05-18T06:04:37Z</dcterms:modified>
</cp:coreProperties>
</file>