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293" r:id="rId8"/>
    <p:sldId id="28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8</a:t>
            </a:r>
            <a:r>
              <a:rPr lang="cs-CZ" sz="3200" dirty="0" smtClean="0">
                <a:solidFill>
                  <a:schemeClr val="bg1"/>
                </a:solidFill>
              </a:rPr>
              <a:t>. </a:t>
            </a:r>
            <a:r>
              <a:rPr lang="cs-CZ" sz="3200" dirty="0" smtClean="0">
                <a:solidFill>
                  <a:schemeClr val="bg1"/>
                </a:solidFill>
              </a:rPr>
              <a:t>PŘEDNÁŠKA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1899138"/>
            <a:ext cx="4806091" cy="30948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Téma přednášky: 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400" b="1" i="1" dirty="0">
                <a:solidFill>
                  <a:srgbClr val="002060"/>
                </a:solidFill>
              </a:rPr>
              <a:t>testování hypotéz,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b) </a:t>
            </a:r>
            <a:r>
              <a:rPr lang="cs-CZ" sz="2400" b="1" i="1" dirty="0" err="1">
                <a:solidFill>
                  <a:srgbClr val="002060"/>
                </a:solidFill>
              </a:rPr>
              <a:t>neparametrické</a:t>
            </a:r>
            <a:r>
              <a:rPr lang="cs-CZ" sz="2400" b="1" i="1" dirty="0">
                <a:solidFill>
                  <a:srgbClr val="002060"/>
                </a:solidFill>
              </a:rPr>
              <a:t> testy hypotéz,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c) mediánový </a:t>
            </a:r>
            <a:r>
              <a:rPr lang="cs-CZ" sz="2400" b="1" i="1" dirty="0" smtClean="0">
                <a:solidFill>
                  <a:srgbClr val="002060"/>
                </a:solidFill>
              </a:rPr>
              <a:t>test.</a:t>
            </a: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Co přináší </a:t>
            </a:r>
            <a:r>
              <a:rPr lang="cs-CZ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neparametrické</a:t>
            </a:r>
            <a:r>
              <a:rPr lang="cs-CZ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testování </a:t>
            </a:r>
            <a:r>
              <a:rPr lang="cs-CZ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hypotéz?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50883" y="1700213"/>
            <a:ext cx="9112469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 případě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ordinálních (pořadových) nebo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nominálních dat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odpovídá na specifické otázky: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1.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Existuje významný soulad dané charakteristiky rozdělení četnosti vzorku se zadanou charakteristikou populace?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2.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Existuje významný rozdíl dané  charakteristiky mezi 2 (nebo více) vzorky?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Charakteristika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např. medián, zadané pořadí,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typ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rozdělení 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pr-sti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(četnosti)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aj.</a:t>
            </a:r>
          </a:p>
        </p:txBody>
      </p:sp>
    </p:spTree>
    <p:extLst>
      <p:ext uri="{BB962C8B-B14F-4D97-AF65-F5344CB8AC3E}">
        <p14:creationId xmlns:p14="http://schemas.microsoft.com/office/powerpoint/2010/main" val="306659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Neparametrické</a:t>
            </a:r>
            <a:r>
              <a:rPr lang="cs-CZ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testy hypotéz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071579" y="1981200"/>
            <a:ext cx="77724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Má medián populace s neznámým rozdělením stanovenou hodnotu? (</a:t>
            </a:r>
            <a:r>
              <a:rPr kumimoji="0" lang="cs-CZ" altLang="cs-CZ" sz="3200" b="1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mediánový test</a:t>
            </a:r>
            <a:r>
              <a:rPr kumimoji="0" lang="cs-CZ" alt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Pochází výběr z populace se zadaným (známým) rozdělením pravděpodobnosti?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(</a:t>
            </a:r>
            <a:r>
              <a:rPr kumimoji="0" lang="cs-CZ" altLang="cs-CZ" sz="3200" b="1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Chi-kvadrát test</a:t>
            </a:r>
            <a:r>
              <a:rPr kumimoji="0" lang="cs-CZ" alt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845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104775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Mediánový test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06425" y="1702675"/>
            <a:ext cx="10208720" cy="4821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Nevíme-li, zda má populace normální rozdělení, předpokládáme, že má medián        </a:t>
            </a:r>
            <a:r>
              <a:rPr kumimoji="0" lang="cs-CZ" altLang="cs-CZ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rozsah vzorku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</a:t>
            </a:r>
            <a:r>
              <a:rPr kumimoji="0" lang="cs-CZ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            , H</a:t>
            </a:r>
            <a:r>
              <a:rPr kumimoji="0" lang="cs-CZ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           - oboustranný test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Testové kritérium: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je počet 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pozorování ve vzorku 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&lt; 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Jestliže 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u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&gt; </a:t>
            </a:r>
            <a:r>
              <a:rPr kumimoji="0" lang="en-US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</a:t>
            </a:r>
            <a:r>
              <a:rPr kumimoji="0" lang="en-US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1-</a:t>
            </a:r>
            <a:r>
              <a:rPr kumimoji="0" lang="en-US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/2  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en-US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potom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H</a:t>
            </a:r>
            <a:r>
              <a:rPr kumimoji="0" lang="en-US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0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en-US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zam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ítáme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!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</a:t>
            </a:r>
            <a:r>
              <a:rPr kumimoji="0" lang="en-US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1-</a:t>
            </a:r>
            <a:r>
              <a:rPr kumimoji="0" lang="en-US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/2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je kvantil 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norm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. normál. rozd</a:t>
            </a:r>
            <a:r>
              <a:rPr lang="cs-CZ" altLang="cs-CZ" kern="0" noProof="0" dirty="0" smtClean="0">
                <a:solidFill>
                  <a:srgbClr val="000000"/>
                </a:solidFill>
                <a:latin typeface="Times New Roman"/>
                <a:sym typeface="Symbol" pitchFamily="18" charset="2"/>
              </a:rPr>
              <a:t>ělení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(viz tabulky)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764" y="2044262"/>
            <a:ext cx="5715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259" y="2645651"/>
            <a:ext cx="13144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064" y="2645651"/>
            <a:ext cx="118110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614" y="3499286"/>
            <a:ext cx="196215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638" y="4743284"/>
            <a:ext cx="5334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6616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- MZDY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87820" y="2052583"/>
            <a:ext cx="88301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Náhodně vybraný vzorek 19 pracovníků jisté (dělnické)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profese ve městě Karviná poskytl následující údaje o jejich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měsíčních mzdách (v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tis.Kč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Na hladině významnosti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0,05 testujte hypotézu, že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průměrná (mediánová) měsíční mzda pracovníků této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profese v Karviné je 15 tis. Kč.  </a:t>
            </a:r>
          </a:p>
        </p:txBody>
      </p:sp>
      <p:pic>
        <p:nvPicPr>
          <p:cNvPr id="8" name="Picture 2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65" y="3730352"/>
            <a:ext cx="11522076" cy="166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4667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>
                <a:solidFill>
                  <a:prstClr val="black"/>
                </a:solidFill>
              </a:rPr>
              <a:t>Příklad </a:t>
            </a:r>
            <a:r>
              <a:rPr lang="cs-CZ" b="1" dirty="0" smtClean="0">
                <a:solidFill>
                  <a:prstClr val="black"/>
                </a:solidFill>
              </a:rPr>
              <a:t>– MZDY – řešení 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55650" y="1891862"/>
            <a:ext cx="10327509" cy="463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Populace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měsíční mzdy všech pracovníků dané</a:t>
            </a:r>
            <a:r>
              <a:rPr kumimoji="0" lang="cs-CZ" altLang="cs-CZ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profese v Karviné. 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 známo, že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mzdy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nemají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normální rozdělení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pr-sti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!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Proto namísto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střední hodnoty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 lepší charakteristikou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medián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jemu pak odpovídá 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neparametrický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dvoustranný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mediánový test hypotézy </a:t>
            </a:r>
            <a:r>
              <a:rPr kumimoji="0" lang="cs-CZ" altLang="cs-CZ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</a:t>
            </a:r>
            <a:r>
              <a:rPr kumimoji="0" lang="cs-CZ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Med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= 15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proti alternativní hypotéze </a:t>
            </a:r>
            <a:r>
              <a:rPr kumimoji="0" lang="cs-CZ" altLang="cs-CZ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</a:t>
            </a:r>
            <a:r>
              <a:rPr kumimoji="0" lang="cs-CZ" alt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Med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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15 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6716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>
                <a:solidFill>
                  <a:prstClr val="black"/>
                </a:solidFill>
              </a:rPr>
              <a:t>Příklad – MZDY – řešení 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55575" y="1671145"/>
            <a:ext cx="10784784" cy="48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Z dat: </a:t>
            </a:r>
            <a:r>
              <a:rPr lang="cs-CZ" altLang="cs-CZ" sz="2800" i="1" kern="0" dirty="0" smtClean="0">
                <a:solidFill>
                  <a:srgbClr val="000000"/>
                </a:solidFill>
                <a:latin typeface="Times New Roman"/>
              </a:rPr>
              <a:t>n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 = 19, </a:t>
            </a:r>
            <a:r>
              <a:rPr lang="cs-CZ" altLang="cs-CZ" sz="2800" i="1" kern="0" dirty="0" smtClean="0">
                <a:solidFill>
                  <a:srgbClr val="000000"/>
                </a:solidFill>
                <a:latin typeface="Times New Roman"/>
              </a:rPr>
              <a:t>m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 = 13, vypočteme:</a:t>
            </a: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endParaRPr lang="cs-CZ" altLang="cs-CZ" sz="2800" kern="0" dirty="0" smtClean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NORMSINV(0,975) = 1,96 </a:t>
            </a: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Protože 1,61 &lt; 1,96, nulovou hypotézu </a:t>
            </a:r>
            <a:r>
              <a:rPr lang="cs-CZ" altLang="cs-CZ" sz="2800" i="1" kern="0" dirty="0" smtClean="0">
                <a:solidFill>
                  <a:srgbClr val="000000"/>
                </a:solidFill>
                <a:latin typeface="Times New Roman"/>
              </a:rPr>
              <a:t>H</a:t>
            </a:r>
            <a:r>
              <a:rPr lang="cs-CZ" altLang="cs-CZ" sz="2800" kern="0" baseline="-25000" dirty="0" smtClean="0">
                <a:solidFill>
                  <a:srgbClr val="000000"/>
                </a:solidFill>
                <a:latin typeface="Times New Roman"/>
              </a:rPr>
              <a:t>0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2800" kern="0" dirty="0" smtClean="0">
                <a:solidFill>
                  <a:srgbClr val="CC0000"/>
                </a:solidFill>
                <a:latin typeface="Times New Roman"/>
              </a:rPr>
              <a:t>nezamítáme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(přijímáme).</a:t>
            </a: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r>
              <a:rPr lang="cs-CZ" altLang="cs-CZ" sz="2800" b="1" kern="0" dirty="0" smtClean="0">
                <a:solidFill>
                  <a:srgbClr val="000000"/>
                </a:solidFill>
                <a:latin typeface="Times New Roman"/>
              </a:rPr>
              <a:t>Jinými slovy: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 na zvolené hladině významnosti 0,05 vzorek </a:t>
            </a: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neodporuje hypotéze o výši mediánové měsíční mzdy pracovníků</a:t>
            </a: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dané profese v Karviné (tj. 15 tis. Kč) </a:t>
            </a: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endParaRPr lang="cs-CZ" altLang="cs-CZ" sz="2800" kern="0" dirty="0" smtClean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Clr>
                <a:srgbClr val="000000"/>
              </a:buClr>
              <a:buFont typeface="Wingdings" pitchFamily="2" charset="2"/>
              <a:buNone/>
            </a:pPr>
            <a:r>
              <a:rPr lang="cs-CZ" altLang="cs-CZ" sz="2800" b="1" kern="0" dirty="0" smtClean="0">
                <a:solidFill>
                  <a:srgbClr val="000000"/>
                </a:solidFill>
                <a:latin typeface="Times New Roman"/>
              </a:rPr>
              <a:t>Také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/>
              </a:rPr>
              <a:t>: vybraný vzorek je v souladu s karvinskou populací v této profesi!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929" y="1803017"/>
            <a:ext cx="302895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034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2667</TotalTime>
  <Words>236</Words>
  <Application>Microsoft Office PowerPoint</Application>
  <PresentationFormat>Vlastní</PresentationFormat>
  <Paragraphs>65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Prezentace aplikace PowerPoint</vt:lpstr>
      <vt:lpstr>Co přináší neparametrické testování hypotéz?</vt:lpstr>
      <vt:lpstr>Neparametrické testy hypotéz</vt:lpstr>
      <vt:lpstr>Mediánový test</vt:lpstr>
      <vt:lpstr>Příklad - MZDY</vt:lpstr>
      <vt:lpstr>Příklad – MZDY – řešení </vt:lpstr>
      <vt:lpstr>Příklad – MZDY – řešení 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103</cp:revision>
  <dcterms:created xsi:type="dcterms:W3CDTF">2016-11-25T20:36:16Z</dcterms:created>
  <dcterms:modified xsi:type="dcterms:W3CDTF">2019-05-19T06:34:53Z</dcterms:modified>
</cp:coreProperties>
</file>