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90" r:id="rId3"/>
    <p:sldId id="291" r:id="rId4"/>
    <p:sldId id="293" r:id="rId5"/>
    <p:sldId id="292" r:id="rId6"/>
    <p:sldId id="294" r:id="rId7"/>
    <p:sldId id="283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6437" y="2442714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- BKNIE 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Práce s makry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43200" y="30100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759" y="763204"/>
            <a:ext cx="10457293" cy="581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03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Sestavení události: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Uložení makra:</a:t>
            </a:r>
          </a:p>
          <a:p>
            <a:pPr algn="just"/>
            <a:endParaRPr lang="cs-CZ" sz="28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0034" y="4461540"/>
            <a:ext cx="3279256" cy="1467036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800" y="1587574"/>
            <a:ext cx="11016400" cy="251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98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Spuštění makra: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7533" y="873534"/>
            <a:ext cx="1933575" cy="299085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1437" y="3108325"/>
            <a:ext cx="5410200" cy="3086100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3016363" y="3671201"/>
            <a:ext cx="239276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5409126" y="3864384"/>
            <a:ext cx="76665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57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Příklad 2: Do formuláře </a:t>
            </a:r>
            <a:r>
              <a:rPr lang="cs-CZ" sz="2800" dirty="0"/>
              <a:t>Osoby </a:t>
            </a:r>
            <a:r>
              <a:rPr lang="cs-CZ" sz="2800" dirty="0" smtClean="0"/>
              <a:t>vložte tlačítko, které umožní formulář uzavřít. </a:t>
            </a:r>
          </a:p>
          <a:p>
            <a:pPr algn="just"/>
            <a:r>
              <a:rPr lang="cs-CZ" sz="2800" dirty="0" smtClean="0"/>
              <a:t>Řešení:</a:t>
            </a:r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2025" y="2008367"/>
            <a:ext cx="4591050" cy="3038475"/>
          </a:xfrm>
          <a:prstGeom prst="rect">
            <a:avLst/>
          </a:prstGeom>
        </p:spPr>
      </p:pic>
      <p:cxnSp>
        <p:nvCxnSpPr>
          <p:cNvPr id="23" name="Přímá spojnice se šipkou 22"/>
          <p:cNvCxnSpPr/>
          <p:nvPr/>
        </p:nvCxnSpPr>
        <p:spPr>
          <a:xfrm>
            <a:off x="8996635" y="5046843"/>
            <a:ext cx="28095" cy="6648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8191648" y="5736162"/>
            <a:ext cx="18931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Další obrázek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413" y="2008367"/>
            <a:ext cx="5726881" cy="3313360"/>
          </a:xfrm>
          <a:prstGeom prst="rect">
            <a:avLst/>
          </a:prstGeom>
        </p:spPr>
      </p:pic>
      <p:sp>
        <p:nvSpPr>
          <p:cNvPr id="18" name="Ovál 17"/>
          <p:cNvSpPr/>
          <p:nvPr/>
        </p:nvSpPr>
        <p:spPr>
          <a:xfrm>
            <a:off x="1287887" y="1892275"/>
            <a:ext cx="420263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2601616" y="3363309"/>
            <a:ext cx="11509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1" name="Přímá spojnice se šipkou 20"/>
          <p:cNvCxnSpPr>
            <a:endCxn id="20" idx="1"/>
          </p:cNvCxnSpPr>
          <p:nvPr/>
        </p:nvCxnSpPr>
        <p:spPr>
          <a:xfrm>
            <a:off x="1616075" y="2236966"/>
            <a:ext cx="1154095" cy="118292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V="1">
            <a:off x="3752576" y="2828428"/>
            <a:ext cx="3069449" cy="67239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594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Řešení: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803" y="2064309"/>
            <a:ext cx="4591050" cy="30384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5782" y="2064308"/>
            <a:ext cx="4591050" cy="3038475"/>
          </a:xfrm>
          <a:prstGeom prst="rect">
            <a:avLst/>
          </a:prstGeom>
        </p:spPr>
      </p:pic>
      <p:cxnSp>
        <p:nvCxnSpPr>
          <p:cNvPr id="16" name="Přímá spojnice se šipkou 15"/>
          <p:cNvCxnSpPr/>
          <p:nvPr/>
        </p:nvCxnSpPr>
        <p:spPr>
          <a:xfrm flipV="1">
            <a:off x="5339853" y="3219718"/>
            <a:ext cx="835929" cy="2575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1803042" y="1558344"/>
            <a:ext cx="0" cy="50596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3137" y="1695450"/>
            <a:ext cx="7705725" cy="3467100"/>
          </a:xfrm>
          <a:prstGeom prst="rect">
            <a:avLst/>
          </a:prstGeom>
        </p:spPr>
      </p:pic>
      <p:sp>
        <p:nvSpPr>
          <p:cNvPr id="11" name="Ovál 10"/>
          <p:cNvSpPr/>
          <p:nvPr/>
        </p:nvSpPr>
        <p:spPr>
          <a:xfrm>
            <a:off x="4275869" y="2421228"/>
            <a:ext cx="1150960" cy="553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1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Tvorba 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Výsledek: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2082889"/>
            <a:ext cx="7658100" cy="3619500"/>
          </a:xfrm>
          <a:prstGeom prst="rect">
            <a:avLst/>
          </a:prstGeom>
        </p:spPr>
      </p:pic>
      <p:sp>
        <p:nvSpPr>
          <p:cNvPr id="12" name="Ovál 11"/>
          <p:cNvSpPr/>
          <p:nvPr/>
        </p:nvSpPr>
        <p:spPr>
          <a:xfrm>
            <a:off x="4275869" y="2421228"/>
            <a:ext cx="1150960" cy="55379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7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dvanácté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13877" y="2494744"/>
            <a:ext cx="97642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Formuláře, makra</a:t>
            </a:r>
          </a:p>
          <a:p>
            <a:pPr algn="ctr"/>
            <a:r>
              <a:rPr lang="cs-CZ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Vychází ze </a:t>
            </a:r>
            <a:r>
              <a:rPr lang="cs-CZ" sz="360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souboru </a:t>
            </a:r>
            <a:r>
              <a:rPr lang="cs-CZ" sz="3600">
                <a:latin typeface="Times New Roman" panose="02020603050405020304" pitchFamily="18" charset="0"/>
                <a:ea typeface="Times New Roman" panose="02020603050405020304" pitchFamily="18" charset="0"/>
              </a:rPr>
              <a:t>db21_predn_180514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12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51478" y="97937"/>
            <a:ext cx="7753107" cy="804692"/>
          </a:xfrm>
        </p:spPr>
        <p:txBody>
          <a:bodyPr>
            <a:normAutofit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90262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Makrem rozumíme předem definovanou činnost (procedura nebo funkce).</a:t>
            </a:r>
          </a:p>
          <a:p>
            <a:pPr algn="just"/>
            <a:r>
              <a:rPr lang="cs-CZ" dirty="0" smtClean="0"/>
              <a:t>Jedná se o činnost, kterou jsme jednou vytvořili a následně ji můžeme opakovaně používat.</a:t>
            </a:r>
          </a:p>
          <a:p>
            <a:pPr algn="just"/>
            <a:r>
              <a:rPr lang="cs-CZ" dirty="0" smtClean="0"/>
              <a:t>Výhoda spočívá v tom, že postup, který jsme vytvořili se zpravidla skládá v vícero kroků. Pokud jsme tento proces uložili (zapamatovali si) jako makro, můžeme ho nyní opakovaně používat vyvoláním jediného příkazu, kterým je námi vytvořené makro. </a:t>
            </a:r>
          </a:p>
          <a:p>
            <a:pPr algn="just"/>
            <a:r>
              <a:rPr lang="cs-CZ" dirty="0" smtClean="0"/>
              <a:t>Technicky </a:t>
            </a:r>
            <a:r>
              <a:rPr lang="cs-CZ" dirty="0"/>
              <a:t>je makro aplikace napsaná v programovacím jazyce </a:t>
            </a:r>
            <a:r>
              <a:rPr lang="cs-CZ" dirty="0" err="1"/>
              <a:t>Visual</a:t>
            </a:r>
            <a:r>
              <a:rPr lang="cs-CZ" dirty="0"/>
              <a:t> Basic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Applications</a:t>
            </a:r>
            <a:r>
              <a:rPr lang="cs-CZ" dirty="0"/>
              <a:t> (</a:t>
            </a:r>
            <a:r>
              <a:rPr lang="cs-CZ" dirty="0" smtClean="0"/>
              <a:t>VBA) - </a:t>
            </a:r>
            <a:r>
              <a:rPr lang="cs-CZ" dirty="0"/>
              <a:t>jazyk používaný </a:t>
            </a:r>
            <a:r>
              <a:rPr lang="cs-CZ" dirty="0" smtClean="0"/>
              <a:t>v </a:t>
            </a:r>
            <a:r>
              <a:rPr lang="cs-CZ" dirty="0"/>
              <a:t>MS Office</a:t>
            </a:r>
            <a:r>
              <a:rPr lang="cs-CZ" dirty="0" smtClean="0"/>
              <a:t>.</a:t>
            </a:r>
          </a:p>
          <a:p>
            <a:pPr algn="just"/>
            <a:r>
              <a:rPr lang="cs-CZ" dirty="0" smtClean="0"/>
              <a:t>Práce s makry je tedy analogická jako při použití ve Wordu. Rozdíl spočívá především v typech objektů a jejich vlastnostech, se kterými v jednotlivých aplikacích pracujeme.</a:t>
            </a:r>
          </a:p>
          <a:p>
            <a:pPr algn="just"/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928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Práci s makry podporuje karta „Vývojář“, kterou si aktivujeme přes nabídku Soubor – Možnosti – Přizpůsobit pás karet: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7038" y="1702571"/>
            <a:ext cx="6622074" cy="482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1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 </a:t>
            </a:r>
            <a:r>
              <a:rPr lang="cs-CZ" dirty="0" smtClean="0"/>
              <a:t>Karta Vývojář: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9" y="1366845"/>
            <a:ext cx="10639410" cy="1460544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8256479" y="1287341"/>
            <a:ext cx="1101970" cy="5351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169948" y="3527593"/>
            <a:ext cx="102854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Spuštění </a:t>
            </a:r>
            <a:r>
              <a:rPr lang="cs-CZ" dirty="0" err="1" smtClean="0"/>
              <a:t>Visual</a:t>
            </a:r>
            <a:r>
              <a:rPr lang="cs-CZ" dirty="0" smtClean="0"/>
              <a:t> Basic Editoru</a:t>
            </a:r>
            <a:endParaRPr lang="cs-CZ" dirty="0"/>
          </a:p>
        </p:txBody>
      </p:sp>
      <p:cxnSp>
        <p:nvCxnSpPr>
          <p:cNvPr id="8" name="Přímá spojnice se šipkou 7"/>
          <p:cNvCxnSpPr>
            <a:stCxn id="3" idx="0"/>
          </p:cNvCxnSpPr>
          <p:nvPr/>
        </p:nvCxnSpPr>
        <p:spPr>
          <a:xfrm flipV="1">
            <a:off x="684219" y="2554941"/>
            <a:ext cx="149499" cy="97265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425388" y="3579327"/>
            <a:ext cx="1028542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Zobrazí seznam maker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1524000" y="2481531"/>
            <a:ext cx="254415" cy="108871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4212" y="3429000"/>
            <a:ext cx="4105275" cy="352425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>
            <a:off x="2453930" y="4127757"/>
            <a:ext cx="690282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2913773" y="1888982"/>
            <a:ext cx="3182227" cy="2951959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Obrázek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85963" y="2784993"/>
            <a:ext cx="1843002" cy="382611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>
            <a:off x="3428044" y="2149975"/>
            <a:ext cx="4457919" cy="1146380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3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Příklad 1: (bez relativních odkazů)</a:t>
            </a:r>
          </a:p>
          <a:p>
            <a:pPr algn="just"/>
            <a:r>
              <a:rPr lang="cs-CZ" dirty="0" smtClean="0"/>
              <a:t>Zadání: Od aktivně přepnuté buňky vymazat obsah 4 buněk (vpravo + 2 pod)</a:t>
            </a:r>
          </a:p>
          <a:p>
            <a:pPr algn="just"/>
            <a:r>
              <a:rPr lang="cs-CZ" dirty="0" smtClean="0"/>
              <a:t>Řešení: Přepnout se na první buňku – Zaznamenat makro – 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/>
          </a:p>
          <a:p>
            <a:pPr algn="just"/>
            <a:r>
              <a:rPr lang="en-US" dirty="0"/>
              <a:t>Sub Makro1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Makro1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 smtClean="0"/>
              <a:t>    </a:t>
            </a:r>
            <a:r>
              <a:rPr lang="en-US" dirty="0"/>
              <a:t>Range("I18:J19").Select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/>
              <a:t>Pozn.: Vždy se vymaže obsah při tvorbě makra vybraných buněk (I18:J19). </a:t>
            </a:r>
          </a:p>
        </p:txBody>
      </p:sp>
    </p:spTree>
    <p:extLst>
      <p:ext uri="{BB962C8B-B14F-4D97-AF65-F5344CB8AC3E}">
        <p14:creationId xmlns:p14="http://schemas.microsoft.com/office/powerpoint/2010/main" val="21867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6309" y="197675"/>
            <a:ext cx="7753107" cy="804692"/>
          </a:xfrm>
        </p:spPr>
        <p:txBody>
          <a:bodyPr>
            <a:normAutofit/>
          </a:bodyPr>
          <a:lstStyle/>
          <a:p>
            <a:r>
              <a:rPr lang="cs-CZ" sz="4800" b="1" dirty="0">
                <a:solidFill>
                  <a:srgbClr val="000000"/>
                </a:solidFill>
              </a:rPr>
              <a:t>Makra</a:t>
            </a:r>
            <a:endParaRPr lang="cs-CZ" sz="48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396846" y="897879"/>
            <a:ext cx="11214157" cy="6147360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Příklad 1: (s relativním odkazem)</a:t>
            </a:r>
          </a:p>
          <a:p>
            <a:pPr algn="just"/>
            <a:r>
              <a:rPr lang="cs-CZ" dirty="0" smtClean="0"/>
              <a:t>Zadání: Od aktivně přepnuté buňky vymazat obsah 4 buněk (vpravo + 2 pod)</a:t>
            </a:r>
          </a:p>
          <a:p>
            <a:pPr algn="just"/>
            <a:r>
              <a:rPr lang="cs-CZ" dirty="0" smtClean="0"/>
              <a:t>Řešení: Přepnout se na první buňku – Zaznamenat makro – </a:t>
            </a:r>
            <a:r>
              <a:rPr lang="cs-CZ" b="1" dirty="0" smtClean="0"/>
              <a:t>Použít relativní odkazy </a:t>
            </a:r>
            <a:r>
              <a:rPr lang="cs-CZ" dirty="0" smtClean="0"/>
              <a:t>-Vybrat 4 buňky – </a:t>
            </a:r>
            <a:r>
              <a:rPr lang="cs-CZ" dirty="0" err="1" smtClean="0"/>
              <a:t>Delete</a:t>
            </a:r>
            <a:r>
              <a:rPr lang="cs-CZ" dirty="0" smtClean="0"/>
              <a:t> – Zastavit záznam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Výsledek v kódu VBA: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S</a:t>
            </a:r>
            <a:r>
              <a:rPr lang="en-US" dirty="0" err="1" smtClean="0"/>
              <a:t>ub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()</a:t>
            </a:r>
            <a:endParaRPr lang="en-US" dirty="0"/>
          </a:p>
          <a:p>
            <a:pPr algn="just"/>
            <a:r>
              <a:rPr lang="en-US" dirty="0"/>
              <a:t>' </a:t>
            </a:r>
            <a:r>
              <a:rPr lang="en-US" dirty="0" err="1" smtClean="0"/>
              <a:t>Makro</a:t>
            </a:r>
            <a:r>
              <a:rPr lang="cs-CZ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endParaRPr lang="en-US" dirty="0"/>
          </a:p>
          <a:p>
            <a:pPr algn="just"/>
            <a:r>
              <a:rPr lang="en-US" dirty="0"/>
              <a:t>    </a:t>
            </a:r>
            <a:r>
              <a:rPr lang="en-US" dirty="0" err="1"/>
              <a:t>ActiveCell.Range</a:t>
            </a:r>
            <a:r>
              <a:rPr lang="en-US" dirty="0"/>
              <a:t>("A1:B2").Select</a:t>
            </a:r>
          </a:p>
          <a:p>
            <a:pPr algn="just"/>
            <a:r>
              <a:rPr lang="en-US" dirty="0"/>
              <a:t>    </a:t>
            </a:r>
            <a:r>
              <a:rPr lang="en-US" dirty="0" err="1"/>
              <a:t>Selection.ClearContents</a:t>
            </a:r>
            <a:endParaRPr lang="en-US" dirty="0"/>
          </a:p>
          <a:p>
            <a:pPr algn="just"/>
            <a:r>
              <a:rPr lang="en-US" dirty="0"/>
              <a:t>End </a:t>
            </a:r>
            <a:r>
              <a:rPr lang="en-US" dirty="0" smtClean="0"/>
              <a:t>Sub</a:t>
            </a:r>
            <a:endParaRPr lang="cs-CZ" dirty="0" smtClean="0"/>
          </a:p>
          <a:p>
            <a:pPr algn="just"/>
            <a:r>
              <a:rPr lang="cs-CZ" dirty="0" smtClean="0"/>
              <a:t>Pozn.: Vymaže obsah buněk, na které jsem před spuštěním makra přepnut. 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1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rgbClr val="000000"/>
                </a:solidFill>
              </a:rPr>
              <a:t>Sedmé </a:t>
            </a:r>
            <a:r>
              <a:rPr lang="cs-CZ" b="1" dirty="0" smtClean="0">
                <a:solidFill>
                  <a:srgbClr val="000000"/>
                </a:solidFill>
              </a:rPr>
              <a:t>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764245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endParaRPr lang="cs-CZ" sz="2000" dirty="0" smtClean="0"/>
          </a:p>
          <a:p>
            <a:pPr algn="ctr"/>
            <a:r>
              <a:rPr lang="cs-CZ" sz="3600" dirty="0" smtClean="0"/>
              <a:t>Kontingenční tabulky a kontingenční grafy</a:t>
            </a:r>
          </a:p>
          <a:p>
            <a:pPr algn="ctr"/>
            <a:r>
              <a:rPr lang="cs-CZ" sz="3600" dirty="0" smtClean="0"/>
              <a:t>Práce s makry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lvl="0"/>
            <a:r>
              <a:rPr lang="cs-CZ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/>
            <a:r>
              <a:rPr lang="cs-CZ" sz="360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Pomocny_7.xlsx</a:t>
            </a:r>
            <a:endParaRPr lang="cs-CZ" sz="36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41051" y="3541027"/>
            <a:ext cx="11294047" cy="571026"/>
          </a:xfrm>
          <a:ln w="6350">
            <a:noFill/>
          </a:ln>
        </p:spPr>
        <p:txBody>
          <a:bodyPr>
            <a:normAutofit/>
          </a:bodyPr>
          <a:lstStyle/>
          <a:p>
            <a:r>
              <a:rPr lang="cs-CZ" sz="2800" dirty="0" smtClean="0"/>
              <a:t>Makra - Access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2436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Makra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294047" cy="5926693"/>
          </a:xfrm>
          <a:ln w="63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Tvorba makra: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Příklad 1:</a:t>
            </a:r>
          </a:p>
          <a:p>
            <a:pPr algn="just"/>
            <a:r>
              <a:rPr lang="cs-CZ" sz="2800" dirty="0" smtClean="0"/>
              <a:t>Sestavme makro Otevřít formulář Osoby </a:t>
            </a:r>
            <a:r>
              <a:rPr lang="cs-CZ" sz="2800" dirty="0" err="1" smtClean="0"/>
              <a:t>podformulář</a:t>
            </a:r>
            <a:r>
              <a:rPr lang="cs-CZ" sz="2800" dirty="0" smtClean="0"/>
              <a:t>: 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506" y="1562134"/>
            <a:ext cx="11163300" cy="2324100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1708150" y="1460751"/>
            <a:ext cx="1150960" cy="38636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9530365" y="1562135"/>
            <a:ext cx="682581" cy="1168186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42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</TotalTime>
  <Words>406</Words>
  <Application>Microsoft Office PowerPoint</Application>
  <PresentationFormat>Širokoúhlá obrazovka</PresentationFormat>
  <Paragraphs>117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Informatika pro ekonomy II INM / BPNIE - BKNIE   Práce s makry </vt:lpstr>
      <vt:lpstr>Makra</vt:lpstr>
      <vt:lpstr>Makra</vt:lpstr>
      <vt:lpstr>Makra</vt:lpstr>
      <vt:lpstr>Makra</vt:lpstr>
      <vt:lpstr>Makra</vt:lpstr>
      <vt:lpstr>Sedmé cvičení</vt:lpstr>
      <vt:lpstr>Makra</vt:lpstr>
      <vt:lpstr>Makra</vt:lpstr>
      <vt:lpstr>Tvorba Makra</vt:lpstr>
      <vt:lpstr>Tvorba Makra</vt:lpstr>
      <vt:lpstr>Tvorba Makra</vt:lpstr>
      <vt:lpstr>Tvorba Makra</vt:lpstr>
      <vt:lpstr>Tvorba Makra</vt:lpstr>
      <vt:lpstr>Tvorba Makra</vt:lpstr>
      <vt:lpstr>Tvorba Makra</vt:lpstr>
      <vt:lpstr>dvanácté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91</cp:revision>
  <dcterms:created xsi:type="dcterms:W3CDTF">2016-03-15T07:39:58Z</dcterms:created>
  <dcterms:modified xsi:type="dcterms:W3CDTF">2019-04-06T19:06:28Z</dcterms:modified>
</cp:coreProperties>
</file>