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8" r:id="rId3"/>
    <p:sldId id="259" r:id="rId4"/>
    <p:sldId id="260" r:id="rId5"/>
    <p:sldId id="269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7" r:id="rId15"/>
    <p:sldId id="268" r:id="rId16"/>
    <p:sldId id="271" r:id="rId17"/>
    <p:sldId id="27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4953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0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1503662"/>
            <a:ext cx="10344150" cy="23431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001294"/>
            <a:ext cx="103155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292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 spuštění MS Excel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15" y="1400125"/>
            <a:ext cx="11115424" cy="458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267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 spuštění MS Excel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346" y="946995"/>
            <a:ext cx="9177299" cy="577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5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840837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Popis pracovní plochy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971" y="864733"/>
            <a:ext cx="10257692" cy="585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928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31108" y="1296557"/>
            <a:ext cx="10515600" cy="5234871"/>
          </a:xfrm>
        </p:spPr>
        <p:txBody>
          <a:bodyPr>
            <a:normAutofit/>
          </a:bodyPr>
          <a:lstStyle/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sdílení souborů:</a:t>
            </a: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v Excelu lze vytvořit předpovědi (z historických dat) přes List prognózy</a:t>
            </a:r>
          </a:p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rozšířena možnost grafů (</a:t>
            </a:r>
            <a:r>
              <a:rPr lang="cs-CZ" dirty="0"/>
              <a:t>stromová mapa, vodopádový graf, </a:t>
            </a:r>
            <a:r>
              <a:rPr lang="cs-CZ" dirty="0" err="1"/>
              <a:t>Paretový</a:t>
            </a:r>
            <a:r>
              <a:rPr lang="cs-CZ" dirty="0"/>
              <a:t> graf, histogram, krabicový graf, vícevrstvý prstencový graf)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840837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Hlavní rozdíly verze 2016 oproti verzi 2013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7" name="Obrázek 6"/>
          <p:cNvPicPr/>
          <p:nvPr/>
        </p:nvPicPr>
        <p:blipFill>
          <a:blip r:embed="rId2"/>
          <a:stretch>
            <a:fillRect/>
          </a:stretch>
        </p:blipFill>
        <p:spPr>
          <a:xfrm>
            <a:off x="1032614" y="1774778"/>
            <a:ext cx="4985632" cy="276923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558" y="1846726"/>
            <a:ext cx="2867025" cy="1676400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5355771" y="1591353"/>
            <a:ext cx="859929" cy="5107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>
            <a:stCxn id="9" idx="6"/>
          </p:cNvCxnSpPr>
          <p:nvPr/>
        </p:nvCxnSpPr>
        <p:spPr>
          <a:xfrm>
            <a:off x="6215700" y="1846726"/>
            <a:ext cx="769858" cy="1593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02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Aplikace  	</a:t>
            </a:r>
            <a:r>
              <a:rPr lang="cs-CZ" sz="1800" dirty="0">
                <a:solidFill>
                  <a:srgbClr val="000000"/>
                </a:solidFill>
              </a:rPr>
              <a:t>nejvyšší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Soubor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List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Buňka      	</a:t>
            </a:r>
            <a:r>
              <a:rPr lang="cs-CZ" sz="1800" dirty="0">
                <a:solidFill>
                  <a:srgbClr val="000000"/>
                </a:solidFill>
              </a:rPr>
              <a:t>nejnižší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 algn="ctr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! </a:t>
            </a:r>
            <a:r>
              <a:rPr lang="cs-CZ">
                <a:solidFill>
                  <a:srgbClr val="000000"/>
                </a:solidFill>
              </a:rPr>
              <a:t>Platí </a:t>
            </a:r>
            <a:r>
              <a:rPr lang="cs-CZ" dirty="0">
                <a:solidFill>
                  <a:srgbClr val="000000"/>
                </a:solidFill>
              </a:rPr>
              <a:t>principy globálních a </a:t>
            </a:r>
            <a:r>
              <a:rPr lang="cs-CZ">
                <a:solidFill>
                  <a:srgbClr val="000000"/>
                </a:solidFill>
              </a:rPr>
              <a:t>lokálních deklarací !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Hierarchické úrovně aplikace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79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Nejnižší úrovní Excelu (kde jsou uložena konkrétní data) jsou </a:t>
            </a:r>
            <a:r>
              <a:rPr lang="cs-CZ" b="1" dirty="0"/>
              <a:t>buňky.</a:t>
            </a:r>
          </a:p>
          <a:p>
            <a:pPr marL="0" indent="0">
              <a:buNone/>
            </a:pPr>
            <a:r>
              <a:rPr lang="cs-CZ" dirty="0"/>
              <a:t>U buněk rozlišujeme identifikaci (adresu buňky) a obsah buňky.</a:t>
            </a:r>
          </a:p>
          <a:p>
            <a:pPr marL="0" indent="0">
              <a:buNone/>
            </a:pPr>
            <a:r>
              <a:rPr lang="cs-CZ" dirty="0"/>
              <a:t>Adresa buňky je určena souborem a jeho umístěním na vnější paměti, dále Listem (na kterém se nachází) a nakonec umístěním v konkrétním sloupci a řádku. </a:t>
            </a:r>
          </a:p>
          <a:p>
            <a:pPr marL="0" indent="0">
              <a:buNone/>
            </a:pPr>
            <a:r>
              <a:rPr lang="cs-CZ" dirty="0"/>
              <a:t>Sloupce značíme písmeny - A,B,…,Z, AA,AB atd.</a:t>
            </a:r>
          </a:p>
          <a:p>
            <a:pPr marL="0" indent="0">
              <a:buNone/>
            </a:pPr>
            <a:r>
              <a:rPr lang="cs-CZ" dirty="0"/>
              <a:t>Řádky značíme číslicemi – 1,2,3 atd.</a:t>
            </a:r>
          </a:p>
          <a:p>
            <a:pPr marL="0" indent="0">
              <a:buNone/>
            </a:pPr>
            <a:r>
              <a:rPr lang="cs-CZ" dirty="0"/>
              <a:t>Počet sloupců a řádků je dán implementací aplikace.</a:t>
            </a:r>
          </a:p>
          <a:p>
            <a:pPr marL="0" indent="0">
              <a:buNone/>
            </a:pPr>
            <a:r>
              <a:rPr lang="cs-CZ" dirty="0"/>
              <a:t>Označení buňky v rámci otevřeného listu tvoří </a:t>
            </a:r>
            <a:r>
              <a:rPr lang="cs-CZ" b="1" dirty="0"/>
              <a:t>adresu buňky.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Např. </a:t>
            </a:r>
            <a:r>
              <a:rPr lang="cs-CZ" b="1" dirty="0"/>
              <a:t>A1, AB1236 </a:t>
            </a:r>
            <a:r>
              <a:rPr lang="cs-CZ" dirty="0"/>
              <a:t>atd.</a:t>
            </a:r>
            <a:endParaRPr lang="cs-CZ" sz="1600" dirty="0"/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nebo např. </a:t>
            </a:r>
            <a:r>
              <a:rPr lang="cs-CZ" b="1" dirty="0">
                <a:solidFill>
                  <a:srgbClr val="000000"/>
                </a:solidFill>
              </a:rPr>
              <a:t>List2!C4</a:t>
            </a:r>
            <a:r>
              <a:rPr lang="cs-CZ" dirty="0">
                <a:solidFill>
                  <a:srgbClr val="000000"/>
                </a:solidFill>
              </a:rPr>
              <a:t> (buňka v jiném listu)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či </a:t>
            </a:r>
            <a:r>
              <a:rPr lang="cs-CZ" b="1" dirty="0">
                <a:solidFill>
                  <a:srgbClr val="000000"/>
                </a:solidFill>
              </a:rPr>
              <a:t>[pomocny.xlsx]List1!$K$3 </a:t>
            </a:r>
            <a:r>
              <a:rPr lang="cs-CZ" dirty="0">
                <a:solidFill>
                  <a:srgbClr val="000000"/>
                </a:solidFill>
              </a:rPr>
              <a:t>(buňka v jiném souboru)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71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22090" y="235331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Dotazy?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48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2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Základní informace o předmětu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1" y="1484784"/>
            <a:ext cx="8712967" cy="48715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ClrTx/>
            </a:pPr>
            <a:r>
              <a:rPr lang="cs-CZ" dirty="0">
                <a:solidFill>
                  <a:srgbClr val="000000"/>
                </a:solidFill>
              </a:rPr>
              <a:t>Informatika pro ekonomy II – letní semestr: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Tabulkový kalkulátor - MS Excel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Databázové prostředí - MS Access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dirty="0">
                <a:solidFill>
                  <a:srgbClr val="000000"/>
                </a:solidFill>
              </a:rPr>
              <a:t>Volně navazuje na předmět Informatika pro ekonomy I (MS Word a MS PowerPoint)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b="1" dirty="0"/>
              <a:t>Cíl předmětu: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prohloubit znalosti v oblasti práce s daty a informacemi a procvičit postupy zadávání, výběru, modifikace, analýzy a výstupu dat a informací</a:t>
            </a: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aplikovat jednoduché úlohy ekonomického charakteru s využitím tabulkového kalkulátoru a databázového systému  </a:t>
            </a:r>
            <a:endParaRPr lang="cs-CZ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cs-CZ" b="1" dirty="0">
                <a:solidFill>
                  <a:srgbClr val="000000"/>
                </a:solidFill>
              </a:rPr>
              <a:t>Rozsah výuky: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12 přednášek (1 hod. týdně </a:t>
            </a:r>
            <a:r>
              <a:rPr lang="cs-CZ" dirty="0" smtClean="0">
                <a:solidFill>
                  <a:srgbClr val="000000"/>
                </a:solidFill>
              </a:rPr>
              <a:t>– dle rozvrhu) </a:t>
            </a:r>
            <a:endParaRPr lang="cs-CZ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12 seminářů (2 hod. týdně – dle rozvrhu)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Závěrečná zkouška</a:t>
            </a: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29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70% účast na seminářích</a:t>
            </a:r>
          </a:p>
          <a:p>
            <a:pPr>
              <a:buClrTx/>
            </a:pPr>
            <a:r>
              <a:rPr lang="cs-CZ" dirty="0"/>
              <a:t>Vyhledávání a zpracování zdrojů na Internetu</a:t>
            </a:r>
          </a:p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Absolvování </a:t>
            </a:r>
            <a:r>
              <a:rPr lang="cs-CZ" dirty="0" smtClean="0">
                <a:solidFill>
                  <a:srgbClr val="000000"/>
                </a:solidFill>
              </a:rPr>
              <a:t>zkoušky</a:t>
            </a:r>
            <a:endParaRPr lang="cs-CZ" dirty="0">
              <a:solidFill>
                <a:srgbClr val="000000"/>
              </a:solidFill>
            </a:endParaRP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Zkouška má tři části: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Obecné znalosti - Excel a Access - forma: automaticky vyhodnocený test. Otázky jsou zveřejněny (max. 20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Praktické znalosti z MS Excel (forma: plnění zadaných úkolů) (max. 20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Praktické znalosti z MS Access (forma: plnění zadaných úkolů) (max. 15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Aktivita na seminářích </a:t>
            </a:r>
            <a:r>
              <a:rPr lang="cs-CZ" sz="2000" dirty="0" smtClean="0">
                <a:solidFill>
                  <a:srgbClr val="000000"/>
                </a:solidFill>
              </a:rPr>
              <a:t>(</a:t>
            </a:r>
            <a:r>
              <a:rPr lang="cs-CZ" sz="2000" dirty="0" err="1" smtClean="0">
                <a:solidFill>
                  <a:srgbClr val="000000"/>
                </a:solidFill>
              </a:rPr>
              <a:t>max</a:t>
            </a:r>
            <a:r>
              <a:rPr lang="cs-CZ" sz="2000" dirty="0" smtClean="0">
                <a:solidFill>
                  <a:srgbClr val="000000"/>
                </a:solidFill>
              </a:rPr>
              <a:t> 5 bodů)</a:t>
            </a:r>
            <a:endParaRPr lang="cs-CZ" sz="2000" dirty="0">
              <a:solidFill>
                <a:srgbClr val="000000"/>
              </a:solidFill>
            </a:endParaRPr>
          </a:p>
          <a:p>
            <a:pPr marL="0" indent="0">
              <a:buClrTx/>
              <a:buNone/>
            </a:pPr>
            <a:r>
              <a:rPr lang="cs-CZ" dirty="0">
                <a:solidFill>
                  <a:srgbClr val="000000"/>
                </a:solidFill>
              </a:rPr>
              <a:t>Pro získání kreditů je potřeba získat minimálně 36 bodů.</a:t>
            </a:r>
          </a:p>
          <a:p>
            <a:pPr marL="0" indent="0">
              <a:buClrTx/>
              <a:buNone/>
            </a:pPr>
            <a:r>
              <a:rPr lang="cs-CZ" dirty="0">
                <a:solidFill>
                  <a:srgbClr val="000000"/>
                </a:solidFill>
              </a:rPr>
              <a:t>Poznámka: Zkouší konkrétní vedoucí semináře nebo přednášející.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Požadavky na absolvování předmětu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4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Potřebné studijní podklady jsou uvedeny v sylabu předmětu.</a:t>
            </a:r>
          </a:p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Sylabus: </a:t>
            </a:r>
          </a:p>
          <a:p>
            <a:pPr lvl="1"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IS SU</a:t>
            </a:r>
          </a:p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Výukové materiály:</a:t>
            </a:r>
          </a:p>
          <a:p>
            <a:pPr lvl="1"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IS SU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Studijní podklady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992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2043112"/>
            <a:ext cx="8229600" cy="4495800"/>
          </a:xfrm>
        </p:spPr>
        <p:txBody>
          <a:bodyPr/>
          <a:lstStyle/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Konzultační hodiny pedagogů (doporučení – domluvit dopředu);</a:t>
            </a:r>
          </a:p>
          <a:p>
            <a:pPr>
              <a:buClrTx/>
            </a:pPr>
            <a:r>
              <a:rPr lang="cs-CZ" b="1" dirty="0">
                <a:solidFill>
                  <a:srgbClr val="000000"/>
                </a:solidFill>
              </a:rPr>
              <a:t>Hlavní způsob komunikace</a:t>
            </a:r>
            <a:r>
              <a:rPr lang="cs-CZ" dirty="0">
                <a:solidFill>
                  <a:srgbClr val="000000"/>
                </a:solidFill>
              </a:rPr>
              <a:t> - školní mail.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Komunikace s pedagogy</a:t>
            </a:r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64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2043112"/>
            <a:ext cx="8229600" cy="4495800"/>
          </a:xfrm>
        </p:spPr>
        <p:txBody>
          <a:bodyPr/>
          <a:lstStyle/>
          <a:p>
            <a:pPr algn="ctr"/>
            <a:r>
              <a:rPr lang="cs-CZ" dirty="0"/>
              <a:t>Dotazy?</a:t>
            </a:r>
          </a:p>
          <a:p>
            <a:pPr algn="ctr"/>
            <a:r>
              <a:rPr lang="cs-CZ" dirty="0"/>
              <a:t>Nejasnosti?</a:t>
            </a:r>
          </a:p>
          <a:p>
            <a:pPr algn="ctr"/>
            <a:r>
              <a:rPr lang="cs-CZ" dirty="0"/>
              <a:t>Připomínky?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306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r>
              <a:rPr lang="cs-CZ" b="1" dirty="0">
                <a:solidFill>
                  <a:srgbClr val="000000"/>
                </a:solidFill>
              </a:rPr>
              <a:t>Verze aplikací: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Aktuální verze na OPF - MS Excel 2019 a MS Access 2019</a:t>
            </a:r>
            <a:r>
              <a:rPr lang="cs-CZ" altLang="cs-CZ" dirty="0">
                <a:latin typeface="Arial" panose="020B0604020202020204" pitchFamily="34" charset="0"/>
              </a:rPr>
              <a:t>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V rámci Microsoft Office 2019 (Office 365)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Předchozí verze - MS Excel 2016 a MS Access 2016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Ještě dřívější verze Microsoft Office: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2014 (Office 15)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2010 (Office 14)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2007 (Office 12)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2003 (Office 11)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2000 (Office 9)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97 (Office 8)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95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XP (Office 10 nebo Office 2002)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Základní informace o aplikacích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77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8</a:t>
            </a:fld>
            <a:endParaRPr lang="cs-CZ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1423987"/>
            <a:ext cx="5753100" cy="4010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30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9</a:t>
            </a:fld>
            <a:endParaRPr lang="cs-CZ"/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2" y="1414462"/>
            <a:ext cx="5743575" cy="4029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9908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595</Words>
  <Application>Microsoft Office PowerPoint</Application>
  <PresentationFormat>Širokoúhlá obrazovka</PresentationFormat>
  <Paragraphs>136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Základní informace o předmětu</vt:lpstr>
      <vt:lpstr>Požadavky na absolvování předmětu</vt:lpstr>
      <vt:lpstr>Studijní podklady</vt:lpstr>
      <vt:lpstr>Komunikace s pedagogy</vt:lpstr>
      <vt:lpstr>Prezentace aplikace PowerPoint</vt:lpstr>
      <vt:lpstr>Základní informace o aplikacích</vt:lpstr>
      <vt:lpstr>Spouštění aplikací</vt:lpstr>
      <vt:lpstr>Spouštění aplikací</vt:lpstr>
      <vt:lpstr>Spouštění aplikací</vt:lpstr>
      <vt:lpstr>Po spuštění MS Excel</vt:lpstr>
      <vt:lpstr>Po spuštění MS Excel</vt:lpstr>
      <vt:lpstr>Popis pracovní plochy</vt:lpstr>
      <vt:lpstr>Hlavní rozdíly verze 2016 oproti verzi 2013</vt:lpstr>
      <vt:lpstr>Hierarchické úrovně aplikace</vt:lpstr>
      <vt:lpstr>Práce s buňkou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Petr Suchánek</cp:lastModifiedBy>
  <cp:revision>50</cp:revision>
  <dcterms:created xsi:type="dcterms:W3CDTF">2016-02-21T08:51:57Z</dcterms:created>
  <dcterms:modified xsi:type="dcterms:W3CDTF">2022-02-27T11:01:32Z</dcterms:modified>
</cp:coreProperties>
</file>