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271" r:id="rId3"/>
    <p:sldId id="270" r:id="rId4"/>
    <p:sldId id="260" r:id="rId5"/>
    <p:sldId id="272" r:id="rId6"/>
    <p:sldId id="273" r:id="rId7"/>
    <p:sldId id="274" r:id="rId8"/>
    <p:sldId id="275" r:id="rId9"/>
    <p:sldId id="277" r:id="rId10"/>
    <p:sldId id="27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69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0063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9930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36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46060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21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44937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1278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5111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3506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450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5994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6020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115D1-5B67-4DB9-BE4A-9C2F295AE6A9}" type="datetimeFigureOut">
              <a:rPr lang="cs-CZ" smtClean="0"/>
              <a:t>27.02.2022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00304-D5EE-4C33-97D4-42515CDFD8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361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35360" y="932723"/>
            <a:ext cx="7872875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867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</a:t>
            </a:r>
            <a:r>
              <a:rPr lang="cs-CZ" sz="1867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endParaRPr lang="cs-CZ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</a:t>
            </a:r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informatiky a matematiky</a:t>
            </a:r>
          </a:p>
          <a:p>
            <a:pPr algn="r"/>
            <a:r>
              <a:rPr lang="cs-CZ" altLang="cs-CZ" sz="12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suchanek@opf.slu.cz</a:t>
            </a:r>
          </a:p>
          <a:p>
            <a:pPr algn="r"/>
            <a:endParaRPr lang="cs-CZ" altLang="cs-CZ" sz="12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45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Mějme databázi: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137" y="1266825"/>
            <a:ext cx="69437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094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 smtClean="0"/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Výběr tabulky (dotazu)		    Výběr položek v sestavě obsažených</a:t>
            </a:r>
            <a:endParaRPr lang="cs-CZ" sz="2800" dirty="0"/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219738"/>
            <a:ext cx="5553075" cy="35052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219738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37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	Výběr typu formuláře		 	Nastavení úrovní seskupení</a:t>
            </a:r>
          </a:p>
          <a:p>
            <a:pPr algn="just"/>
            <a:r>
              <a:rPr lang="cs-CZ" sz="2800" dirty="0"/>
              <a:t>	</a:t>
            </a:r>
            <a:r>
              <a:rPr lang="cs-CZ" sz="2800" dirty="0" smtClean="0"/>
              <a:t>(rozložení položek)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4" y="2471530"/>
            <a:ext cx="5553075" cy="35052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09322" y="2471530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5456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Nastavení úrovní seskupení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8345" y="4028937"/>
            <a:ext cx="4019550" cy="184785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0067" y="984664"/>
            <a:ext cx="5553075" cy="3505200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 flipV="1">
            <a:off x="4637894" y="4218609"/>
            <a:ext cx="1053696" cy="17172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ál 13"/>
          <p:cNvSpPr/>
          <p:nvPr/>
        </p:nvSpPr>
        <p:spPr>
          <a:xfrm>
            <a:off x="6705276" y="2686878"/>
            <a:ext cx="1007340" cy="74212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931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Řazení záznamů a možnosti souhrnů: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383" y="771938"/>
            <a:ext cx="5553075" cy="3505200"/>
          </a:xfrm>
          <a:prstGeom prst="rect">
            <a:avLst/>
          </a:prstGeom>
        </p:spPr>
      </p:pic>
      <p:cxnSp>
        <p:nvCxnSpPr>
          <p:cNvPr id="19" name="Přímá spojnice se šipkou 18"/>
          <p:cNvCxnSpPr/>
          <p:nvPr/>
        </p:nvCxnSpPr>
        <p:spPr>
          <a:xfrm flipV="1">
            <a:off x="5472942" y="3564835"/>
            <a:ext cx="2769910" cy="798166"/>
          </a:xfrm>
          <a:prstGeom prst="straightConnector1">
            <a:avLst/>
          </a:prstGeom>
          <a:ln w="254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Obrázek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542" y="2524538"/>
            <a:ext cx="4724400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1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Rozložení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8644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05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Určení názvu sestavy a volby zobrazení výsledku:</a:t>
            </a:r>
          </a:p>
          <a:p>
            <a:pPr algn="just"/>
            <a:endParaRPr lang="cs-CZ" sz="2800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4381" y="1446042"/>
            <a:ext cx="555307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12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Zobrazení</a:t>
            </a:r>
          </a:p>
          <a:p>
            <a:pPr algn="just"/>
            <a:r>
              <a:rPr lang="cs-CZ" sz="2800" dirty="0" smtClean="0"/>
              <a:t>dat:</a:t>
            </a:r>
          </a:p>
          <a:p>
            <a:pPr algn="just"/>
            <a:endParaRPr lang="cs-CZ" sz="2800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5678" y="641350"/>
            <a:ext cx="9853245" cy="5556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801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- nástroj Průvodce sestavou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1800" dirty="0" smtClean="0"/>
              <a:t>Zobrazení</a:t>
            </a:r>
          </a:p>
          <a:p>
            <a:pPr algn="just"/>
            <a:r>
              <a:rPr lang="cs-CZ" sz="1800" dirty="0" smtClean="0"/>
              <a:t>Návrhu</a:t>
            </a:r>
          </a:p>
          <a:p>
            <a:pPr algn="just"/>
            <a:r>
              <a:rPr lang="cs-CZ" sz="1800" dirty="0" smtClean="0"/>
              <a:t>Sestavy</a:t>
            </a:r>
          </a:p>
          <a:p>
            <a:pPr algn="just"/>
            <a:r>
              <a:rPr lang="cs-CZ" sz="1800" dirty="0" smtClean="0"/>
              <a:t>Osoby:</a:t>
            </a:r>
          </a:p>
          <a:p>
            <a:pPr algn="just"/>
            <a:endParaRPr lang="cs-CZ" sz="28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641350"/>
            <a:ext cx="10411748" cy="545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072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706707" y="322759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  <a:p>
            <a:pPr marL="0" indent="0">
              <a:buClr>
                <a:srgbClr val="000000"/>
              </a:buClr>
              <a:buNone/>
            </a:pPr>
            <a:endParaRPr lang="cs-CZ" dirty="0" smtClean="0">
              <a:solidFill>
                <a:srgbClr val="000000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smtClean="0">
                <a:solidFill>
                  <a:srgbClr val="000000"/>
                </a:solidFill>
              </a:rPr>
              <a:t>Jedenácté cvičení</a:t>
            </a:r>
            <a:endParaRPr lang="cs-CZ" b="1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4B1BEA-E13D-49CA-B6C8-4A981636492C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213877" y="2494744"/>
            <a:ext cx="97642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Sestavy</a:t>
            </a:r>
            <a:endParaRPr lang="cs-CZ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486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625624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algn="just"/>
            <a:r>
              <a:rPr lang="cs-CZ" sz="2800" dirty="0" smtClean="0"/>
              <a:t>Připomenutí z minulé přednášky: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Tabulky:	 	- uchovávají data </a:t>
            </a:r>
          </a:p>
          <a:p>
            <a:pPr lvl="7" algn="just"/>
            <a:r>
              <a:rPr lang="cs-CZ" sz="2600" dirty="0" smtClean="0"/>
              <a:t>	- třídy objektů s danou strukturou vlastností</a:t>
            </a:r>
          </a:p>
          <a:p>
            <a:pPr marL="1371600" lvl="2" indent="-457200" algn="just">
              <a:buFont typeface="Calibri" panose="020F0502020204030204" pitchFamily="34" charset="0"/>
              <a:buChar char="‐"/>
            </a:pPr>
            <a:r>
              <a:rPr lang="cs-CZ" sz="2800" dirty="0" smtClean="0"/>
              <a:t>Vztahy mezi tabulkami:</a:t>
            </a:r>
          </a:p>
          <a:p>
            <a:pPr lvl="2" algn="just"/>
            <a:r>
              <a:rPr lang="cs-CZ" sz="2800" dirty="0" smtClean="0"/>
              <a:t>			- propojení tabulek (primární klíč – cizí klíč)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referenční integrita</a:t>
            </a:r>
          </a:p>
          <a:p>
            <a:pPr marL="1371600" lvl="2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Dotazy: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výběrový dotaz</a:t>
            </a:r>
          </a:p>
          <a:p>
            <a:pPr lvl="2" algn="just"/>
            <a:r>
              <a:rPr lang="cs-CZ" sz="2800" dirty="0"/>
              <a:t>	</a:t>
            </a:r>
            <a:r>
              <a:rPr lang="cs-CZ" sz="2800" dirty="0" smtClean="0"/>
              <a:t>		- akční dotazy</a:t>
            </a:r>
          </a:p>
          <a:p>
            <a:pPr marL="1371600" lvl="2" indent="-457200" algn="just">
              <a:buFont typeface="Calibri" panose="020F0502020204030204" pitchFamily="34" charset="0"/>
              <a:buChar char="-"/>
            </a:pPr>
            <a:r>
              <a:rPr lang="cs-CZ" sz="2800" dirty="0" smtClean="0"/>
              <a:t>Tabulky a dotazy tvoří bázi pro tvorbu dalších typů objektů (sestavy, formuláře, …).</a:t>
            </a:r>
          </a:p>
          <a:p>
            <a:pPr marL="1371600" lvl="2" indent="-457200" algn="just">
              <a:buFont typeface="Arial" panose="020B0604020202020204" pitchFamily="34" charset="0"/>
              <a:buChar char="•"/>
            </a:pPr>
            <a:endParaRPr lang="cs-CZ" sz="2800" dirty="0" smtClean="0"/>
          </a:p>
          <a:p>
            <a:pPr lvl="7" algn="just"/>
            <a:r>
              <a:rPr lang="cs-CZ" sz="2600" dirty="0" smtClean="0"/>
              <a:t>- </a:t>
            </a:r>
          </a:p>
          <a:p>
            <a:pPr algn="just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5614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601616" y="-47250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528759" y="757442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</a:t>
            </a:r>
            <a:r>
              <a:rPr lang="cs-CZ" sz="2800" dirty="0"/>
              <a:t>je objekt databáze, který </a:t>
            </a:r>
            <a:r>
              <a:rPr lang="cs-CZ" sz="2800" dirty="0" smtClean="0"/>
              <a:t>se používá </a:t>
            </a:r>
            <a:r>
              <a:rPr lang="cs-CZ" sz="2800" dirty="0"/>
              <a:t>k prezentaci </a:t>
            </a:r>
            <a:r>
              <a:rPr lang="cs-CZ" sz="2800" dirty="0" smtClean="0"/>
              <a:t>dat z databáze (informací) zpravidla pro následující účely:</a:t>
            </a:r>
            <a:endParaRPr lang="cs-CZ" sz="2800" dirty="0"/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zobrazení nebo distribuce souhrnu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archivní snímky dat,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poskytování údajů o jednotlivých záznamech,</a:t>
            </a:r>
          </a:p>
          <a:p>
            <a:pPr marL="914400" lvl="1" indent="-457200" algn="just">
              <a:buFont typeface="Calibri" panose="020F0502020204030204" pitchFamily="34" charset="0"/>
              <a:buChar char="₋"/>
            </a:pPr>
            <a:r>
              <a:rPr lang="cs-CZ" sz="2800" dirty="0" smtClean="0"/>
              <a:t>    </a:t>
            </a:r>
            <a:r>
              <a:rPr lang="cs-CZ" sz="2800" dirty="0"/>
              <a:t>vytváření popisků.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287" y="3624058"/>
            <a:ext cx="10639425" cy="2476500"/>
          </a:xfrm>
          <a:prstGeom prst="rect">
            <a:avLst/>
          </a:prstGeom>
        </p:spPr>
      </p:pic>
      <p:sp>
        <p:nvSpPr>
          <p:cNvPr id="4" name="Ovál 3"/>
          <p:cNvSpPr/>
          <p:nvPr/>
        </p:nvSpPr>
        <p:spPr>
          <a:xfrm>
            <a:off x="6848963" y="3485906"/>
            <a:ext cx="3037159" cy="153666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vál 9"/>
          <p:cNvSpPr/>
          <p:nvPr/>
        </p:nvSpPr>
        <p:spPr>
          <a:xfrm>
            <a:off x="1948071" y="3485906"/>
            <a:ext cx="940904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9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Sestava je vázána na zdroj dat, kterým jsou tabulky nebo dotazy.</a:t>
            </a:r>
          </a:p>
          <a:p>
            <a:pPr algn="just"/>
            <a:r>
              <a:rPr lang="cs-CZ" sz="2800" dirty="0" smtClean="0"/>
              <a:t>Sestava se skládá z oddílů (viz návrhové zobrazení sestavy – nejsou povinné), určují hierarchii sestavy. Navržená hierarchie oddílů ovlivňuje např. vkládání ovládacích prvků, způsob výpočtu agregačních funkcí atd.</a:t>
            </a:r>
          </a:p>
          <a:p>
            <a:pPr algn="just"/>
            <a:r>
              <a:rPr lang="cs-CZ" sz="2800" dirty="0" smtClean="0"/>
              <a:t>Jednotlivé oddíly sestavy:</a:t>
            </a:r>
          </a:p>
          <a:p>
            <a:pPr algn="just"/>
            <a:r>
              <a:rPr lang="cs-CZ" sz="2800" b="1" dirty="0" smtClean="0"/>
              <a:t>Záhlaví sestavy </a:t>
            </a:r>
            <a:r>
              <a:rPr lang="cs-CZ" sz="2800" dirty="0" smtClean="0"/>
              <a:t>(na začátku sestavy)</a:t>
            </a:r>
          </a:p>
          <a:p>
            <a:pPr algn="just"/>
            <a:r>
              <a:rPr lang="cs-CZ" sz="2800" dirty="0" smtClean="0"/>
              <a:t>Nese informace</a:t>
            </a:r>
            <a:r>
              <a:rPr lang="cs-CZ" sz="2800" dirty="0"/>
              <a:t>, </a:t>
            </a:r>
            <a:r>
              <a:rPr lang="cs-CZ" sz="2800" dirty="0" smtClean="0"/>
              <a:t>vyskytující se na titulní stránce dokumentu (např</a:t>
            </a:r>
            <a:r>
              <a:rPr lang="cs-CZ" sz="2800" dirty="0"/>
              <a:t>. </a:t>
            </a:r>
            <a:r>
              <a:rPr lang="cs-CZ" sz="2800" dirty="0" smtClean="0"/>
              <a:t>nadpis, datum, autora, logo firmy atd.). Agregační funkce zde umístěné budou počítat data příslušející celé sestavě.</a:t>
            </a:r>
          </a:p>
          <a:p>
            <a:pPr algn="just"/>
            <a:r>
              <a:rPr lang="cs-CZ" sz="2800" b="1" dirty="0"/>
              <a:t>Záhlaví </a:t>
            </a:r>
            <a:r>
              <a:rPr lang="cs-CZ" sz="2800" b="1" dirty="0" smtClean="0"/>
              <a:t>stránky </a:t>
            </a:r>
            <a:r>
              <a:rPr lang="cs-CZ" sz="2800" dirty="0"/>
              <a:t>(na začátku </a:t>
            </a:r>
            <a:r>
              <a:rPr lang="cs-CZ" sz="2800" dirty="0" smtClean="0"/>
              <a:t>každé stránky)</a:t>
            </a:r>
          </a:p>
          <a:p>
            <a:pPr algn="just"/>
            <a:r>
              <a:rPr lang="cs-CZ" sz="2800" dirty="0" smtClean="0"/>
              <a:t>Nese informace o každé stránce (číslování). Používá se k </a:t>
            </a:r>
            <a:r>
              <a:rPr lang="cs-CZ" sz="2800" dirty="0"/>
              <a:t>opakovanému uvedení </a:t>
            </a:r>
            <a:r>
              <a:rPr lang="cs-CZ" sz="2800" dirty="0" smtClean="0"/>
              <a:t>vybraných dat sestavy </a:t>
            </a:r>
            <a:r>
              <a:rPr lang="cs-CZ" sz="2800" dirty="0"/>
              <a:t>na každé </a:t>
            </a:r>
            <a:r>
              <a:rPr lang="cs-CZ" sz="2800" dirty="0" smtClean="0"/>
              <a:t>stránce (např. název atd.).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62607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b="1" dirty="0" smtClean="0"/>
              <a:t>Záhlaví skupiny </a:t>
            </a:r>
            <a:r>
              <a:rPr lang="cs-CZ" sz="2800" dirty="0"/>
              <a:t>(na začátku </a:t>
            </a:r>
            <a:r>
              <a:rPr lang="cs-CZ" sz="2800" dirty="0" smtClean="0"/>
              <a:t>každé skupiny dat - záznamů)</a:t>
            </a:r>
          </a:p>
          <a:p>
            <a:pPr algn="just"/>
            <a:r>
              <a:rPr lang="cs-CZ" sz="2800" dirty="0" smtClean="0"/>
              <a:t>Nese informace o každé datové skupině. Tento oddíl může být dále hierarchicky členěn ve smyslu úrovní seskupení dat. </a:t>
            </a:r>
            <a:r>
              <a:rPr lang="cs-CZ" sz="2800" dirty="0"/>
              <a:t>Agregační funkce zde umístěné budou počítat data příslušející </a:t>
            </a:r>
            <a:r>
              <a:rPr lang="cs-CZ" sz="2800" dirty="0" smtClean="0"/>
              <a:t>aktuální datové </a:t>
            </a:r>
            <a:r>
              <a:rPr lang="cs-CZ" sz="2800" dirty="0"/>
              <a:t>skupině</a:t>
            </a:r>
            <a:r>
              <a:rPr lang="cs-CZ" sz="2800" dirty="0" smtClean="0"/>
              <a:t>.</a:t>
            </a:r>
            <a:endParaRPr lang="cs-CZ" sz="2800" dirty="0"/>
          </a:p>
          <a:p>
            <a:pPr algn="just"/>
            <a:r>
              <a:rPr lang="cs-CZ" sz="2800" b="1" dirty="0" smtClean="0"/>
              <a:t>Podrobnosti </a:t>
            </a:r>
            <a:r>
              <a:rPr lang="cs-CZ" sz="2800" dirty="0" smtClean="0"/>
              <a:t>(zobrazuje konkrétní data)</a:t>
            </a:r>
          </a:p>
          <a:p>
            <a:pPr algn="just"/>
            <a:r>
              <a:rPr lang="cs-CZ" sz="2800" dirty="0" smtClean="0"/>
              <a:t>Zobrazuje se jednou pro každý záznam. Tvoří hlavní část sestavy.</a:t>
            </a:r>
            <a:r>
              <a:rPr lang="cs-CZ" sz="2800" b="1" dirty="0"/>
              <a:t> </a:t>
            </a:r>
            <a:endParaRPr lang="cs-CZ" sz="2800" b="1" dirty="0" smtClean="0"/>
          </a:p>
          <a:p>
            <a:pPr algn="just"/>
            <a:r>
              <a:rPr lang="cs-CZ" sz="2800" b="1" dirty="0" smtClean="0"/>
              <a:t>Zápatí </a:t>
            </a:r>
            <a:r>
              <a:rPr lang="cs-CZ" sz="2800" b="1" dirty="0"/>
              <a:t>skupiny </a:t>
            </a:r>
            <a:r>
              <a:rPr lang="cs-CZ" sz="2800" dirty="0"/>
              <a:t>(na </a:t>
            </a:r>
            <a:r>
              <a:rPr lang="cs-CZ" sz="2800" dirty="0" smtClean="0"/>
              <a:t>konci každé skupiny dat – záznamů) </a:t>
            </a:r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stránky </a:t>
            </a:r>
            <a:r>
              <a:rPr lang="cs-CZ" sz="2800" dirty="0"/>
              <a:t>(na konci každé </a:t>
            </a:r>
            <a:r>
              <a:rPr lang="cs-CZ" sz="2800" dirty="0" smtClean="0"/>
              <a:t>stránky) </a:t>
            </a:r>
            <a:endParaRPr lang="cs-CZ" sz="2800" dirty="0"/>
          </a:p>
          <a:p>
            <a:pPr algn="just"/>
            <a:r>
              <a:rPr lang="cs-CZ" sz="2800" b="1" dirty="0"/>
              <a:t>Zápatí </a:t>
            </a:r>
            <a:r>
              <a:rPr lang="cs-CZ" sz="2800" b="1" dirty="0" smtClean="0"/>
              <a:t>sestavy </a:t>
            </a:r>
            <a:r>
              <a:rPr lang="cs-CZ" sz="2800" dirty="0"/>
              <a:t>(na konci </a:t>
            </a:r>
            <a:r>
              <a:rPr lang="cs-CZ" sz="2800" dirty="0" smtClean="0"/>
              <a:t>sestavy) </a:t>
            </a:r>
            <a:endParaRPr lang="cs-CZ" sz="2800" dirty="0"/>
          </a:p>
          <a:p>
            <a:pPr algn="just"/>
            <a:r>
              <a:rPr lang="cs-CZ" sz="2800" dirty="0" smtClean="0"/>
              <a:t>Zápatí mohou obsahovat všechny prvky vyskytující se u odpovídajících záhlaví.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17987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Volba nástroje sestavy:</a:t>
            </a:r>
          </a:p>
          <a:p>
            <a:pPr algn="just"/>
            <a:endParaRPr lang="cs-CZ" sz="2800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616" y="1446042"/>
            <a:ext cx="4200766" cy="1456470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2623" y="1446042"/>
            <a:ext cx="2328386" cy="168974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Přímá spojnice se šipkou 5"/>
          <p:cNvCxnSpPr/>
          <p:nvPr/>
        </p:nvCxnSpPr>
        <p:spPr>
          <a:xfrm flipV="1">
            <a:off x="3101009" y="1815550"/>
            <a:ext cx="1166191" cy="2650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Obrázek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08150" y="3524172"/>
            <a:ext cx="2362801" cy="2377208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6" name="Přímá spojnice se šipkou 15"/>
          <p:cNvCxnSpPr/>
          <p:nvPr/>
        </p:nvCxnSpPr>
        <p:spPr>
          <a:xfrm flipV="1">
            <a:off x="3288152" y="2014330"/>
            <a:ext cx="1628405" cy="150984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Obrázek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78936" y="4083158"/>
            <a:ext cx="2449977" cy="1818222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19" name="Přímá spojnice se šipkou 18"/>
          <p:cNvCxnSpPr/>
          <p:nvPr/>
        </p:nvCxnSpPr>
        <p:spPr>
          <a:xfrm flipV="1">
            <a:off x="5811164" y="2014330"/>
            <a:ext cx="0" cy="2068828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Obrázek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9149" y="4505739"/>
            <a:ext cx="2462614" cy="1328319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4" name="Přímá spojnice se šipkou 23"/>
          <p:cNvCxnSpPr/>
          <p:nvPr/>
        </p:nvCxnSpPr>
        <p:spPr>
          <a:xfrm flipH="1" flipV="1">
            <a:off x="6400800" y="2146852"/>
            <a:ext cx="1795582" cy="2326339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Obrázek 1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03846" y="2441110"/>
            <a:ext cx="2603198" cy="1662283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27" name="Přímá spojnice se šipkou 26"/>
          <p:cNvCxnSpPr/>
          <p:nvPr/>
        </p:nvCxnSpPr>
        <p:spPr>
          <a:xfrm flipH="1" flipV="1">
            <a:off x="6360919" y="1800131"/>
            <a:ext cx="2554254" cy="70632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413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 – nástroj Sestava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Vybereme tabulku nebo dotaz (představují vstupní data)</a:t>
            </a:r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endParaRPr lang="cs-CZ" sz="2800" dirty="0" smtClean="0"/>
          </a:p>
          <a:p>
            <a:pPr algn="just"/>
            <a:endParaRPr lang="cs-CZ" sz="2800" dirty="0"/>
          </a:p>
          <a:p>
            <a:pPr algn="just"/>
            <a:r>
              <a:rPr lang="cs-CZ" sz="2800" dirty="0" smtClean="0"/>
              <a:t>Sestavu uložíme pod názvem Skupiny</a:t>
            </a:r>
          </a:p>
          <a:p>
            <a:pPr algn="just"/>
            <a:endParaRPr lang="cs-CZ" sz="2800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073" y="1147557"/>
            <a:ext cx="8782258" cy="4328458"/>
          </a:xfrm>
          <a:prstGeom prst="rect">
            <a:avLst/>
          </a:prstGeom>
        </p:spPr>
      </p:pic>
      <p:sp>
        <p:nvSpPr>
          <p:cNvPr id="9" name="Ovál 8"/>
          <p:cNvSpPr/>
          <p:nvPr/>
        </p:nvSpPr>
        <p:spPr>
          <a:xfrm>
            <a:off x="675171" y="3444725"/>
            <a:ext cx="1882498" cy="42348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905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rgbClr val="000000"/>
                </a:solidFill>
              </a:rPr>
              <a:t>Sestavy</a:t>
            </a:r>
            <a:r>
              <a:rPr lang="cs-CZ" sz="3600" dirty="0">
                <a:solidFill>
                  <a:srgbClr val="000000"/>
                </a:solidFill>
              </a:rPr>
              <a:t> – nástroj </a:t>
            </a:r>
            <a:r>
              <a:rPr lang="cs-CZ" sz="3600" dirty="0" smtClean="0">
                <a:solidFill>
                  <a:srgbClr val="000000"/>
                </a:solidFill>
              </a:rPr>
              <a:t>Sestava</a:t>
            </a:r>
            <a:endParaRPr lang="cs-CZ" sz="3600" dirty="0">
              <a:solidFill>
                <a:srgbClr val="000000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41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851" y="-163342"/>
            <a:ext cx="7704137" cy="804692"/>
          </a:xfrm>
        </p:spPr>
        <p:txBody>
          <a:bodyPr>
            <a:normAutofit/>
          </a:bodyPr>
          <a:lstStyle/>
          <a:p>
            <a:r>
              <a:rPr lang="cs-CZ" sz="3600" dirty="0">
                <a:solidFill>
                  <a:srgbClr val="000000"/>
                </a:solidFill>
              </a:rPr>
              <a:t>Sestavy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0" y="0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03925" y="3108325"/>
            <a:ext cx="184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  <a:p>
            <a:pPr eaLnBrk="0" hangingPunct="0"/>
            <a:endParaRPr lang="cs-CZ"/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>
          <a:xfrm>
            <a:off x="436684" y="641350"/>
            <a:ext cx="11318631" cy="5606751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just"/>
            <a:r>
              <a:rPr lang="cs-CZ" sz="2800" dirty="0" smtClean="0"/>
              <a:t>Zobrazíme sestavu Skupiny v návrhovém zobrazení – další úpravy </a:t>
            </a:r>
            <a:endParaRPr lang="cs-CZ" sz="28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097" y="1282700"/>
            <a:ext cx="10273955" cy="4791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58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765</TotalTime>
  <Words>520</Words>
  <Application>Microsoft Office PowerPoint</Application>
  <PresentationFormat>Širokoúhlá obrazovka</PresentationFormat>
  <Paragraphs>86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Motiv Office</vt:lpstr>
      <vt:lpstr>Informatika pro ekonomy II</vt:lpstr>
      <vt:lpstr>Prezentace aplikace PowerPoint</vt:lpstr>
      <vt:lpstr>Sestavy</vt:lpstr>
      <vt:lpstr>Sestavy</vt:lpstr>
      <vt:lpstr>Sestavy</vt:lpstr>
      <vt:lpstr>Sestavy</vt:lpstr>
      <vt:lpstr>Sestavy – nástroj Sestava</vt:lpstr>
      <vt:lpstr>Sestavy – nástroj Sestava</vt:lpstr>
      <vt:lpstr>Sestavy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Sestavy - nástroj Průvodce sestavou</vt:lpstr>
      <vt:lpstr>Jedenácté cvičení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Informatika pro ekonomy II INM / BPNIE    Přednáška č. 10  Access</dc:title>
  <dc:creator>František Koliba</dc:creator>
  <cp:lastModifiedBy>Petr Suchánek</cp:lastModifiedBy>
  <cp:revision>59</cp:revision>
  <dcterms:created xsi:type="dcterms:W3CDTF">2016-05-01T16:26:37Z</dcterms:created>
  <dcterms:modified xsi:type="dcterms:W3CDTF">2022-02-27T11:09:36Z</dcterms:modified>
</cp:coreProperties>
</file>