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4" r:id="rId3"/>
    <p:sldId id="275" r:id="rId4"/>
    <p:sldId id="276" r:id="rId5"/>
    <p:sldId id="277" r:id="rId6"/>
    <p:sldId id="257" r:id="rId7"/>
    <p:sldId id="258" r:id="rId8"/>
    <p:sldId id="259" r:id="rId9"/>
    <p:sldId id="260" r:id="rId10"/>
    <p:sldId id="261" r:id="rId11"/>
    <p:sldId id="278" r:id="rId12"/>
    <p:sldId id="287" r:id="rId13"/>
    <p:sldId id="283" r:id="rId14"/>
    <p:sldId id="284" r:id="rId15"/>
    <p:sldId id="285" r:id="rId16"/>
    <p:sldId id="281" r:id="rId17"/>
    <p:sldId id="279" r:id="rId18"/>
    <p:sldId id="286" r:id="rId19"/>
    <p:sldId id="280" r:id="rId20"/>
    <p:sldId id="27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69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9204"/>
            <a:ext cx="10515600" cy="89887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Speciální výpočty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Iterace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976697"/>
            <a:ext cx="91171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					     </a:t>
            </a:r>
            <a:r>
              <a:rPr lang="cs-CZ" sz="1400" dirty="0" smtClean="0"/>
              <a:t>Soubor-Možnosti-Vzorce-Možnosti výpočtu:</a:t>
            </a:r>
          </a:p>
          <a:p>
            <a:r>
              <a:rPr lang="cs-CZ" sz="2400" dirty="0" smtClean="0"/>
              <a:t>Příklad: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Postup iterace: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09" y="2039032"/>
            <a:ext cx="3286125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92" y="4932726"/>
            <a:ext cx="1771650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992" y="3140416"/>
            <a:ext cx="272415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8575" y="1565028"/>
            <a:ext cx="2081356" cy="6989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8575" y="2535131"/>
            <a:ext cx="2081356" cy="6858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8575" y="3538166"/>
            <a:ext cx="2081356" cy="75400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Přímá spojnice se šipkou 14"/>
          <p:cNvCxnSpPr/>
          <p:nvPr/>
        </p:nvCxnSpPr>
        <p:spPr>
          <a:xfrm>
            <a:off x="1895802" y="2641670"/>
            <a:ext cx="16015" cy="472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9" idx="0"/>
          </p:cNvCxnSpPr>
          <p:nvPr/>
        </p:nvCxnSpPr>
        <p:spPr>
          <a:xfrm>
            <a:off x="1911817" y="4602140"/>
            <a:ext cx="0" cy="330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1826" y="3438828"/>
            <a:ext cx="1781175" cy="31718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1" name="Přímá spojnice se šipkou 20"/>
          <p:cNvCxnSpPr/>
          <p:nvPr/>
        </p:nvCxnSpPr>
        <p:spPr>
          <a:xfrm flipV="1">
            <a:off x="8999635" y="1804084"/>
            <a:ext cx="625982" cy="1412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9016157" y="1945954"/>
            <a:ext cx="622700" cy="1910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9002917" y="2811822"/>
            <a:ext cx="618887" cy="878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8979931" y="2905580"/>
            <a:ext cx="645686" cy="2593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9022777" y="3790571"/>
            <a:ext cx="602840" cy="1485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8999635" y="3954772"/>
            <a:ext cx="625982" cy="2470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68463" y="1228203"/>
            <a:ext cx="1447392" cy="31342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51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602" y="1422471"/>
            <a:ext cx="4810796" cy="111458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94366"/>
            <a:ext cx="3991532" cy="352474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6054" y="2851550"/>
            <a:ext cx="5506218" cy="321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0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Zámek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88" y="1467334"/>
            <a:ext cx="4567610" cy="383811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939" y="1467334"/>
            <a:ext cx="5687219" cy="112410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311" y="2731496"/>
            <a:ext cx="2800741" cy="289600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6065" y="3024859"/>
            <a:ext cx="3515216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4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6005" y="-79375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39760" y="1353967"/>
            <a:ext cx="11096625" cy="549045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en-US" altLang="cs-CZ" dirty="0">
                <a:cs typeface="Times New Roman" panose="02020603050405020304" pitchFamily="18" charset="0"/>
              </a:rPr>
              <a:t>Z</a:t>
            </a:r>
            <a:r>
              <a:rPr lang="cs-CZ" altLang="cs-CZ" dirty="0">
                <a:cs typeface="Times New Roman" panose="02020603050405020304" pitchFamily="18" charset="0"/>
              </a:rPr>
              <a:t>pracováním dat </a:t>
            </a:r>
            <a:r>
              <a:rPr lang="cs-CZ" altLang="cs-CZ" dirty="0" smtClean="0">
                <a:cs typeface="Times New Roman" panose="02020603050405020304" pitchFamily="18" charset="0"/>
              </a:rPr>
              <a:t>rozumíme </a:t>
            </a:r>
            <a:r>
              <a:rPr lang="cs-CZ" altLang="cs-CZ" dirty="0">
                <a:cs typeface="Times New Roman" panose="02020603050405020304" pitchFamily="18" charset="0"/>
              </a:rPr>
              <a:t>evidování</a:t>
            </a:r>
            <a:r>
              <a:rPr lang="en-US" altLang="cs-CZ" dirty="0">
                <a:cs typeface="Times New Roman" panose="02020603050405020304" pitchFamily="18" charset="0"/>
              </a:rPr>
              <a:t> a </a:t>
            </a:r>
            <a:r>
              <a:rPr lang="cs-CZ" altLang="cs-CZ" dirty="0" smtClean="0">
                <a:cs typeface="Times New Roman" panose="02020603050405020304" pitchFamily="18" charset="0"/>
              </a:rPr>
              <a:t>následné úpravy </a:t>
            </a:r>
            <a:r>
              <a:rPr lang="cs-CZ" altLang="cs-CZ" dirty="0">
                <a:cs typeface="Times New Roman" panose="02020603050405020304" pitchFamily="18" charset="0"/>
              </a:rPr>
              <a:t>velkého množství údajů </a:t>
            </a:r>
            <a:r>
              <a:rPr lang="cs-CZ" altLang="cs-CZ" dirty="0" smtClean="0">
                <a:cs typeface="Times New Roman" panose="02020603050405020304" pitchFamily="18" charset="0"/>
              </a:rPr>
              <a:t>o velkém </a:t>
            </a:r>
            <a:r>
              <a:rPr lang="cs-CZ" altLang="cs-CZ" dirty="0">
                <a:cs typeface="Times New Roman" panose="02020603050405020304" pitchFamily="18" charset="0"/>
              </a:rPr>
              <a:t>množství </a:t>
            </a:r>
            <a:r>
              <a:rPr lang="cs-CZ" altLang="cs-CZ" dirty="0" smtClean="0">
                <a:cs typeface="Times New Roman" panose="02020603050405020304" pitchFamily="18" charset="0"/>
              </a:rPr>
              <a:t>objektů reálného světa, reprezentovaného modelem zpracovávaným pomocí výpočetní techniky.</a:t>
            </a:r>
            <a:r>
              <a:rPr lang="cs-CZ" altLang="cs-CZ" b="1" dirty="0" smtClean="0"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reálného světa seskupujeme do tříd objektů, pro které je typické, že všechny objekty jedné třídy mají stejnou strukturu vlastností.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v rámci jedné třídy nabývají v rámci jednotné struktury vlastností různých konkrétních hodnot.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Abychom byli schopni jednoznačně rozlišit jednotlivé objekty v rámci jedné třídy, je nutné, aby aspoň v rámci jedné vlastnosti nabýval každý objekt dané třídy objektů jednoznačně určitelnou hodnotu (tuto vlastnost budeme označovat jako klíčovou vlastnost objektu – primární klíč).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Příklady tříd objektů: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Lidé (studenti školy, akademičtí pracovníci, zaměstnanci, obyvatelé ČR,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věcí (materiál na skladě, knihy v knihovně, inventář,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jevů (zdravotní stav pacientů, počasí,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…</a:t>
            </a:r>
            <a:endParaRPr lang="cs-CZ" altLang="cs-CZ" dirty="0">
              <a:cs typeface="Times New Roman" panose="02020603050405020304" pitchFamily="18" charset="0"/>
            </a:endParaRP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931" y="-88900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90547" y="1262771"/>
            <a:ext cx="11096625" cy="5490454"/>
          </a:xfrm>
        </p:spPr>
        <p:txBody>
          <a:bodyPr>
            <a:normAutofit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sz="2800" dirty="0" smtClean="0">
                <a:cs typeface="Times New Roman" panose="02020603050405020304" pitchFamily="18" charset="0"/>
              </a:rPr>
              <a:t>Typické úlohy evidence a úprav hromadných dat: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Vytvořit model výseku reálného světa na nějakém médiu, tj. zaznamenat vhodně organizované údaje o objektech např. v Excelu.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Umět realizovat změny </a:t>
            </a:r>
            <a:r>
              <a:rPr lang="cs-CZ" altLang="cs-CZ" sz="2400" dirty="0"/>
              <a:t>údajů </a:t>
            </a:r>
            <a:r>
              <a:rPr lang="cs-CZ" altLang="cs-CZ" sz="2400" dirty="0" smtClean="0"/>
              <a:t>(ve výpočetním modelu) v souladu se změnami </a:t>
            </a:r>
            <a:r>
              <a:rPr lang="cs-CZ" altLang="cs-CZ" sz="2400" dirty="0"/>
              <a:t>evidované </a:t>
            </a:r>
            <a:r>
              <a:rPr lang="cs-CZ" altLang="cs-CZ" sz="2400" dirty="0" smtClean="0"/>
              <a:t>reality.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</a:t>
            </a:r>
            <a:r>
              <a:rPr lang="cs-CZ" altLang="cs-CZ" sz="2400" dirty="0"/>
              <a:t>provádět výběry </a:t>
            </a:r>
            <a:r>
              <a:rPr lang="cs-CZ" altLang="cs-CZ" sz="2400" dirty="0" smtClean="0"/>
              <a:t>dat podle </a:t>
            </a:r>
            <a:r>
              <a:rPr lang="cs-CZ" altLang="cs-CZ" sz="2400" dirty="0"/>
              <a:t>různých </a:t>
            </a:r>
            <a:r>
              <a:rPr lang="cs-CZ" altLang="cs-CZ" sz="2400" dirty="0" smtClean="0"/>
              <a:t>kritérií – tak získávat z dat informace.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odvozovat a počítat z daných dat další hodnoty (agregované funkce).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Třídit data podle potřebných kritérií.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Zaznamenávat </a:t>
            </a:r>
            <a:r>
              <a:rPr lang="cs-CZ" altLang="cs-CZ" sz="2400" dirty="0"/>
              <a:t>vztahy mezi údaji o objektech různých </a:t>
            </a:r>
            <a:r>
              <a:rPr lang="cs-CZ" altLang="cs-CZ" sz="2400" dirty="0" smtClean="0"/>
              <a:t>druhů.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Poskytovat další vhodné formy výstupů o zadaných či odvozených datech (grafické úpravy apod.).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effectLst/>
              </a:rPr>
              <a:t>Zpracování dat v Excelu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1950" y="1163122"/>
            <a:ext cx="106853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 smtClean="0"/>
              <a:t>Zpracování dat – Karta DATA</a:t>
            </a:r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Podrobněji jsou jednotlivé funkce probrány nad daty v souboru „</a:t>
            </a:r>
            <a:r>
              <a:rPr lang="cs-CZ" sz="2400" dirty="0" err="1" smtClean="0"/>
              <a:t>Hromadna_data</a:t>
            </a:r>
            <a:r>
              <a:rPr lang="cs-CZ" sz="2400" dirty="0" smtClean="0"/>
              <a:t>“</a:t>
            </a:r>
            <a:endParaRPr lang="cs-CZ" sz="24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2186171"/>
            <a:ext cx="11468100" cy="112570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82890" y="3796475"/>
            <a:ext cx="190430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Umožňuje načíst data ze souborů vytvořených v různých aplikacích</a:t>
            </a:r>
            <a:endParaRPr lang="cs-CZ" sz="1400" dirty="0"/>
          </a:p>
        </p:txBody>
      </p:sp>
      <p:cxnSp>
        <p:nvCxnSpPr>
          <p:cNvPr id="9" name="Přímá spojnice se šipkou 8"/>
          <p:cNvCxnSpPr>
            <a:stCxn id="7" idx="0"/>
          </p:cNvCxnSpPr>
          <p:nvPr/>
        </p:nvCxnSpPr>
        <p:spPr>
          <a:xfrm flipH="1" flipV="1">
            <a:off x="647700" y="3152775"/>
            <a:ext cx="787341" cy="6437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2387191" y="3000375"/>
            <a:ext cx="575084" cy="16513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943350" y="2110535"/>
            <a:ext cx="812987" cy="3843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4651767"/>
            <a:ext cx="1771650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720" y="3782349"/>
            <a:ext cx="1562100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TextovéPole 18"/>
          <p:cNvSpPr txBox="1"/>
          <p:nvPr/>
        </p:nvSpPr>
        <p:spPr>
          <a:xfrm>
            <a:off x="4542584" y="4504784"/>
            <a:ext cx="23241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Třídění a výběr dat na základě zadaných podmínek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3460282" y="2638425"/>
            <a:ext cx="0" cy="11027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9" idx="0"/>
          </p:cNvCxnSpPr>
          <p:nvPr/>
        </p:nvCxnSpPr>
        <p:spPr>
          <a:xfrm flipH="1" flipV="1">
            <a:off x="5168621" y="3288286"/>
            <a:ext cx="536013" cy="12164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019925" y="3782349"/>
            <a:ext cx="14097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Další nástroje pro práci s daty</a:t>
            </a:r>
            <a:endParaRPr lang="cs-CZ" sz="1400" dirty="0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7635793" y="3189793"/>
            <a:ext cx="3257" cy="59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464768" y="4243174"/>
            <a:ext cx="23431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Vytváření hierarchie dat a souhrnných informací</a:t>
            </a:r>
            <a:endParaRPr lang="cs-CZ" sz="1400" dirty="0"/>
          </a:p>
        </p:txBody>
      </p:sp>
      <p:cxnSp>
        <p:nvCxnSpPr>
          <p:cNvPr id="31" name="Přímá spojnice se šipkou 30"/>
          <p:cNvCxnSpPr/>
          <p:nvPr/>
        </p:nvCxnSpPr>
        <p:spPr>
          <a:xfrm flipV="1">
            <a:off x="10443794" y="3250834"/>
            <a:ext cx="0" cy="96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5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9"/>
            <a:ext cx="10515600" cy="486252"/>
          </a:xfrm>
        </p:spPr>
        <p:txBody>
          <a:bodyPr/>
          <a:lstStyle/>
          <a:p>
            <a:pPr marL="0" indent="0">
              <a:buClr>
                <a:srgbClr val="000000"/>
              </a:buClr>
              <a:buNone/>
            </a:pPr>
            <a:r>
              <a:rPr lang="cs-CZ" dirty="0" smtClean="0">
                <a:solidFill>
                  <a:srgbClr val="000000"/>
                </a:solidFill>
              </a:rPr>
              <a:t>Označení řádků a sloupců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Tabulka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49700" y="2160348"/>
          <a:ext cx="4292600" cy="3838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177">
                  <a:extLst>
                    <a:ext uri="{9D8B030D-6E8A-4147-A177-3AD203B41FA5}">
                      <a16:colId xmlns:a16="http://schemas.microsoft.com/office/drawing/2014/main" val="2666771525"/>
                    </a:ext>
                  </a:extLst>
                </a:gridCol>
                <a:gridCol w="1322996">
                  <a:extLst>
                    <a:ext uri="{9D8B030D-6E8A-4147-A177-3AD203B41FA5}">
                      <a16:colId xmlns:a16="http://schemas.microsoft.com/office/drawing/2014/main" val="798593883"/>
                    </a:ext>
                  </a:extLst>
                </a:gridCol>
                <a:gridCol w="1066012">
                  <a:extLst>
                    <a:ext uri="{9D8B030D-6E8A-4147-A177-3AD203B41FA5}">
                      <a16:colId xmlns:a16="http://schemas.microsoft.com/office/drawing/2014/main" val="3126216720"/>
                    </a:ext>
                  </a:extLst>
                </a:gridCol>
                <a:gridCol w="926415">
                  <a:extLst>
                    <a:ext uri="{9D8B030D-6E8A-4147-A177-3AD203B41FA5}">
                      <a16:colId xmlns:a16="http://schemas.microsoft.com/office/drawing/2014/main" val="958197410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Bílá technika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Televizory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Telefony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601938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Leden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015951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Únor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404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748518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Březen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542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216757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Duben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9974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Květen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283455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Červen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348372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Červenec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107396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Srpen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280042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Září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617665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Říjen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696149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Listopad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906661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Prosinec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4878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414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8"/>
            <a:ext cx="10515600" cy="1875106"/>
          </a:xfrm>
        </p:spPr>
        <p:txBody>
          <a:bodyPr>
            <a:normAutofit lnSpcReduction="10000"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Jednořádkové záhlaví a jednotlivé záznamy.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Seznam je od dalších údajů na listu oddělen minimálně jedním prázdným řádkem a jedním prázdným sloupcem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V každém poli (sloupci) stejný typ dat.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Seznam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63575"/>
              </p:ext>
            </p:extLst>
          </p:nvPr>
        </p:nvGraphicFramePr>
        <p:xfrm>
          <a:off x="2209800" y="3497749"/>
          <a:ext cx="7785100" cy="2657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1219831127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82244836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62912378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752658307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34713711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497496703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456949159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Id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Jmeno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Prijmeni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PSC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Mesto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Ulice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Krev skup.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001302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Daniel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ADAMEK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74101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Nový Jičín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č. 786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575897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Roman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ADAMEK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75641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Vsetín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Oskara Nedbala 733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87589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Monika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74221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Nový Jičín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Dělnická 18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990655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Jitka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73401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Karviná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Hlavní 1377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628162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Jana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ADÁMKOVÁ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75002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Přerov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Obranců míru 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24629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Martina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AUGUSTINOVÁ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73401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Karviná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Nádražní 64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468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Radomír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BAAR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68603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Uherské Hr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Z. Fibicha 1213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B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276236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Martin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BABÁČEK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78901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Šumperk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Na sadech 169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706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262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316668"/>
            <a:ext cx="10515600" cy="1875106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Data/Načíst externí data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Import dat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819" y="2642231"/>
            <a:ext cx="9306167" cy="184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36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0242" y="1690688"/>
            <a:ext cx="4035725" cy="2556600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Buňka (oblast)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Tabulka;</a:t>
            </a: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Seznam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List</a:t>
            </a:r>
            <a:r>
              <a:rPr lang="en-GB" dirty="0" smtClean="0">
                <a:solidFill>
                  <a:srgbClr val="000000"/>
                </a:solidFill>
              </a:rPr>
              <a:t>;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</a:pPr>
            <a:r>
              <a:rPr lang="cs-CZ" dirty="0" smtClean="0">
                <a:solidFill>
                  <a:srgbClr val="000000"/>
                </a:solidFill>
              </a:rPr>
              <a:t>Karta (ouško).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Formátování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690688"/>
            <a:ext cx="7900358" cy="509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3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vybereme oblast ke kopírování;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po přepnutí na cílovou buňku (levý horní roh cílové oblasti) vybereme z možných činností (pravé tlačítko myši) </a:t>
            </a:r>
          </a:p>
          <a:p>
            <a:pPr algn="l"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     Vložit jinak…</a:t>
            </a:r>
            <a:endParaRPr lang="cs-CZ" sz="2800" dirty="0">
              <a:solidFill>
                <a:srgbClr val="00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585" y="3429000"/>
            <a:ext cx="4572000" cy="30956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374" y="2933187"/>
            <a:ext cx="2114550" cy="3790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8925" y="3933824"/>
            <a:ext cx="1286282" cy="208597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Ovál 4"/>
          <p:cNvSpPr/>
          <p:nvPr/>
        </p:nvSpPr>
        <p:spPr>
          <a:xfrm>
            <a:off x="1747764" y="3933352"/>
            <a:ext cx="1118817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671248" y="3933352"/>
            <a:ext cx="174843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08149" y="3600482"/>
            <a:ext cx="2137941" cy="33287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79632" y="4223053"/>
            <a:ext cx="1303267" cy="157724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31265" y="2504763"/>
            <a:ext cx="2650726" cy="4001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Ikony vlastností vložení</a:t>
            </a:r>
            <a:endParaRPr lang="cs-CZ" sz="2000" b="1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3671248" y="2915823"/>
            <a:ext cx="1938831" cy="65033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4937997" y="2915821"/>
            <a:ext cx="672082" cy="130723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961502" y="5800300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>
            <a:stCxn id="12" idx="6"/>
          </p:cNvCxnSpPr>
          <p:nvPr/>
        </p:nvCxnSpPr>
        <p:spPr>
          <a:xfrm flipV="1">
            <a:off x="5080319" y="3609888"/>
            <a:ext cx="2049574" cy="23001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6988272" y="3423589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134566" y="2257481"/>
            <a:ext cx="2221819" cy="5467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Pomocny_3.xlsx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…(část Vložit)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145" y="1199421"/>
            <a:ext cx="7581251" cy="513313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90" y="273157"/>
            <a:ext cx="666557" cy="7947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Přímá spojnice se šipkou 10"/>
          <p:cNvCxnSpPr>
            <a:endCxn id="8" idx="2"/>
          </p:cNvCxnSpPr>
          <p:nvPr/>
        </p:nvCxnSpPr>
        <p:spPr>
          <a:xfrm flipH="1" flipV="1">
            <a:off x="1399369" y="1067898"/>
            <a:ext cx="1320877" cy="10061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018" y="2022298"/>
            <a:ext cx="664805" cy="8318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76" y="1199421"/>
            <a:ext cx="684839" cy="70766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 flipH="1" flipV="1">
            <a:off x="1059018" y="1578614"/>
            <a:ext cx="1663849" cy="8508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1744272" y="2429492"/>
            <a:ext cx="989621" cy="2856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907" y="2854105"/>
            <a:ext cx="618203" cy="8013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5" name="Přímá spojnice se šipkou 34"/>
          <p:cNvCxnSpPr>
            <a:endCxn id="25" idx="3"/>
          </p:cNvCxnSpPr>
          <p:nvPr/>
        </p:nvCxnSpPr>
        <p:spPr>
          <a:xfrm flipH="1">
            <a:off x="964110" y="3030893"/>
            <a:ext cx="1758757" cy="2239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8696" y="5314240"/>
            <a:ext cx="682735" cy="80044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9" name="Přímá spojnice se šipkou 38"/>
          <p:cNvCxnSpPr/>
          <p:nvPr/>
        </p:nvCxnSpPr>
        <p:spPr>
          <a:xfrm flipV="1">
            <a:off x="7931072" y="5486400"/>
            <a:ext cx="2937624" cy="12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Obrázek 20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01514" y="2486645"/>
            <a:ext cx="667571" cy="8106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2" name="Přímá spojnice se šipkou 41"/>
          <p:cNvCxnSpPr/>
          <p:nvPr/>
        </p:nvCxnSpPr>
        <p:spPr>
          <a:xfrm flipV="1">
            <a:off x="8487053" y="2715146"/>
            <a:ext cx="2414461" cy="3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Obrázek 20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58546" y="3477819"/>
            <a:ext cx="686375" cy="75737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5" name="Přímá spojnice se šipkou 44"/>
          <p:cNvCxnSpPr/>
          <p:nvPr/>
        </p:nvCxnSpPr>
        <p:spPr>
          <a:xfrm>
            <a:off x="8730460" y="3387353"/>
            <a:ext cx="1728086" cy="3216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Obrázek 205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01514" y="1110511"/>
            <a:ext cx="649917" cy="64907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8" name="Přímá spojnice se šipkou 47"/>
          <p:cNvCxnSpPr>
            <a:endCxn id="2058" idx="1"/>
          </p:cNvCxnSpPr>
          <p:nvPr/>
        </p:nvCxnSpPr>
        <p:spPr>
          <a:xfrm flipV="1">
            <a:off x="8551132" y="1435050"/>
            <a:ext cx="2350382" cy="10144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0" name="Obrázek 20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09838" y="1840780"/>
            <a:ext cx="650117" cy="76220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2" name="Přímá spojnice se šipkou 51"/>
          <p:cNvCxnSpPr>
            <a:endCxn id="2060" idx="1"/>
          </p:cNvCxnSpPr>
          <p:nvPr/>
        </p:nvCxnSpPr>
        <p:spPr>
          <a:xfrm flipV="1">
            <a:off x="7753044" y="2221883"/>
            <a:ext cx="2356794" cy="4897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Obrázek 20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8027" y="6031171"/>
            <a:ext cx="540274" cy="6403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5" name="Přímá spojnice se šipkou 54"/>
          <p:cNvCxnSpPr>
            <a:endCxn id="2063" idx="3"/>
          </p:cNvCxnSpPr>
          <p:nvPr/>
        </p:nvCxnSpPr>
        <p:spPr>
          <a:xfrm flipH="1">
            <a:off x="1448301" y="6031170"/>
            <a:ext cx="1139228" cy="320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09182" y="4588639"/>
            <a:ext cx="2296519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z kopírovaných buněk jenom nastavení ověření dat</a:t>
            </a:r>
            <a:r>
              <a:rPr lang="cs-CZ" sz="1200" dirty="0"/>
              <a:t>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09182" y="3848324"/>
            <a:ext cx="194781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jenom komentáře připojené k buňce</a:t>
            </a:r>
          </a:p>
        </p:txBody>
      </p:sp>
      <p:cxnSp>
        <p:nvCxnSpPr>
          <p:cNvPr id="36" name="Přímá spojnice se šipkou 35"/>
          <p:cNvCxnSpPr>
            <a:endCxn id="34" idx="3"/>
          </p:cNvCxnSpPr>
          <p:nvPr/>
        </p:nvCxnSpPr>
        <p:spPr>
          <a:xfrm flipH="1">
            <a:off x="2056995" y="3387011"/>
            <a:ext cx="699300" cy="7229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2056995" y="3749675"/>
            <a:ext cx="663251" cy="8389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433367" y="495951"/>
            <a:ext cx="256103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/>
              <a:t>Z kopírovaných buněk vloží veškerý obsah buněk včetně formátování.</a:t>
            </a:r>
            <a:endParaRPr lang="cs-CZ" sz="1200" dirty="0"/>
          </a:p>
        </p:txBody>
      </p:sp>
      <p:cxnSp>
        <p:nvCxnSpPr>
          <p:cNvPr id="41" name="Přímá spojnice se šipkou 40"/>
          <p:cNvCxnSpPr>
            <a:endCxn id="40" idx="1"/>
          </p:cNvCxnSpPr>
          <p:nvPr/>
        </p:nvCxnSpPr>
        <p:spPr>
          <a:xfrm flipV="1">
            <a:off x="6548129" y="726784"/>
            <a:ext cx="2885238" cy="13570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109181" y="5255567"/>
            <a:ext cx="162144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Vynechá prázdné zdrojové buňky</a:t>
            </a:r>
            <a:endParaRPr lang="cs-CZ" sz="1400" dirty="0"/>
          </a:p>
        </p:txBody>
      </p:sp>
      <p:cxnSp>
        <p:nvCxnSpPr>
          <p:cNvPr id="44" name="Přímá spojnice se šipkou 43"/>
          <p:cNvCxnSpPr>
            <a:endCxn id="43" idx="3"/>
          </p:cNvCxnSpPr>
          <p:nvPr/>
        </p:nvCxnSpPr>
        <p:spPr>
          <a:xfrm flipH="1">
            <a:off x="1730624" y="5486400"/>
            <a:ext cx="989622" cy="307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ál 59"/>
          <p:cNvSpPr/>
          <p:nvPr/>
        </p:nvSpPr>
        <p:spPr>
          <a:xfrm>
            <a:off x="2414990" y="1614109"/>
            <a:ext cx="1028130" cy="360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087" y="1151152"/>
            <a:ext cx="4113935" cy="278547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87" y="1151152"/>
            <a:ext cx="5010150" cy="2781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87" y="4057827"/>
            <a:ext cx="4000500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87" y="5424415"/>
            <a:ext cx="4000500" cy="11374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2" name="Přímá spojnice se šipkou 11"/>
          <p:cNvCxnSpPr/>
          <p:nvPr/>
        </p:nvCxnSpPr>
        <p:spPr>
          <a:xfrm flipH="1">
            <a:off x="4441887" y="3006868"/>
            <a:ext cx="3104808" cy="12239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4441887" y="3220931"/>
            <a:ext cx="3086722" cy="22902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482" y="4354329"/>
            <a:ext cx="3933825" cy="1133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8256897" y="3108325"/>
            <a:ext cx="1235348" cy="12143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6362" y="5612654"/>
            <a:ext cx="3981450" cy="1104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3" name="Přímá spojnice se šipkou 52"/>
          <p:cNvCxnSpPr/>
          <p:nvPr/>
        </p:nvCxnSpPr>
        <p:spPr>
          <a:xfrm flipH="1">
            <a:off x="5843251" y="2869369"/>
            <a:ext cx="3680004" cy="27432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1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46" y="1151151"/>
            <a:ext cx="4414411" cy="298892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74" y="1151152"/>
            <a:ext cx="4819650" cy="1619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775" y="4676718"/>
            <a:ext cx="3324225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15" y="4473349"/>
            <a:ext cx="4019550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452" y="5697954"/>
            <a:ext cx="1914525" cy="7905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Přímá spojnice se šipkou 13"/>
          <p:cNvCxnSpPr/>
          <p:nvPr/>
        </p:nvCxnSpPr>
        <p:spPr>
          <a:xfrm flipH="1">
            <a:off x="9239534" y="3655481"/>
            <a:ext cx="703050" cy="1021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endCxn id="10" idx="0"/>
          </p:cNvCxnSpPr>
          <p:nvPr/>
        </p:nvCxnSpPr>
        <p:spPr>
          <a:xfrm flipH="1">
            <a:off x="6769290" y="4086823"/>
            <a:ext cx="1632208" cy="3865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642746" y="5267902"/>
            <a:ext cx="0" cy="453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rázek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333" y="2987549"/>
            <a:ext cx="5153025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0" name="Přímá spojnice se šipkou 39"/>
          <p:cNvCxnSpPr/>
          <p:nvPr/>
        </p:nvCxnSpPr>
        <p:spPr>
          <a:xfrm flipH="1" flipV="1">
            <a:off x="5645432" y="3053284"/>
            <a:ext cx="4297152" cy="1309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 flipV="1">
            <a:off x="1563664" y="3429000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V="1">
            <a:off x="3754509" y="3667105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 flipV="1">
            <a:off x="2659087" y="3883893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Obrázek 20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674" y="5468485"/>
            <a:ext cx="4772025" cy="1000125"/>
          </a:xfrm>
          <a:prstGeom prst="rect">
            <a:avLst/>
          </a:prstGeom>
        </p:spPr>
      </p:pic>
      <p:sp>
        <p:nvSpPr>
          <p:cNvPr id="47" name="Ovál 46"/>
          <p:cNvSpPr/>
          <p:nvPr/>
        </p:nvSpPr>
        <p:spPr>
          <a:xfrm flipV="1">
            <a:off x="2019868" y="5868537"/>
            <a:ext cx="1011331" cy="2153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 flipV="1">
            <a:off x="3007600" y="6217059"/>
            <a:ext cx="1018490" cy="266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 flipV="1">
            <a:off x="3815476" y="6062741"/>
            <a:ext cx="944039" cy="1543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7" name="TextovéPole 2056"/>
          <p:cNvSpPr txBox="1"/>
          <p:nvPr/>
        </p:nvSpPr>
        <p:spPr>
          <a:xfrm>
            <a:off x="30566" y="4473349"/>
            <a:ext cx="232125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Viz Tabulka 2 (cílová oblast) předchozího slajdu</a:t>
            </a:r>
          </a:p>
        </p:txBody>
      </p:sp>
      <p:cxnSp>
        <p:nvCxnSpPr>
          <p:cNvPr id="51" name="Přímá spojnice 50"/>
          <p:cNvCxnSpPr/>
          <p:nvPr/>
        </p:nvCxnSpPr>
        <p:spPr>
          <a:xfrm>
            <a:off x="2500810" y="4166099"/>
            <a:ext cx="9289" cy="13428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1132764" y="4996569"/>
            <a:ext cx="4549" cy="512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V="1">
            <a:off x="1132764" y="4140075"/>
            <a:ext cx="0" cy="3179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H="1">
            <a:off x="4280231" y="3216938"/>
            <a:ext cx="5662353" cy="13002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H="1">
            <a:off x="4320168" y="3578512"/>
            <a:ext cx="3491945" cy="9178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>
            <a:off x="4299046" y="4513923"/>
            <a:ext cx="6781" cy="9699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4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Grafické zobrazení vztahů mezi obsahy buněk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807827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75" y="1269492"/>
            <a:ext cx="11029950" cy="1143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31" y="4522509"/>
            <a:ext cx="4317508" cy="13401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5931" y="2551564"/>
            <a:ext cx="2350416" cy="14052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131" y="2551564"/>
            <a:ext cx="4317508" cy="13988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ál 9"/>
          <p:cNvSpPr/>
          <p:nvPr/>
        </p:nvSpPr>
        <p:spPr>
          <a:xfrm>
            <a:off x="7986072" y="2191145"/>
            <a:ext cx="1346463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78111" y="1224129"/>
            <a:ext cx="692501" cy="3023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stCxn id="8" idx="0"/>
          </p:cNvCxnSpPr>
          <p:nvPr/>
        </p:nvCxnSpPr>
        <p:spPr>
          <a:xfrm flipV="1">
            <a:off x="6121139" y="1711973"/>
            <a:ext cx="1090366" cy="8395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4571639" y="3251013"/>
            <a:ext cx="363294" cy="115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255" y="4478609"/>
            <a:ext cx="2334500" cy="1384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/>
          <p:nvPr/>
        </p:nvCxnSpPr>
        <p:spPr>
          <a:xfrm flipH="1" flipV="1">
            <a:off x="7571666" y="1840992"/>
            <a:ext cx="31837" cy="26427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4571639" y="5033913"/>
            <a:ext cx="1449365" cy="212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Obrázek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5975" y="2551564"/>
            <a:ext cx="1647825" cy="18002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89146" y="4930982"/>
            <a:ext cx="3027061" cy="128276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6" name="Přímá spojnice se šipkou 25"/>
          <p:cNvCxnSpPr/>
          <p:nvPr/>
        </p:nvCxnSpPr>
        <p:spPr>
          <a:xfrm flipH="1" flipV="1">
            <a:off x="10112559" y="2191145"/>
            <a:ext cx="345883" cy="3620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endCxn id="24" idx="2"/>
          </p:cNvCxnSpPr>
          <p:nvPr/>
        </p:nvCxnSpPr>
        <p:spPr>
          <a:xfrm flipV="1">
            <a:off x="10529887" y="4351789"/>
            <a:ext cx="1" cy="57919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Další možnosti v nabídce „Závislosti vzorců“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6922" y="808067"/>
            <a:ext cx="10558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zobrazit vzorce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kontrola chyb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87" y="3701681"/>
            <a:ext cx="4225026" cy="14607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623" y="2267097"/>
            <a:ext cx="1638300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568" y="1331780"/>
            <a:ext cx="3038475" cy="885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Ovál 12"/>
          <p:cNvSpPr/>
          <p:nvPr/>
        </p:nvSpPr>
        <p:spPr>
          <a:xfrm>
            <a:off x="5054337" y="2036190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3274842" y="1480008"/>
            <a:ext cx="1938181" cy="7870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434750" y="3048684"/>
            <a:ext cx="5023" cy="6529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4337" y="4720228"/>
            <a:ext cx="3476625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8066" y="3432452"/>
            <a:ext cx="1657350" cy="962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>
            <a:stCxn id="19" idx="0"/>
          </p:cNvCxnSpPr>
          <p:nvPr/>
        </p:nvCxnSpPr>
        <p:spPr>
          <a:xfrm flipH="1" flipV="1">
            <a:off x="6060416" y="1752099"/>
            <a:ext cx="16325" cy="16803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4213" y="2412068"/>
            <a:ext cx="1343025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277325" y="1752100"/>
            <a:ext cx="628091" cy="6599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1495" y="2884644"/>
            <a:ext cx="685800" cy="9810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>
            <a:off x="8225541" y="3864343"/>
            <a:ext cx="17157" cy="8684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rázek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0137" y="5673405"/>
            <a:ext cx="2790825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3" name="Přímá spojnice se šipkou 32"/>
          <p:cNvCxnSpPr/>
          <p:nvPr/>
        </p:nvCxnSpPr>
        <p:spPr>
          <a:xfrm flipH="1">
            <a:off x="8242698" y="5329216"/>
            <a:ext cx="3118" cy="3441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Obrázek 3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11495" y="1233433"/>
            <a:ext cx="2624163" cy="804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53119" y="4064269"/>
            <a:ext cx="3538881" cy="1437041"/>
          </a:xfrm>
          <a:prstGeom prst="rect">
            <a:avLst/>
          </a:prstGeom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535658" y="2573816"/>
            <a:ext cx="1557114" cy="7232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8" name="Přímá spojnice se šipkou 37"/>
          <p:cNvCxnSpPr>
            <a:stCxn id="35" idx="3"/>
            <a:endCxn id="37" idx="0"/>
          </p:cNvCxnSpPr>
          <p:nvPr/>
        </p:nvCxnSpPr>
        <p:spPr>
          <a:xfrm>
            <a:off x="10535658" y="1635861"/>
            <a:ext cx="778557" cy="9379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37" idx="2"/>
          </p:cNvCxnSpPr>
          <p:nvPr/>
        </p:nvCxnSpPr>
        <p:spPr>
          <a:xfrm>
            <a:off x="11314215" y="3297066"/>
            <a:ext cx="12765" cy="7672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7325627" y="1425000"/>
            <a:ext cx="566533" cy="10970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Obrázek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22312" y="2253407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7442218" y="2450548"/>
            <a:ext cx="1275397" cy="330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0114962" y="2781153"/>
            <a:ext cx="420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11353800" y="5445217"/>
            <a:ext cx="0" cy="4292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864690" y="5874501"/>
            <a:ext cx="21204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 následující slajd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30719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Další možnosti v nabídce „Závislosti vzorců“ 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Kontrola chyb</a:t>
            </a:r>
            <a:r>
              <a:rPr lang="cs-CZ" sz="2400" dirty="0" smtClean="0"/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703" y="1335774"/>
            <a:ext cx="4191826" cy="16371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798" y="1341684"/>
            <a:ext cx="3997316" cy="20734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6798" y="3925139"/>
            <a:ext cx="3997316" cy="2159529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 flipV="1">
            <a:off x="6759019" y="1960775"/>
            <a:ext cx="1097779" cy="229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8220173" y="3394653"/>
            <a:ext cx="2585" cy="5304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47607" y="3059165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9138790" y="1696909"/>
            <a:ext cx="477777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8993458" y="4337121"/>
            <a:ext cx="768439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2780024" y="2856134"/>
            <a:ext cx="322966" cy="5590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696825" y="3415148"/>
            <a:ext cx="27149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Přepne do nabídky:</a:t>
            </a:r>
          </a:p>
          <a:p>
            <a:r>
              <a:rPr lang="cs-CZ" dirty="0" smtClean="0"/>
              <a:t>Soubor-Možnosti-Vzorce</a:t>
            </a:r>
            <a:endParaRPr lang="cs-CZ" dirty="0"/>
          </a:p>
        </p:txBody>
      </p:sp>
      <p:sp>
        <p:nvSpPr>
          <p:cNvPr id="26" name="Zástupný symbol pro obsah 1"/>
          <p:cNvSpPr txBox="1">
            <a:spLocks/>
          </p:cNvSpPr>
          <p:nvPr/>
        </p:nvSpPr>
        <p:spPr>
          <a:xfrm>
            <a:off x="990600" y="322430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2657475" y="1757561"/>
            <a:ext cx="1102936" cy="2128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3834" y="3520092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2" name="Přímá spojnice 31"/>
          <p:cNvCxnSpPr/>
          <p:nvPr/>
        </p:nvCxnSpPr>
        <p:spPr>
          <a:xfrm flipV="1">
            <a:off x="6799538" y="1837170"/>
            <a:ext cx="2366014" cy="16598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0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Iterace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Základním principem </a:t>
            </a:r>
            <a:r>
              <a:rPr lang="cs-CZ" sz="2400" b="1" dirty="0"/>
              <a:t>iterace</a:t>
            </a:r>
            <a:r>
              <a:rPr lang="cs-CZ" sz="2400" dirty="0"/>
              <a:t> je opakování určitého procesu v měnícím </a:t>
            </a:r>
            <a:r>
              <a:rPr lang="cs-CZ" sz="2400" dirty="0" smtClean="0"/>
              <a:t>se kontextu. </a:t>
            </a:r>
            <a:r>
              <a:rPr lang="cs-CZ" sz="2400" dirty="0"/>
              <a:t>Uplatňuje se především v dynamických jevech.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Iterační </a:t>
            </a:r>
            <a:r>
              <a:rPr lang="cs-CZ" sz="2400" dirty="0"/>
              <a:t>metoda se dá využít v případě, že nám stačí </a:t>
            </a:r>
            <a:r>
              <a:rPr lang="cs-CZ" sz="2400" dirty="0" smtClean="0"/>
              <a:t>výsledek zaokrouhlený </a:t>
            </a:r>
            <a:r>
              <a:rPr lang="cs-CZ" sz="2400" dirty="0"/>
              <a:t>na určitý počet desetinných </a:t>
            </a:r>
            <a:r>
              <a:rPr lang="cs-CZ" sz="2400" dirty="0" smtClean="0"/>
              <a:t>míst. Je založena </a:t>
            </a:r>
            <a:r>
              <a:rPr lang="cs-CZ" sz="2400" dirty="0"/>
              <a:t>je na konvergenci posloupnosti k žádané </a:t>
            </a:r>
            <a:r>
              <a:rPr lang="cs-CZ" sz="2400" dirty="0" smtClean="0"/>
              <a:t>hodnotě.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Při použití v Excelu chápeme iteraci jako </a:t>
            </a:r>
            <a:r>
              <a:rPr lang="cs-CZ" sz="2400" dirty="0"/>
              <a:t>řešení problému postupným opakováním s dalším a dalším přibližováním se žádoucímu </a:t>
            </a:r>
            <a:r>
              <a:rPr lang="cs-CZ" sz="2400" dirty="0" smtClean="0"/>
              <a:t>výsledku. Každé </a:t>
            </a:r>
            <a:r>
              <a:rPr lang="cs-CZ" sz="2400" dirty="0"/>
              <a:t>další opakování mění kontext, ve kterém probíhá další </a:t>
            </a:r>
            <a:r>
              <a:rPr lang="cs-CZ" sz="2400" dirty="0" smtClean="0"/>
              <a:t>krok.</a:t>
            </a:r>
          </a:p>
          <a:p>
            <a:endParaRPr lang="cs-CZ" sz="2400" dirty="0" smtClean="0"/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Parametry iterace se nastavují v nabídce:</a:t>
            </a:r>
          </a:p>
          <a:p>
            <a:r>
              <a:rPr lang="cs-CZ" sz="2400" b="1" dirty="0"/>
              <a:t>Soubor-Možnosti-Vzorce-Možnosti výpočtu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845</Words>
  <Application>Microsoft Office PowerPoint</Application>
  <PresentationFormat>Širokoúhlá obrazovka</PresentationFormat>
  <Paragraphs>254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Speciální úpravy dat  Vložit jinak…</vt:lpstr>
      <vt:lpstr>Speciální úpravy dat  Vložit jinak…(část Vložit)</vt:lpstr>
      <vt:lpstr>Speciální úpravy dat  Vložit jinak… (část Operace)</vt:lpstr>
      <vt:lpstr>Speciální úpravy dat  Vložit jinak… (část Operace)</vt:lpstr>
      <vt:lpstr>Speciální výpočty Grafické zobrazení vztahů mezi obsahy buněk </vt:lpstr>
      <vt:lpstr>Speciální výpočty Další možnosti v nabídce „Závislosti vzorců“ </vt:lpstr>
      <vt:lpstr>Speciální výpočty Další možnosti v nabídce „Závislosti vzorců“ </vt:lpstr>
      <vt:lpstr>Speciální výpočty Iterace</vt:lpstr>
      <vt:lpstr>Speciální výpočty Iterace</vt:lpstr>
      <vt:lpstr>Funkce</vt:lpstr>
      <vt:lpstr>Zámek</vt:lpstr>
      <vt:lpstr>Zpracování hromadných dat  Úvodem </vt:lpstr>
      <vt:lpstr>Zpracování hromadných dat  Úvodem </vt:lpstr>
      <vt:lpstr>Zpracování dat v Excelu</vt:lpstr>
      <vt:lpstr>Tabulka</vt:lpstr>
      <vt:lpstr>Seznam</vt:lpstr>
      <vt:lpstr>Import dat</vt:lpstr>
      <vt:lpstr>Formátování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49</cp:revision>
  <dcterms:created xsi:type="dcterms:W3CDTF">2016-03-15T07:39:58Z</dcterms:created>
  <dcterms:modified xsi:type="dcterms:W3CDTF">2022-02-27T19:35:26Z</dcterms:modified>
</cp:coreProperties>
</file>