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28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2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6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080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5963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08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95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62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73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28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54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41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45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79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47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325739"/>
            <a:ext cx="10539046" cy="484787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3600" dirty="0" smtClean="0"/>
              <a:t>Práce s Accessem nese po formální stránce podobný mechanismus ovládání jako měl Excel.</a:t>
            </a:r>
          </a:p>
          <a:p>
            <a:pPr algn="just"/>
            <a:r>
              <a:rPr lang="cs-CZ" sz="3600" dirty="0" smtClean="0"/>
              <a:t>Pracujeme pouze s jinými typy objektů:</a:t>
            </a:r>
          </a:p>
          <a:p>
            <a:pPr algn="just"/>
            <a:r>
              <a:rPr lang="cs-CZ" sz="3600" dirty="0" smtClean="0"/>
              <a:t>Základem jsou </a:t>
            </a:r>
            <a:r>
              <a:rPr lang="cs-CZ" sz="3600" b="1" dirty="0" smtClean="0"/>
              <a:t>tabulky</a:t>
            </a:r>
            <a:r>
              <a:rPr lang="cs-CZ" sz="3600" dirty="0" smtClean="0"/>
              <a:t> (data) a </a:t>
            </a:r>
            <a:r>
              <a:rPr lang="cs-CZ" sz="3600" b="1" dirty="0" smtClean="0"/>
              <a:t>vazby mezi nimi</a:t>
            </a:r>
            <a:endParaRPr lang="cs-CZ" sz="3600" dirty="0" smtClean="0"/>
          </a:p>
          <a:p>
            <a:pPr algn="just"/>
            <a:r>
              <a:rPr lang="cs-CZ" sz="3600" dirty="0" smtClean="0"/>
              <a:t>Nadstavbou pak jsou:</a:t>
            </a:r>
          </a:p>
          <a:p>
            <a:pPr algn="just"/>
            <a:r>
              <a:rPr lang="cs-CZ" sz="3600" b="1" dirty="0" smtClean="0"/>
              <a:t>Dotazy</a:t>
            </a:r>
            <a:r>
              <a:rPr lang="cs-CZ" sz="3600" dirty="0" smtClean="0"/>
              <a:t> – různé pohledy na data</a:t>
            </a:r>
          </a:p>
          <a:p>
            <a:pPr algn="just"/>
            <a:r>
              <a:rPr lang="cs-CZ" sz="3600" b="1" dirty="0" smtClean="0"/>
              <a:t>Formuláře</a:t>
            </a:r>
            <a:r>
              <a:rPr lang="cs-CZ" sz="3600" dirty="0" smtClean="0"/>
              <a:t> – rozhraní mezi uživatelem a daty</a:t>
            </a:r>
          </a:p>
          <a:p>
            <a:pPr algn="just"/>
            <a:r>
              <a:rPr lang="cs-CZ" sz="3600" b="1" dirty="0" smtClean="0"/>
              <a:t>Sestavy</a:t>
            </a:r>
            <a:r>
              <a:rPr lang="cs-CZ" sz="3600" dirty="0" smtClean="0"/>
              <a:t> – výstupy výsledků</a:t>
            </a:r>
          </a:p>
          <a:p>
            <a:pPr algn="just"/>
            <a:r>
              <a:rPr lang="cs-CZ" sz="3600" b="1" dirty="0" smtClean="0"/>
              <a:t>Makra a kód </a:t>
            </a:r>
            <a:r>
              <a:rPr lang="cs-CZ" sz="3600" dirty="0" smtClean="0"/>
              <a:t>– práce s předem definovanými činnostmi</a:t>
            </a:r>
          </a:p>
          <a:p>
            <a:pPr algn="just"/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67239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3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Základní okno:</a:t>
            </a:r>
          </a:p>
          <a:p>
            <a:pPr algn="just"/>
            <a:endParaRPr lang="cs-CZ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2341" y="1576387"/>
            <a:ext cx="11991975" cy="370522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0722118" y="3108324"/>
            <a:ext cx="110265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Pás karet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11174506" y="2400475"/>
            <a:ext cx="0" cy="70784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2295295" y="4269253"/>
            <a:ext cx="110265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Navigační podokno</a:t>
            </a:r>
            <a:endParaRPr lang="cs-CZ" dirty="0"/>
          </a:p>
        </p:txBody>
      </p:sp>
      <p:cxnSp>
        <p:nvCxnSpPr>
          <p:cNvPr id="14" name="Přímá spojnice se šipkou 13"/>
          <p:cNvCxnSpPr>
            <a:stCxn id="13" idx="1"/>
          </p:cNvCxnSpPr>
          <p:nvPr/>
        </p:nvCxnSpPr>
        <p:spPr>
          <a:xfrm flipH="1">
            <a:off x="734402" y="4592419"/>
            <a:ext cx="1560893" cy="1099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740989" y="4192478"/>
            <a:ext cx="32416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Plocha pro zobrazování objektů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75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734402" y="507522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Pásy karet:</a:t>
            </a:r>
          </a:p>
          <a:p>
            <a:pPr algn="just"/>
            <a:endParaRPr lang="cs-CZ" sz="36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52" y="1030133"/>
            <a:ext cx="12773025" cy="1162050"/>
          </a:xfrm>
          <a:prstGeom prst="rect">
            <a:avLst/>
          </a:prstGeom>
        </p:spPr>
      </p:pic>
      <p:sp>
        <p:nvSpPr>
          <p:cNvPr id="7" name="Ovál 6"/>
          <p:cNvSpPr/>
          <p:nvPr/>
        </p:nvSpPr>
        <p:spPr>
          <a:xfrm>
            <a:off x="445994" y="957510"/>
            <a:ext cx="1062318" cy="43030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52" y="2336734"/>
            <a:ext cx="10458450" cy="117157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652860"/>
            <a:ext cx="11382375" cy="1104900"/>
          </a:xfrm>
          <a:prstGeom prst="rect">
            <a:avLst/>
          </a:prstGeom>
        </p:spPr>
      </p:pic>
      <p:sp>
        <p:nvSpPr>
          <p:cNvPr id="18" name="Ovál 17"/>
          <p:cNvSpPr/>
          <p:nvPr/>
        </p:nvSpPr>
        <p:spPr>
          <a:xfrm>
            <a:off x="1176991" y="2235696"/>
            <a:ext cx="1062318" cy="43030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2055532" y="3534522"/>
            <a:ext cx="1062318" cy="43030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452" y="4989712"/>
            <a:ext cx="6562725" cy="1228725"/>
          </a:xfrm>
          <a:prstGeom prst="rect">
            <a:avLst/>
          </a:prstGeom>
        </p:spPr>
      </p:pic>
      <p:sp>
        <p:nvSpPr>
          <p:cNvPr id="23" name="Ovál 22"/>
          <p:cNvSpPr/>
          <p:nvPr/>
        </p:nvSpPr>
        <p:spPr>
          <a:xfrm>
            <a:off x="3117849" y="4867779"/>
            <a:ext cx="1615515" cy="43030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81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4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Pás karet může být modifikován dalšími nabídkami:</a:t>
            </a:r>
          </a:p>
          <a:p>
            <a:pPr algn="just"/>
            <a:r>
              <a:rPr lang="cs-CZ" sz="3600" dirty="0" smtClean="0"/>
              <a:t>Např. při otevření tabulky (nabídky Pole a Tabulka):</a:t>
            </a:r>
          </a:p>
          <a:p>
            <a:pPr algn="just"/>
            <a:endParaRPr lang="cs-CZ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477" y="2511518"/>
            <a:ext cx="10240185" cy="4023754"/>
          </a:xfrm>
          <a:prstGeom prst="rect">
            <a:avLst/>
          </a:prstGeom>
        </p:spPr>
      </p:pic>
      <p:sp>
        <p:nvSpPr>
          <p:cNvPr id="4" name="Ovál 3"/>
          <p:cNvSpPr/>
          <p:nvPr/>
        </p:nvSpPr>
        <p:spPr>
          <a:xfrm>
            <a:off x="4585447" y="2312894"/>
            <a:ext cx="1143000" cy="484094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39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4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Karta Pole:</a:t>
            </a:r>
          </a:p>
          <a:p>
            <a:pPr algn="just"/>
            <a:endParaRPr lang="cs-CZ" sz="3600" dirty="0"/>
          </a:p>
          <a:p>
            <a:pPr algn="just"/>
            <a:endParaRPr lang="cs-CZ" sz="3600" dirty="0" smtClean="0"/>
          </a:p>
          <a:p>
            <a:pPr algn="just"/>
            <a:endParaRPr lang="cs-CZ" sz="3600" dirty="0" smtClean="0"/>
          </a:p>
          <a:p>
            <a:pPr algn="just"/>
            <a:r>
              <a:rPr lang="cs-CZ" sz="3600" dirty="0" smtClean="0"/>
              <a:t>Karta Tabulka:</a:t>
            </a:r>
          </a:p>
          <a:p>
            <a:pPr algn="just"/>
            <a:endParaRPr lang="cs-CZ" sz="3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937" y="1798464"/>
            <a:ext cx="10467975" cy="12096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231" y="4652705"/>
            <a:ext cx="6076950" cy="1209675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>
            <a:off x="5405718" y="1698278"/>
            <a:ext cx="690282" cy="507040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6179109" y="4513196"/>
            <a:ext cx="871071" cy="507040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86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 – tvorba tabulky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4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Práce s objekty:</a:t>
            </a:r>
          </a:p>
          <a:p>
            <a:pPr algn="just"/>
            <a:r>
              <a:rPr lang="cs-CZ" sz="2800" dirty="0" smtClean="0"/>
              <a:t>Ukázat na objekt (navigační podokno) – pravé tlačítko myši</a:t>
            </a:r>
          </a:p>
          <a:p>
            <a:pPr algn="just"/>
            <a:endParaRPr lang="cs-CZ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075" y="2452510"/>
            <a:ext cx="2771775" cy="3400425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965577" y="2380129"/>
            <a:ext cx="1896036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Otevření objektu</a:t>
            </a:r>
            <a:endParaRPr lang="cs-CZ" dirty="0"/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4012547" y="2519746"/>
            <a:ext cx="2953030" cy="3731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6965577" y="3118179"/>
            <a:ext cx="2622176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Otevření návrhového zobrazení objektu</a:t>
            </a:r>
            <a:endParaRPr lang="cs-CZ" dirty="0"/>
          </a:p>
        </p:txBody>
      </p:sp>
      <p:cxnSp>
        <p:nvCxnSpPr>
          <p:cNvPr id="19" name="Přímá spojnice se šipkou 18"/>
          <p:cNvCxnSpPr/>
          <p:nvPr/>
        </p:nvCxnSpPr>
        <p:spPr>
          <a:xfrm flipH="1" flipV="1">
            <a:off x="4012547" y="3118179"/>
            <a:ext cx="2953030" cy="30238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82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 – tvorba tabulky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4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Návrhové zobrazení tabulky: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733" y="1512513"/>
            <a:ext cx="10429875" cy="267652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733" y="4494134"/>
            <a:ext cx="8382000" cy="219075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7053" y="4788758"/>
            <a:ext cx="2343150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03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 – tvorba tabulky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4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Dále praktická ukázka:</a:t>
            </a:r>
          </a:p>
        </p:txBody>
      </p:sp>
    </p:spTree>
    <p:extLst>
      <p:ext uri="{BB962C8B-B14F-4D97-AF65-F5344CB8AC3E}">
        <p14:creationId xmlns:p14="http://schemas.microsoft.com/office/powerpoint/2010/main" val="21629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706707" y="322759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Osmé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7642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/>
              <a:t>	</a:t>
            </a:r>
            <a:endParaRPr lang="cs-CZ" sz="2000" dirty="0" smtClean="0"/>
          </a:p>
          <a:p>
            <a:pPr algn="ctr"/>
            <a:r>
              <a:rPr lang="cs-CZ" sz="3600" dirty="0" smtClean="0"/>
              <a:t>Tvorba tabulek v Accessu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59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Úvod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325739"/>
            <a:ext cx="10539046" cy="4847871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3600" dirty="0" smtClean="0"/>
              <a:t>Pod pojmem </a:t>
            </a:r>
            <a:r>
              <a:rPr lang="cs-CZ" sz="3600" b="1" dirty="0" smtClean="0"/>
              <a:t>Databáze</a:t>
            </a:r>
            <a:r>
              <a:rPr lang="cs-CZ" sz="3600" dirty="0" smtClean="0"/>
              <a:t> zpravidla rozumíme uložiště velkého množství dat.</a:t>
            </a:r>
          </a:p>
          <a:p>
            <a:pPr algn="just"/>
            <a:endParaRPr lang="cs-CZ" sz="3600" dirty="0" smtClean="0"/>
          </a:p>
          <a:p>
            <a:pPr algn="just"/>
            <a:r>
              <a:rPr lang="cs-CZ" sz="3600" dirty="0" smtClean="0"/>
              <a:t>V databázích rozlišujeme dva základní pojmy: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 smtClean="0"/>
              <a:t>Báze </a:t>
            </a:r>
            <a:r>
              <a:rPr lang="cs-CZ" sz="3600" b="1" dirty="0"/>
              <a:t>dat</a:t>
            </a:r>
            <a:r>
              <a:rPr lang="cs-CZ" sz="3600" dirty="0"/>
              <a:t> </a:t>
            </a:r>
            <a:r>
              <a:rPr lang="cs-CZ" sz="3600" dirty="0" smtClean="0"/>
              <a:t> (DB – samotná data)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 err="1" smtClean="0"/>
              <a:t>DataBase</a:t>
            </a:r>
            <a:r>
              <a:rPr lang="cs-CZ" sz="3600" b="1" dirty="0" smtClean="0"/>
              <a:t> </a:t>
            </a:r>
            <a:r>
              <a:rPr lang="cs-CZ" sz="3600" b="1" dirty="0"/>
              <a:t>Management </a:t>
            </a:r>
            <a:r>
              <a:rPr lang="cs-CZ" sz="3600" b="1" dirty="0" err="1"/>
              <a:t>System</a:t>
            </a:r>
            <a:r>
              <a:rPr lang="cs-CZ" sz="3600" b="1" dirty="0"/>
              <a:t> </a:t>
            </a:r>
            <a:r>
              <a:rPr lang="cs-CZ" sz="3600" dirty="0" smtClean="0"/>
              <a:t>(DBMS) nebo taky systém </a:t>
            </a:r>
            <a:r>
              <a:rPr lang="cs-CZ" sz="3600" dirty="0"/>
              <a:t>řízení báze </a:t>
            </a:r>
            <a:r>
              <a:rPr lang="cs-CZ" sz="3600" dirty="0" smtClean="0"/>
              <a:t>dat (SŘBD) – zajišťuje fyzické </a:t>
            </a:r>
            <a:r>
              <a:rPr lang="cs-CZ" sz="3600" dirty="0"/>
              <a:t>uložení, správu a </a:t>
            </a:r>
            <a:r>
              <a:rPr lang="cs-CZ" sz="3600" dirty="0" smtClean="0"/>
              <a:t>požadované operace nad daty.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 smtClean="0"/>
              <a:t>Access</a:t>
            </a:r>
            <a:r>
              <a:rPr lang="cs-CZ" sz="3600" dirty="0" smtClean="0"/>
              <a:t> je aplikací MS Office představující DBMS.</a:t>
            </a:r>
            <a:endParaRPr lang="cs-CZ" sz="3600" dirty="0"/>
          </a:p>
          <a:p>
            <a:pPr algn="just"/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89985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Úvod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325739"/>
            <a:ext cx="10539046" cy="4847871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3600" dirty="0" smtClean="0"/>
              <a:t>Rozdělení Databází:</a:t>
            </a:r>
          </a:p>
          <a:p>
            <a:pPr algn="just"/>
            <a:r>
              <a:rPr lang="cs-CZ" sz="3600" dirty="0" smtClean="0"/>
              <a:t>Starší modely: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dirty="0" smtClean="0"/>
              <a:t>Hierarchické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dirty="0" smtClean="0"/>
              <a:t>Síťové</a:t>
            </a:r>
          </a:p>
          <a:p>
            <a:pPr algn="just"/>
            <a:r>
              <a:rPr lang="cs-CZ" sz="3600" dirty="0" smtClean="0"/>
              <a:t>Novější modely: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dirty="0" smtClean="0"/>
              <a:t>Relační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dirty="0" smtClean="0"/>
              <a:t>Objektové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dirty="0" smtClean="0"/>
              <a:t>Objektově-relační  (Access) </a:t>
            </a:r>
            <a:endParaRPr lang="cs-CZ" sz="3600" dirty="0"/>
          </a:p>
          <a:p>
            <a:pPr algn="just"/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7216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Relační databáze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325739"/>
            <a:ext cx="10539046" cy="484787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3600" dirty="0" smtClean="0"/>
              <a:t>Základem Relační </a:t>
            </a:r>
            <a:r>
              <a:rPr lang="cs-CZ" sz="3600" dirty="0"/>
              <a:t>databáze </a:t>
            </a:r>
            <a:r>
              <a:rPr lang="cs-CZ" sz="3600" dirty="0" smtClean="0"/>
              <a:t>jsou </a:t>
            </a:r>
            <a:r>
              <a:rPr lang="cs-CZ" sz="3600" b="1" dirty="0" smtClean="0"/>
              <a:t>tabulky</a:t>
            </a:r>
            <a:r>
              <a:rPr lang="cs-CZ" sz="3600" dirty="0" smtClean="0"/>
              <a:t> (relace), které </a:t>
            </a:r>
            <a:r>
              <a:rPr lang="cs-CZ" sz="3600" dirty="0"/>
              <a:t>jsou propojeny předem nastavenými vztahy. </a:t>
            </a:r>
          </a:p>
          <a:p>
            <a:pPr algn="just"/>
            <a:r>
              <a:rPr lang="cs-CZ" sz="3600" dirty="0"/>
              <a:t>Tabulka </a:t>
            </a:r>
            <a:r>
              <a:rPr lang="cs-CZ" sz="3600" dirty="0" smtClean="0"/>
              <a:t>je dvojrozměrné pole obsahující: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 smtClean="0"/>
              <a:t>atributy</a:t>
            </a:r>
            <a:r>
              <a:rPr lang="cs-CZ" sz="3600" dirty="0" smtClean="0"/>
              <a:t> - jednotlivé sloupce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 smtClean="0"/>
              <a:t>záznamy</a:t>
            </a:r>
            <a:r>
              <a:rPr lang="cs-CZ" sz="3600" dirty="0" smtClean="0"/>
              <a:t> – jednotlivé řádky</a:t>
            </a:r>
            <a:endParaRPr lang="cs-CZ" sz="3600" dirty="0"/>
          </a:p>
          <a:p>
            <a:pPr algn="just"/>
            <a:r>
              <a:rPr lang="cs-CZ" sz="3600" dirty="0" smtClean="0"/>
              <a:t>Průsečíky sloupců a řádků obsahují </a:t>
            </a:r>
            <a:r>
              <a:rPr lang="cs-CZ" sz="3600" b="1" dirty="0" smtClean="0"/>
              <a:t>konkrétní hodnotu </a:t>
            </a:r>
            <a:r>
              <a:rPr lang="cs-CZ" sz="3600" dirty="0" smtClean="0"/>
              <a:t>atributu vybraného záznamu.</a:t>
            </a:r>
          </a:p>
          <a:p>
            <a:pPr algn="just"/>
            <a:endParaRPr lang="cs-CZ" sz="3600" dirty="0" smtClean="0"/>
          </a:p>
          <a:p>
            <a:pPr algn="just"/>
            <a:r>
              <a:rPr lang="cs-CZ" sz="3600" dirty="0" smtClean="0"/>
              <a:t>Atributy </a:t>
            </a:r>
            <a:r>
              <a:rPr lang="cs-CZ" sz="3600" dirty="0"/>
              <a:t>tabulky určují </a:t>
            </a:r>
            <a:r>
              <a:rPr lang="cs-CZ" sz="3600" b="1" dirty="0"/>
              <a:t>vlastnosti</a:t>
            </a:r>
            <a:r>
              <a:rPr lang="cs-CZ" sz="3600" dirty="0"/>
              <a:t> </a:t>
            </a:r>
            <a:r>
              <a:rPr lang="cs-CZ" sz="3600" dirty="0" smtClean="0"/>
              <a:t>objektů</a:t>
            </a:r>
            <a:r>
              <a:rPr lang="cs-CZ" sz="3600" dirty="0"/>
              <a:t>, které se do tabulky budou vkládat – do </a:t>
            </a:r>
            <a:r>
              <a:rPr lang="cs-CZ" sz="3600" dirty="0" smtClean="0"/>
              <a:t>tabulky </a:t>
            </a:r>
            <a:r>
              <a:rPr lang="cs-CZ" sz="3600" dirty="0"/>
              <a:t>se vkládají objekty stejného </a:t>
            </a:r>
            <a:r>
              <a:rPr lang="cs-CZ" sz="3600" dirty="0" smtClean="0"/>
              <a:t>druhu (bez duplicit objektů). Atributy </a:t>
            </a:r>
            <a:r>
              <a:rPr lang="cs-CZ" sz="3600" dirty="0"/>
              <a:t>při návrhu tabulky však </a:t>
            </a:r>
            <a:r>
              <a:rPr lang="cs-CZ" sz="3600" dirty="0" smtClean="0"/>
              <a:t>neobsahují samotné hodnoty,  </a:t>
            </a:r>
            <a:r>
              <a:rPr lang="cs-CZ" sz="3600" dirty="0"/>
              <a:t>určují </a:t>
            </a:r>
            <a:r>
              <a:rPr lang="cs-CZ" sz="3600" dirty="0" smtClean="0"/>
              <a:t>strukturu </a:t>
            </a:r>
            <a:r>
              <a:rPr lang="cs-CZ" sz="3600" dirty="0"/>
              <a:t>vlastnosti </a:t>
            </a:r>
            <a:r>
              <a:rPr lang="cs-CZ" sz="3600" dirty="0" smtClean="0"/>
              <a:t>vkládaných objektů.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56196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Relační databáze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325739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Při </a:t>
            </a:r>
            <a:r>
              <a:rPr lang="cs-CZ" sz="3600" dirty="0"/>
              <a:t>návrhu </a:t>
            </a:r>
            <a:r>
              <a:rPr lang="cs-CZ" sz="3600" dirty="0" smtClean="0"/>
              <a:t>tabulky určujeme strukturu atributů a následně: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 smtClean="0"/>
              <a:t>Datový typ </a:t>
            </a:r>
            <a:r>
              <a:rPr lang="cs-CZ" sz="3600" dirty="0" smtClean="0"/>
              <a:t>atributu – např. číslo, text, Datum a čas, logická hodnota atd.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 smtClean="0"/>
              <a:t>Doménu</a:t>
            </a:r>
            <a:r>
              <a:rPr lang="cs-CZ" sz="3600" dirty="0" smtClean="0"/>
              <a:t> atributu – </a:t>
            </a:r>
            <a:r>
              <a:rPr lang="cs-CZ" sz="3600" dirty="0"/>
              <a:t>rozsah hodnot, kterých může </a:t>
            </a:r>
            <a:r>
              <a:rPr lang="cs-CZ" sz="3600" dirty="0" smtClean="0"/>
              <a:t>atribut nabývat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dirty="0" smtClean="0"/>
              <a:t>Další vlastnosti atributu (formáty atd.)</a:t>
            </a:r>
            <a:endParaRPr lang="cs-CZ" sz="3600" dirty="0"/>
          </a:p>
          <a:p>
            <a:pPr algn="just"/>
            <a:r>
              <a:rPr lang="cs-CZ" sz="3600" dirty="0" smtClean="0"/>
              <a:t>Atribut musí být vždy </a:t>
            </a:r>
            <a:r>
              <a:rPr lang="cs-CZ" sz="3600" b="1" dirty="0" smtClean="0"/>
              <a:t>atomický</a:t>
            </a:r>
            <a:r>
              <a:rPr lang="cs-CZ" sz="3600" dirty="0" smtClean="0"/>
              <a:t> (dále nestrukturovaný).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85293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Relační databáze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325739"/>
            <a:ext cx="10539046" cy="484787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3600" dirty="0" smtClean="0"/>
              <a:t>Specifické druhy atributů (v DB plní důležité úlohy):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/>
              <a:t>Primární klíč</a:t>
            </a:r>
          </a:p>
          <a:p>
            <a:pPr algn="just"/>
            <a:r>
              <a:rPr lang="cs-CZ" sz="3600" dirty="0" smtClean="0"/>
              <a:t>Unikátní vlastnost záznamu. Každý </a:t>
            </a:r>
            <a:r>
              <a:rPr lang="cs-CZ" sz="3600" dirty="0"/>
              <a:t>záznam v tabulce musí mít </a:t>
            </a:r>
            <a:r>
              <a:rPr lang="cs-CZ" sz="3600" dirty="0" smtClean="0"/>
              <a:t>hodnotu primárního klíče </a:t>
            </a:r>
            <a:r>
              <a:rPr lang="cs-CZ" sz="3600" dirty="0"/>
              <a:t>unikátní pro celou tabulku </a:t>
            </a:r>
            <a:r>
              <a:rPr lang="cs-CZ" sz="3600" dirty="0" smtClean="0"/>
              <a:t>(např. nesmí </a:t>
            </a:r>
            <a:r>
              <a:rPr lang="cs-CZ" sz="3600" dirty="0"/>
              <a:t>se vyskytnout dva </a:t>
            </a:r>
            <a:r>
              <a:rPr lang="cs-CZ" sz="3600" dirty="0" smtClean="0"/>
              <a:t>studenti </a:t>
            </a:r>
            <a:r>
              <a:rPr lang="cs-CZ" sz="3600" dirty="0"/>
              <a:t>se stejným </a:t>
            </a:r>
            <a:r>
              <a:rPr lang="cs-CZ" sz="3600" dirty="0" smtClean="0"/>
              <a:t>identifikačním číslem). </a:t>
            </a:r>
            <a:endParaRPr lang="cs-CZ" sz="3600" dirty="0"/>
          </a:p>
          <a:p>
            <a:pPr algn="just"/>
            <a:r>
              <a:rPr lang="cs-CZ" sz="3600" dirty="0"/>
              <a:t>Každá tabulka </a:t>
            </a:r>
            <a:r>
              <a:rPr lang="cs-CZ" sz="3600" dirty="0" smtClean="0"/>
              <a:t>musí mít </a:t>
            </a:r>
            <a:r>
              <a:rPr lang="cs-CZ" sz="3600" dirty="0"/>
              <a:t>vytvořen primární klíč. </a:t>
            </a:r>
            <a:endParaRPr lang="cs-CZ" sz="3600" dirty="0" smtClean="0"/>
          </a:p>
          <a:p>
            <a:pPr marL="571500" lvl="0" indent="-571500" algn="just">
              <a:buFont typeface="Calibri" panose="020F0502020204030204" pitchFamily="34" charset="0"/>
              <a:buChar char="‐"/>
            </a:pPr>
            <a:r>
              <a:rPr lang="cs-CZ" sz="3600" b="1" dirty="0" smtClean="0">
                <a:solidFill>
                  <a:prstClr val="black"/>
                </a:solidFill>
              </a:rPr>
              <a:t>Cizí </a:t>
            </a:r>
            <a:r>
              <a:rPr lang="cs-CZ" sz="3600" b="1" dirty="0">
                <a:solidFill>
                  <a:prstClr val="black"/>
                </a:solidFill>
              </a:rPr>
              <a:t>klíč</a:t>
            </a:r>
          </a:p>
          <a:p>
            <a:pPr algn="just"/>
            <a:r>
              <a:rPr lang="cs-CZ" sz="3600" dirty="0" smtClean="0"/>
              <a:t>Vlastnost záznamu, která svými hodnotami umožňuje propojit záznam s jiným záznamem v jiné tabulce na základě shody hodnoty  vlastnosti cizího klíče s hodnotou vlastnosti primárního klíče ve druhé tabulce.</a:t>
            </a:r>
          </a:p>
          <a:p>
            <a:pPr algn="just"/>
            <a:r>
              <a:rPr lang="cs-CZ" sz="3600" dirty="0" smtClean="0"/>
              <a:t>Obecně platí, že více záznamů se stejnou hodnotou cizího klíče je propojeno s jedním záznamem se stejnou hodnotou primárního klíče.</a:t>
            </a:r>
          </a:p>
          <a:p>
            <a:pPr algn="just"/>
            <a:endParaRPr lang="cs-CZ" sz="3600" dirty="0" smtClean="0"/>
          </a:p>
          <a:p>
            <a:pPr algn="just"/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44497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Příklad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56845" y="1005063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Mějme definované tabulky se strukturou vlastností:</a:t>
            </a:r>
          </a:p>
          <a:p>
            <a:pPr algn="just"/>
            <a:r>
              <a:rPr lang="cs-CZ" sz="3600" dirty="0" smtClean="0"/>
              <a:t>Osoby:						Skupiny:</a:t>
            </a:r>
            <a:endParaRPr lang="cs-CZ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270" y="2368134"/>
            <a:ext cx="3562350" cy="2114550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4960149" y="1923015"/>
            <a:ext cx="140031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Primární klíč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960149" y="3458423"/>
            <a:ext cx="92285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Cizí klíč</a:t>
            </a:r>
            <a:endParaRPr lang="cs-CZ" dirty="0"/>
          </a:p>
        </p:txBody>
      </p:sp>
      <p:cxnSp>
        <p:nvCxnSpPr>
          <p:cNvPr id="6" name="Přímá spojnice se šipkou 5"/>
          <p:cNvCxnSpPr>
            <a:stCxn id="10" idx="1"/>
          </p:cNvCxnSpPr>
          <p:nvPr/>
        </p:nvCxnSpPr>
        <p:spPr>
          <a:xfrm flipH="1">
            <a:off x="3128199" y="3643089"/>
            <a:ext cx="1831950" cy="14031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6368237" y="2107681"/>
            <a:ext cx="738155" cy="5441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ázek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6392" y="2322690"/>
            <a:ext cx="3457575" cy="933450"/>
          </a:xfrm>
          <a:prstGeom prst="rect">
            <a:avLst/>
          </a:prstGeom>
        </p:spPr>
      </p:pic>
      <p:cxnSp>
        <p:nvCxnSpPr>
          <p:cNvPr id="25" name="Přímá spojnice se šipkou 24"/>
          <p:cNvCxnSpPr>
            <a:stCxn id="4" idx="1"/>
          </p:cNvCxnSpPr>
          <p:nvPr/>
        </p:nvCxnSpPr>
        <p:spPr>
          <a:xfrm flipH="1">
            <a:off x="1296250" y="2107681"/>
            <a:ext cx="3663899" cy="5614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" name="Ovál 2047"/>
          <p:cNvSpPr/>
          <p:nvPr/>
        </p:nvSpPr>
        <p:spPr>
          <a:xfrm>
            <a:off x="6876888" y="2475607"/>
            <a:ext cx="1935318" cy="193486"/>
          </a:xfrm>
          <a:prstGeom prst="ellipse">
            <a:avLst/>
          </a:prstGeom>
          <a:noFill/>
          <a:ln w="38100">
            <a:solidFill>
              <a:srgbClr val="FF0000">
                <a:alpha val="9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399235" y="3674968"/>
            <a:ext cx="1935318" cy="193486"/>
          </a:xfrm>
          <a:prstGeom prst="ellipse">
            <a:avLst/>
          </a:prstGeom>
          <a:noFill/>
          <a:ln w="38100">
            <a:solidFill>
              <a:srgbClr val="FF0000">
                <a:alpha val="9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51" name="Přímá spojnice 2050"/>
          <p:cNvCxnSpPr>
            <a:endCxn id="2048" idx="2"/>
          </p:cNvCxnSpPr>
          <p:nvPr/>
        </p:nvCxnSpPr>
        <p:spPr>
          <a:xfrm flipV="1">
            <a:off x="2205346" y="2572350"/>
            <a:ext cx="4671542" cy="1211052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8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Příklad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Ukázka dat:</a:t>
            </a:r>
          </a:p>
          <a:p>
            <a:pPr algn="just"/>
            <a:r>
              <a:rPr lang="cs-CZ" sz="3600" dirty="0" smtClean="0"/>
              <a:t>Osoby:						</a:t>
            </a:r>
          </a:p>
          <a:p>
            <a:pPr algn="just"/>
            <a:endParaRPr lang="cs-CZ" sz="3600" dirty="0"/>
          </a:p>
          <a:p>
            <a:pPr algn="just"/>
            <a:endParaRPr lang="cs-CZ" sz="3600" dirty="0" smtClean="0"/>
          </a:p>
          <a:p>
            <a:pPr algn="just"/>
            <a:endParaRPr lang="cs-CZ" sz="3600" dirty="0"/>
          </a:p>
          <a:p>
            <a:pPr algn="just"/>
            <a:endParaRPr lang="cs-CZ" sz="3600" dirty="0" smtClean="0"/>
          </a:p>
          <a:p>
            <a:pPr algn="just"/>
            <a:endParaRPr lang="cs-CZ" sz="3600" dirty="0"/>
          </a:p>
          <a:p>
            <a:pPr algn="just"/>
            <a:r>
              <a:rPr lang="cs-CZ" sz="3600" dirty="0" smtClean="0"/>
              <a:t>Skupiny:</a:t>
            </a:r>
            <a:endParaRPr lang="cs-CZ" sz="36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2940" y="874059"/>
            <a:ext cx="8934450" cy="36576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2940" y="4660900"/>
            <a:ext cx="3933825" cy="2105025"/>
          </a:xfrm>
          <a:prstGeom prst="rect">
            <a:avLst/>
          </a:prstGeom>
        </p:spPr>
      </p:pic>
      <p:sp>
        <p:nvSpPr>
          <p:cNvPr id="8" name="Ovál 7"/>
          <p:cNvSpPr/>
          <p:nvPr/>
        </p:nvSpPr>
        <p:spPr>
          <a:xfrm>
            <a:off x="8192915" y="320675"/>
            <a:ext cx="1273814" cy="447992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3805518" y="4581260"/>
            <a:ext cx="389964" cy="22767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21"/>
          <p:cNvCxnSpPr/>
          <p:nvPr/>
        </p:nvCxnSpPr>
        <p:spPr>
          <a:xfrm flipV="1">
            <a:off x="3848907" y="1002274"/>
            <a:ext cx="4472382" cy="3667563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837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Příklad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7007" y="734955"/>
            <a:ext cx="8673353" cy="5255752"/>
          </a:xfrm>
          <a:prstGeom prst="rect">
            <a:avLst/>
          </a:prstGeom>
        </p:spPr>
      </p:pic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53269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1480</TotalTime>
  <Words>535</Words>
  <Application>Microsoft Office PowerPoint</Application>
  <PresentationFormat>Širokoúhlá obrazovka</PresentationFormat>
  <Paragraphs>97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Motiv Office</vt:lpstr>
      <vt:lpstr>Informatika pro ekonomy II</vt:lpstr>
      <vt:lpstr>Úvod</vt:lpstr>
      <vt:lpstr>Úvod</vt:lpstr>
      <vt:lpstr>Relační databáze</vt:lpstr>
      <vt:lpstr>Relační databáze</vt:lpstr>
      <vt:lpstr>Relační databáze</vt:lpstr>
      <vt:lpstr>Příklad</vt:lpstr>
      <vt:lpstr>Příklad</vt:lpstr>
      <vt:lpstr>Příklad</vt:lpstr>
      <vt:lpstr>Access</vt:lpstr>
      <vt:lpstr>Access</vt:lpstr>
      <vt:lpstr>Access</vt:lpstr>
      <vt:lpstr>Access</vt:lpstr>
      <vt:lpstr>Access</vt:lpstr>
      <vt:lpstr>Access – tvorba tabulky</vt:lpstr>
      <vt:lpstr>Access – tvorba tabulky</vt:lpstr>
      <vt:lpstr>Access – tvorba tabulky</vt:lpstr>
      <vt:lpstr>Osmé 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5  Vybrané speciální dovednosti</dc:title>
  <dc:creator>koliba</dc:creator>
  <cp:lastModifiedBy>Petr Suchánek</cp:lastModifiedBy>
  <cp:revision>109</cp:revision>
  <dcterms:created xsi:type="dcterms:W3CDTF">2016-03-15T07:39:58Z</dcterms:created>
  <dcterms:modified xsi:type="dcterms:W3CDTF">2022-02-27T11:06:12Z</dcterms:modified>
</cp:coreProperties>
</file>