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64" r:id="rId5"/>
    <p:sldId id="265" r:id="rId6"/>
    <p:sldId id="320" r:id="rId7"/>
    <p:sldId id="266" r:id="rId8"/>
    <p:sldId id="267" r:id="rId9"/>
    <p:sldId id="268" r:id="rId10"/>
    <p:sldId id="269" r:id="rId11"/>
    <p:sldId id="292" r:id="rId12"/>
    <p:sldId id="291" r:id="rId13"/>
    <p:sldId id="293" r:id="rId14"/>
    <p:sldId id="294" r:id="rId15"/>
    <p:sldId id="317" r:id="rId16"/>
    <p:sldId id="311" r:id="rId17"/>
    <p:sldId id="310" r:id="rId18"/>
    <p:sldId id="309" r:id="rId19"/>
    <p:sldId id="308" r:id="rId20"/>
    <p:sldId id="307" r:id="rId21"/>
    <p:sldId id="316" r:id="rId22"/>
    <p:sldId id="306" r:id="rId23"/>
    <p:sldId id="319" r:id="rId24"/>
    <p:sldId id="295" r:id="rId25"/>
    <p:sldId id="312" r:id="rId26"/>
    <p:sldId id="313" r:id="rId27"/>
    <p:sldId id="290" r:id="rId28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4" autoAdjust="0"/>
    <p:restoredTop sz="94685" autoAdjust="0"/>
  </p:normalViewPr>
  <p:slideViewPr>
    <p:cSldViewPr snapToGrid="0">
      <p:cViewPr varScale="1">
        <p:scale>
          <a:sx n="82" d="100"/>
          <a:sy n="82" d="100"/>
        </p:scale>
        <p:origin x="1277" y="62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7" Type="http://schemas.openxmlformats.org/officeDocument/2006/relationships/image" Target="../media/image56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8.wmf"/><Relationship Id="rId1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5" Type="http://schemas.openxmlformats.org/officeDocument/2006/relationships/image" Target="../media/image32.wmf"/><Relationship Id="rId4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20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4" Type="http://schemas.openxmlformats.org/officeDocument/2006/relationships/image" Target="../media/image4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1F2D6-5DBE-424B-95FD-F4045BFA0F16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A79BB-9A8B-4538-910D-B87F595E7A4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BA8D3-DE65-4F0A-B67C-862532EE8A9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6F7E3-E5B0-4C23-A547-4068043B9DB1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2AC75-B0E2-4560-9EB3-88B47C459B87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E18CC-CB72-431F-A639-160EE9F5C7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8DB82B-EF88-48DF-9FB8-F91D6BD2F64E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2D2200-A56B-4913-A5C5-AE072C4F32D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7D2FEC-3A6C-4057-8987-458E4FE874A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7C914-FB09-4227-8446-E507F85B0AA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5925D-966C-4B8B-9F17-C5C2DC0AF7F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112E24-32D5-4F94-ACAA-0BDDE0E962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AF80C-9DCD-4EE6-8AC9-01DC923FA80A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E5E66B-5817-42AD-A631-6715A1C51D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121C7-54D3-40E2-9726-76D970B5936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778D-17FE-47CA-852B-3F23994933D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CA7FD-929C-4E96-BF2A-9D7F30EFCEFB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733FD-F48C-4506-8D6E-02AB734F7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E644A-D0E7-42C4-99AA-734AB986CB78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7467F6-D6E8-4A2B-8A95-D0369FC3EF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F0596-F580-4E9E-A480-4A91A834D3F1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6343BE-446C-4009-A62B-B793CB0DCF7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8EFCA-C02D-4CAD-A8F1-E909739B5B84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8D212F-F893-46DF-89ED-904BDF1CA14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11822-453D-4D8E-A2C7-1F2DF9F21AA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00706D-1A60-4D6C-B09D-EB516BD5B7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34AFD-8AA4-411C-B294-A78F235BDDDA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970BC-8350-4A28-9928-AB5A4DB11E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16579-AB8A-487A-87B0-4272C6A0D5FD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038A2D-69F2-426E-A792-5124D3821B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96BB5-28E7-44E6-BC82-22BB334A3B6E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B17CB-C262-4C6F-9B9C-9B65CFF3489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38F24-2E10-4DE0-9A17-B38182B14342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207871-F60D-471E-85A0-301CEF043A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E2E52-708A-4EAC-97FC-35B91E2FE8AA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B5A85-55FE-4E6D-A2DF-0FB3251B39D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A6BD43-923B-42E2-966F-AD39578BA454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7BAA-47AC-41BC-B37F-6E50F7F42D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54527B-6DCC-4E20-850F-21A19B105083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BC8089-AC80-4449-9897-B564EE9A527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86702-4314-4DCB-BEFF-1E94724C74A3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FB5F8-3CA1-46B3-AA5D-C0DBE2384AF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6809D-85F4-4240-95BF-B0094890A65E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74FD9-A909-42AA-85F4-3B92311A830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DE28C-DE13-4139-BB4F-A229B07C12D3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12E23-4E7C-4171-96C3-BBD550B3D1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D7239B-20B2-4793-BC7E-9693736A03DC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C798A-E981-4C81-AC32-C1D2FEF22E0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B82271-E72C-4531-8FFE-71CC19FC03E4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E4FAF9E-CB72-431A-AD89-E3246E7142C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1536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0F1B26C-3A7C-4C10-868F-46A4D08D8A0D}" type="datetimeFigureOut">
              <a:rPr lang="cs-CZ"/>
              <a:pPr>
                <a:defRPr/>
              </a:pPr>
              <a:t>19.02.2022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7FA1DC6-0AE2-448F-8328-3961FE125F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1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15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0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wmf"/><Relationship Id="rId13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3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35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3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38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2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33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38.bin"/><Relationship Id="rId5" Type="http://schemas.openxmlformats.org/officeDocument/2006/relationships/oleObject" Target="../embeddings/oleObject35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37.bin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44.bin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6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43.bin"/><Relationship Id="rId5" Type="http://schemas.openxmlformats.org/officeDocument/2006/relationships/oleObject" Target="../embeddings/oleObject40.bin"/><Relationship Id="rId15" Type="http://schemas.openxmlformats.org/officeDocument/2006/relationships/oleObject" Target="../embeddings/oleObject45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42.bin"/><Relationship Id="rId14" Type="http://schemas.openxmlformats.org/officeDocument/2006/relationships/image" Target="../media/image55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8.wmf"/><Relationship Id="rId5" Type="http://schemas.openxmlformats.org/officeDocument/2006/relationships/oleObject" Target="../embeddings/oleObject47.bin"/><Relationship Id="rId4" Type="http://schemas.openxmlformats.org/officeDocument/2006/relationships/image" Target="../media/image57.w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RGXV1QlxZ8aucmE45tRx8w" TargetMode="External"/><Relationship Id="rId2" Type="http://schemas.openxmlformats.org/officeDocument/2006/relationships/hyperlink" Target="https://www.youtube.com/channel/UCBmdoqkBaIUh128ffq8XATw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571750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>
                <a:solidFill>
                  <a:srgbClr val="FFFFFF"/>
                </a:solidFill>
                <a:latin typeface="Arial" charset="0"/>
                <a:cs typeface="Arial" charset="0"/>
              </a:rPr>
              <a:t>Mathematics in Economics</a:t>
            </a:r>
            <a:endParaRPr lang="en-GB" sz="3600" b="1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7650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altLang="cs-CZ" dirty="0"/>
              <a:t>J</a:t>
            </a:r>
            <a:r>
              <a:rPr lang="cs-CZ" altLang="cs-CZ" dirty="0" err="1"/>
              <a:t>iří</a:t>
            </a:r>
            <a:r>
              <a:rPr lang="en-GB" altLang="cs-CZ" dirty="0"/>
              <a:t> </a:t>
            </a:r>
            <a:r>
              <a:rPr lang="cs-CZ" altLang="cs-CZ" dirty="0"/>
              <a:t>Mazurek</a:t>
            </a:r>
            <a:r>
              <a:rPr lang="en-GB" altLang="cs-CZ" dirty="0"/>
              <a:t>, Ph.D.</a:t>
            </a:r>
          </a:p>
          <a:p>
            <a:pPr algn="ctr"/>
            <a:r>
              <a:rPr lang="cs-CZ" altLang="cs-CZ" dirty="0" err="1"/>
              <a:t>Mathematics</a:t>
            </a:r>
            <a:r>
              <a:rPr lang="cs-CZ" altLang="cs-CZ" dirty="0"/>
              <a:t> in </a:t>
            </a:r>
            <a:r>
              <a:rPr lang="cs-CZ" altLang="cs-CZ" dirty="0" err="1"/>
              <a:t>Economics</a:t>
            </a:r>
            <a:r>
              <a:rPr lang="en-GB" altLang="cs-CZ" dirty="0"/>
              <a:t>/</a:t>
            </a:r>
            <a:r>
              <a:rPr lang="cs-CZ" altLang="cs-CZ" dirty="0"/>
              <a:t>PMAT</a:t>
            </a:r>
            <a:endParaRPr lang="en-GB" altLang="cs-CZ" dirty="0"/>
          </a:p>
        </p:txBody>
      </p:sp>
      <p:pic>
        <p:nvPicPr>
          <p:cNvPr id="27651" name="Obrázek 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26150" y="185738"/>
            <a:ext cx="2668588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80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2481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graphicFrame>
        <p:nvGraphicFramePr>
          <p:cNvPr id="62471" name="Object 7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3775075" y="2362200"/>
          <a:ext cx="21637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2" name="Equation" r:id="rId3" imgW="1002960" imgH="215640" progId="Equation.DSMT4">
                  <p:embed/>
                </p:oleObj>
              </mc:Choice>
              <mc:Fallback>
                <p:oleObj name="Equation" r:id="rId3" imgW="100296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5075" y="2362200"/>
                        <a:ext cx="21637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2483" name="Rectangle 6"/>
          <p:cNvSpPr>
            <a:spLocks noChangeArrowheads="1"/>
          </p:cNvSpPr>
          <p:nvPr/>
        </p:nvSpPr>
        <p:spPr bwMode="auto">
          <a:xfrm>
            <a:off x="1047750" y="1830388"/>
            <a:ext cx="7505700" cy="444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  <a:r>
              <a:rPr lang="cs-CZ" sz="2200" i="1" dirty="0"/>
              <a:t>y = </a:t>
            </a:r>
            <a:r>
              <a:rPr lang="cs-CZ" sz="2200" i="1" dirty="0" err="1"/>
              <a:t>ax</a:t>
            </a:r>
            <a:r>
              <a:rPr lang="cs-CZ" sz="2200" i="1" dirty="0"/>
              <a:t> + b</a:t>
            </a:r>
            <a:r>
              <a:rPr lang="cs-CZ" sz="2200" dirty="0"/>
              <a:t>,</a:t>
            </a:r>
          </a:p>
          <a:p>
            <a:pPr>
              <a:lnSpc>
                <a:spcPct val="130000"/>
              </a:lnSpc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Quadratic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Linear</a:t>
            </a:r>
            <a:r>
              <a:rPr lang="cs-CZ" sz="2200" dirty="0"/>
              <a:t> </a:t>
            </a:r>
            <a:r>
              <a:rPr lang="cs-CZ" sz="2200" dirty="0" err="1"/>
              <a:t>reciprocal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30000"/>
              </a:lnSpc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</a:t>
            </a:r>
          </a:p>
          <a:p>
            <a:pPr>
              <a:lnSpc>
                <a:spcPct val="115000"/>
              </a:lnSpc>
              <a:buClr>
                <a:schemeClr val="tx1"/>
              </a:buClr>
            </a:pPr>
            <a:endParaRPr lang="cs-CZ" sz="2200" dirty="0"/>
          </a:p>
          <a:p>
            <a:pPr>
              <a:lnSpc>
                <a:spcPct val="115000"/>
              </a:lnSpc>
              <a:buClr>
                <a:schemeClr val="tx1"/>
              </a:buClr>
            </a:pPr>
            <a:r>
              <a:rPr lang="cs-CZ" sz="2200" dirty="0"/>
              <a:t>In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, </a:t>
            </a:r>
            <a:r>
              <a:rPr lang="cs-CZ" sz="2200" b="1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so </a:t>
            </a:r>
            <a:r>
              <a:rPr lang="cs-CZ" sz="2200" dirty="0" err="1"/>
              <a:t>called</a:t>
            </a:r>
            <a:r>
              <a:rPr lang="cs-CZ" sz="2200" dirty="0"/>
              <a:t> a </a:t>
            </a:r>
            <a:r>
              <a:rPr lang="cs-CZ" sz="2200" b="1" i="1" dirty="0"/>
              <a:t>base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 err="1"/>
              <a:t>decadic</a:t>
            </a:r>
            <a:r>
              <a:rPr lang="cs-CZ" sz="2200" b="1" dirty="0"/>
              <a:t>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 </a:t>
            </a:r>
            <a:r>
              <a:rPr lang="cs-CZ" sz="2200" dirty="0"/>
              <a:t>= 10,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b="1" dirty="0"/>
              <a:t>natural </a:t>
            </a:r>
            <a:r>
              <a:rPr lang="cs-CZ" sz="2200" b="1" dirty="0" err="1"/>
              <a:t>logarithm</a:t>
            </a:r>
            <a:r>
              <a:rPr lang="cs-CZ" sz="2200" dirty="0"/>
              <a:t>: </a:t>
            </a:r>
            <a:r>
              <a:rPr lang="cs-CZ" sz="2200" i="1" dirty="0"/>
              <a:t>a</a:t>
            </a:r>
            <a:r>
              <a:rPr lang="cs-CZ" sz="2200" dirty="0"/>
              <a:t> = </a:t>
            </a:r>
            <a:r>
              <a:rPr lang="cs-CZ" sz="2200" i="1" dirty="0"/>
              <a:t>e</a:t>
            </a:r>
            <a:r>
              <a:rPr lang="cs-CZ" sz="2200" dirty="0"/>
              <a:t> = 2.718…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larger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1,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and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cs-CZ" sz="2200" dirty="0"/>
              <a:t> </a:t>
            </a:r>
            <a:r>
              <a:rPr lang="cs-CZ" sz="2200" dirty="0" err="1"/>
              <a:t>smaller</a:t>
            </a:r>
            <a:r>
              <a:rPr lang="cs-CZ" sz="2200" dirty="0"/>
              <a:t> </a:t>
            </a:r>
            <a:r>
              <a:rPr lang="cs-CZ" sz="2200" dirty="0" err="1"/>
              <a:t>than</a:t>
            </a:r>
            <a:r>
              <a:rPr lang="cs-CZ" sz="2200" dirty="0"/>
              <a:t> 1 </a:t>
            </a:r>
            <a:r>
              <a:rPr lang="cs-CZ" sz="2200" dirty="0" err="1"/>
              <a:t>it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decreasing</a:t>
            </a:r>
            <a:r>
              <a:rPr lang="cs-CZ" sz="2200" dirty="0"/>
              <a:t>.</a:t>
            </a:r>
          </a:p>
        </p:txBody>
      </p:sp>
      <p:graphicFrame>
        <p:nvGraphicFramePr>
          <p:cNvPr id="62474" name="Object 10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3816350" y="2851150"/>
          <a:ext cx="287972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3" name="Equation" r:id="rId5" imgW="1396800" imgH="228600" progId="Equation.DSMT4">
                  <p:embed/>
                </p:oleObj>
              </mc:Choice>
              <mc:Fallback>
                <p:oleObj name="Equation" r:id="rId5" imgW="1396800" imgH="2286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6350" y="2851150"/>
                        <a:ext cx="2879725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7" name="Object 13"/>
          <p:cNvGraphicFramePr>
            <a:graphicFrameLocks noChangeAspect="1"/>
          </p:cNvGraphicFramePr>
          <p:nvPr/>
        </p:nvGraphicFramePr>
        <p:xfrm>
          <a:off x="4664075" y="3375025"/>
          <a:ext cx="102552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4" name="Equation" r:id="rId7" imgW="672840" imgH="393480" progId="Equation.DSMT4">
                  <p:embed/>
                </p:oleObj>
              </mc:Choice>
              <mc:Fallback>
                <p:oleObj name="Equation" r:id="rId7" imgW="672840" imgH="393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4075" y="3375025"/>
                        <a:ext cx="1025525" cy="600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479" name="Object 15"/>
          <p:cNvGraphicFramePr>
            <a:graphicFrameLocks noChangeAspect="1"/>
          </p:cNvGraphicFramePr>
          <p:nvPr/>
        </p:nvGraphicFramePr>
        <p:xfrm>
          <a:off x="4057650" y="3886200"/>
          <a:ext cx="11620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15" name="Equation" r:id="rId9" imgW="647640" imgH="228600" progId="Equation.DSMT4">
                  <p:embed/>
                </p:oleObj>
              </mc:Choice>
              <mc:Fallback>
                <p:oleObj name="Equation" r:id="rId9" imgW="647640" imgH="2286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7650" y="3886200"/>
                        <a:ext cx="11620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logarithmic functions</a:t>
            </a:r>
          </a:p>
        </p:txBody>
      </p:sp>
      <p:sp>
        <p:nvSpPr>
          <p:cNvPr id="6553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5540" name="Picture 115" descr="graf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5938" y="2284413"/>
            <a:ext cx="4070350" cy="305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41" name="Picture 116" descr="graf3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40288" y="2444750"/>
            <a:ext cx="3671887" cy="275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6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functions</a:t>
            </a:r>
            <a:r>
              <a:rPr lang="cs-CZ" sz="2400" b="1" dirty="0">
                <a:latin typeface="Arial" charset="0"/>
              </a:rPr>
              <a:t> - </a:t>
            </a:r>
            <a:r>
              <a:rPr lang="cs-CZ" sz="2400" b="1" dirty="0" err="1">
                <a:latin typeface="Arial" charset="0"/>
              </a:rPr>
              <a:t>continued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63497" name="Rectangle 3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63499" name="Rectangle 5"/>
          <p:cNvSpPr>
            <a:spLocks noChangeArrowheads="1"/>
          </p:cNvSpPr>
          <p:nvPr/>
        </p:nvSpPr>
        <p:spPr bwMode="auto">
          <a:xfrm>
            <a:off x="1114425" y="1971675"/>
            <a:ext cx="72009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cs-CZ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: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Goniometric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y = </a:t>
            </a:r>
            <a:r>
              <a:rPr lang="cs-CZ" sz="2200" dirty="0" err="1"/>
              <a:t>tgx</a:t>
            </a:r>
            <a:r>
              <a:rPr lang="cs-CZ" sz="2200" dirty="0"/>
              <a:t>,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cs-CZ" sz="2200" dirty="0"/>
              <a:t>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: y = </a:t>
            </a:r>
            <a:r>
              <a:rPr lang="cs-CZ" sz="2200" dirty="0" err="1"/>
              <a:t>arcsinx</a:t>
            </a:r>
            <a:r>
              <a:rPr lang="cs-CZ" sz="2200" dirty="0"/>
              <a:t>, y</a:t>
            </a:r>
            <a:r>
              <a:rPr lang="en-US" sz="2200" dirty="0"/>
              <a:t> = </a:t>
            </a:r>
            <a:r>
              <a:rPr lang="cs-CZ" sz="2200" dirty="0" err="1"/>
              <a:t>arccosx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/>
              <a:t>              </a:t>
            </a:r>
          </a:p>
          <a:p>
            <a:pPr>
              <a:lnSpc>
                <a:spcPct val="120000"/>
              </a:lnSpc>
            </a:pPr>
            <a:r>
              <a:rPr lang="cs-CZ" sz="2200" dirty="0"/>
              <a:t>   y = </a:t>
            </a:r>
            <a:r>
              <a:rPr lang="cs-CZ" sz="2200" dirty="0" err="1"/>
              <a:t>arctgx</a:t>
            </a:r>
            <a:r>
              <a:rPr lang="cs-CZ" sz="2200" dirty="0"/>
              <a:t>, y = </a:t>
            </a:r>
            <a:r>
              <a:rPr lang="cs-CZ" sz="2200" dirty="0" err="1"/>
              <a:t>arccotgx</a:t>
            </a:r>
            <a:r>
              <a:rPr lang="cs-CZ" sz="2200" dirty="0"/>
              <a:t>. </a:t>
            </a:r>
          </a:p>
          <a:p>
            <a:pPr>
              <a:lnSpc>
                <a:spcPct val="120000"/>
              </a:lnSpc>
            </a:pPr>
            <a:endParaRPr lang="cs-CZ" sz="2200" dirty="0"/>
          </a:p>
          <a:p>
            <a:pPr>
              <a:lnSpc>
                <a:spcPct val="120000"/>
              </a:lnSpc>
            </a:pPr>
            <a:r>
              <a:rPr lang="cs-CZ" sz="2200" dirty="0"/>
              <a:t>Notes: </a:t>
            </a:r>
            <a:r>
              <a:rPr lang="cs-CZ" sz="2200" dirty="0" err="1"/>
              <a:t>exponential</a:t>
            </a:r>
            <a:r>
              <a:rPr lang="cs-CZ" sz="2200" dirty="0"/>
              <a:t> and </a:t>
            </a:r>
            <a:r>
              <a:rPr lang="cs-CZ" sz="2200" dirty="0" err="1"/>
              <a:t>logarithmic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 are inverse to </a:t>
            </a:r>
            <a:r>
              <a:rPr lang="cs-CZ" sz="2200" dirty="0" err="1"/>
              <a:t>each</a:t>
            </a:r>
            <a:r>
              <a:rPr lang="cs-CZ" sz="2200" dirty="0"/>
              <a:t> </a:t>
            </a:r>
            <a:r>
              <a:rPr lang="cs-CZ" sz="2200" dirty="0" err="1"/>
              <a:t>other</a:t>
            </a:r>
            <a:r>
              <a:rPr lang="cs-CZ" sz="2200" dirty="0"/>
              <a:t>.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same</a:t>
            </a:r>
            <a:r>
              <a:rPr lang="cs-CZ" sz="2200" dirty="0"/>
              <a:t> </a:t>
            </a:r>
            <a:r>
              <a:rPr lang="cs-CZ" sz="2200" dirty="0" err="1"/>
              <a:t>applies</a:t>
            </a:r>
            <a:r>
              <a:rPr lang="cs-CZ" sz="2200" dirty="0"/>
              <a:t> to </a:t>
            </a:r>
            <a:r>
              <a:rPr lang="cs-CZ" sz="2200" dirty="0" err="1"/>
              <a:t>goniometric</a:t>
            </a:r>
            <a:r>
              <a:rPr lang="cs-CZ" sz="2200" dirty="0"/>
              <a:t> and </a:t>
            </a:r>
            <a:r>
              <a:rPr lang="cs-CZ" sz="2200" dirty="0" err="1"/>
              <a:t>cyclometric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.</a:t>
            </a:r>
          </a:p>
          <a:p>
            <a:pPr>
              <a:lnSpc>
                <a:spcPct val="120000"/>
              </a:lnSpc>
              <a:buFontTx/>
              <a:buChar char="•"/>
            </a:pPr>
            <a:endParaRPr lang="cs-CZ" sz="2200" dirty="0"/>
          </a:p>
        </p:txBody>
      </p:sp>
      <p:graphicFrame>
        <p:nvGraphicFramePr>
          <p:cNvPr id="63495" name="Object 7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142163642"/>
              </p:ext>
            </p:extLst>
          </p:nvPr>
        </p:nvGraphicFramePr>
        <p:xfrm>
          <a:off x="4081462" y="1971675"/>
          <a:ext cx="15494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04" name="Equation" r:id="rId3" imgW="787320" imgH="215640" progId="Equation.DSMT4">
                  <p:embed/>
                </p:oleObj>
              </mc:Choice>
              <mc:Fallback>
                <p:oleObj name="Equation" r:id="rId3" imgW="787320" imgH="2156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1462" y="1971675"/>
                        <a:ext cx="1549400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exponential functions</a:t>
            </a:r>
          </a:p>
        </p:txBody>
      </p:sp>
      <p:sp>
        <p:nvSpPr>
          <p:cNvPr id="6656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656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1038" y="1989138"/>
            <a:ext cx="3632200" cy="271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65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1400" y="1943100"/>
            <a:ext cx="3578225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6566" name="Text Box 7"/>
          <p:cNvSpPr txBox="1">
            <a:spLocks noChangeArrowheads="1"/>
          </p:cNvSpPr>
          <p:nvPr/>
        </p:nvSpPr>
        <p:spPr bwMode="auto">
          <a:xfrm>
            <a:off x="974725" y="5254625"/>
            <a:ext cx="76025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cs-CZ" sz="2200" i="1" dirty="0"/>
              <a:t>a</a:t>
            </a:r>
            <a:r>
              <a:rPr lang="en-US" sz="2200" dirty="0"/>
              <a:t> &gt;1</a:t>
            </a:r>
            <a:r>
              <a:rPr lang="cs-CZ" sz="2200" dirty="0"/>
              <a:t>,</a:t>
            </a:r>
            <a:r>
              <a:rPr lang="en-US" sz="2200" dirty="0"/>
              <a:t>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exponential</a:t>
            </a:r>
            <a:r>
              <a:rPr lang="cs-CZ" sz="2200" dirty="0"/>
              <a:t> </a:t>
            </a:r>
            <a:r>
              <a:rPr lang="cs-CZ" sz="2200" dirty="0" err="1"/>
              <a:t>function</a:t>
            </a:r>
            <a:r>
              <a:rPr lang="cs-CZ" sz="2200" dirty="0"/>
              <a:t> </a:t>
            </a:r>
            <a:r>
              <a:rPr lang="cs-CZ" sz="2200" dirty="0" err="1"/>
              <a:t>is</a:t>
            </a:r>
            <a:r>
              <a:rPr lang="cs-CZ" sz="2200" dirty="0"/>
              <a:t> </a:t>
            </a:r>
            <a:r>
              <a:rPr lang="cs-CZ" sz="2200" dirty="0" err="1"/>
              <a:t>increasing</a:t>
            </a:r>
            <a:r>
              <a:rPr lang="cs-CZ" sz="2200" dirty="0"/>
              <a:t>, </a:t>
            </a:r>
            <a:r>
              <a:rPr lang="cs-CZ" sz="2200" dirty="0" err="1"/>
              <a:t>for</a:t>
            </a:r>
            <a:r>
              <a:rPr lang="cs-CZ" sz="2200" dirty="0"/>
              <a:t> </a:t>
            </a:r>
            <a:r>
              <a:rPr lang="en-US" sz="2200" dirty="0"/>
              <a:t> </a:t>
            </a:r>
            <a:r>
              <a:rPr lang="en-US" sz="2200" i="1" dirty="0"/>
              <a:t>a</a:t>
            </a:r>
            <a:r>
              <a:rPr lang="cs-CZ" sz="2200" i="1" dirty="0"/>
              <a:t> </a:t>
            </a:r>
            <a:r>
              <a:rPr lang="en-US" sz="2200" dirty="0"/>
              <a:t>&lt;</a:t>
            </a:r>
            <a:r>
              <a:rPr lang="cs-CZ" sz="2200" dirty="0"/>
              <a:t> 1 </a:t>
            </a:r>
            <a:r>
              <a:rPr lang="cs-CZ" sz="2200" dirty="0" err="1"/>
              <a:t>is</a:t>
            </a:r>
            <a:r>
              <a:rPr lang="en-US" sz="2200" dirty="0"/>
              <a:t> </a:t>
            </a:r>
            <a:endParaRPr lang="cs-CZ" sz="2200" dirty="0"/>
          </a:p>
          <a:p>
            <a:r>
              <a:rPr lang="en-US" sz="2200" dirty="0"/>
              <a:t>decreasing</a:t>
            </a:r>
            <a:r>
              <a:rPr lang="cs-CZ" sz="2200" dirty="0"/>
              <a:t>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Graphs of goniometric functions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67587" name="Picture 120" descr="graf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2450" y="1390650"/>
            <a:ext cx="3514725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8" name="Picture 121" descr="graf3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71950" y="1466850"/>
            <a:ext cx="3362325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89" name="Picture 10" descr="graf3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2450" y="4000500"/>
            <a:ext cx="3524250" cy="263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7590" name="Picture 11" descr="graf3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24400" y="3981450"/>
            <a:ext cx="3505200" cy="261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0" name="Rectangle 2"/>
          <p:cNvSpPr>
            <a:spLocks noGrp="1"/>
          </p:cNvSpPr>
          <p:nvPr>
            <p:ph type="title"/>
          </p:nvPr>
        </p:nvSpPr>
        <p:spPr>
          <a:xfrm>
            <a:off x="457200" y="360362"/>
            <a:ext cx="8229600" cy="114300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Polynomials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8194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915275" cy="4525963"/>
          </a:xfrm>
        </p:spPr>
        <p:txBody>
          <a:bodyPr/>
          <a:lstStyle/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1800">
              <a:latin typeface="Arial" charset="0"/>
            </a:endParaRPr>
          </a:p>
          <a:p>
            <a:pPr eaLnBrk="1" hangingPunct="1"/>
            <a:endParaRPr lang="cs-CZ" sz="18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1943" name="Text Box 5"/>
          <p:cNvSpPr txBox="1">
            <a:spLocks noChangeArrowheads="1"/>
          </p:cNvSpPr>
          <p:nvPr/>
        </p:nvSpPr>
        <p:spPr bwMode="auto">
          <a:xfrm>
            <a:off x="936625" y="1446213"/>
            <a:ext cx="7426325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 dirty="0"/>
              <a:t>In </a:t>
            </a:r>
            <a:r>
              <a:rPr lang="cs-CZ" sz="2200" dirty="0" err="1"/>
              <a:t>economics</a:t>
            </a:r>
            <a:r>
              <a:rPr lang="cs-CZ" sz="2200" dirty="0"/>
              <a:t>, </a:t>
            </a:r>
            <a:r>
              <a:rPr lang="cs-CZ" sz="2200" dirty="0" err="1"/>
              <a:t>various</a:t>
            </a:r>
            <a:r>
              <a:rPr lang="cs-CZ" sz="2200" dirty="0"/>
              <a:t> </a:t>
            </a:r>
            <a:r>
              <a:rPr lang="cs-CZ" sz="2200" dirty="0" err="1"/>
              <a:t>functions</a:t>
            </a:r>
            <a:r>
              <a:rPr lang="cs-CZ" sz="2200" dirty="0"/>
              <a:t>, such as </a:t>
            </a:r>
            <a:r>
              <a:rPr lang="cs-CZ" sz="2200" dirty="0" err="1"/>
              <a:t>demand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supply</a:t>
            </a:r>
            <a:r>
              <a:rPr lang="cs-CZ" sz="2200" dirty="0"/>
              <a:t>, are </a:t>
            </a:r>
            <a:r>
              <a:rPr lang="cs-CZ" sz="2200" dirty="0" err="1"/>
              <a:t>expressed</a:t>
            </a:r>
            <a:r>
              <a:rPr lang="cs-CZ" sz="2200" dirty="0"/>
              <a:t> by </a:t>
            </a:r>
            <a:r>
              <a:rPr lang="cs-CZ" sz="2200" b="1" dirty="0" err="1"/>
              <a:t>polynomials</a:t>
            </a:r>
            <a:r>
              <a:rPr lang="cs-CZ" sz="2200" dirty="0"/>
              <a:t>. </a:t>
            </a:r>
            <a:r>
              <a:rPr lang="cs-CZ" sz="2200" dirty="0" err="1"/>
              <a:t>Two</a:t>
            </a:r>
            <a:r>
              <a:rPr lang="cs-CZ" sz="2200" dirty="0"/>
              <a:t> </a:t>
            </a:r>
            <a:r>
              <a:rPr lang="cs-CZ" sz="2200" dirty="0" err="1"/>
              <a:t>main</a:t>
            </a:r>
            <a:r>
              <a:rPr lang="cs-CZ" sz="2200" dirty="0"/>
              <a:t> </a:t>
            </a:r>
            <a:r>
              <a:rPr lang="cs-CZ" sz="2200" dirty="0" err="1"/>
              <a:t>tasks</a:t>
            </a:r>
            <a:r>
              <a:rPr lang="cs-CZ" sz="2200" dirty="0"/>
              <a:t> </a:t>
            </a:r>
            <a:r>
              <a:rPr lang="cs-CZ" sz="2200" dirty="0" err="1"/>
              <a:t>when</a:t>
            </a:r>
            <a:r>
              <a:rPr lang="cs-CZ" sz="2200" dirty="0"/>
              <a:t> </a:t>
            </a:r>
            <a:r>
              <a:rPr lang="cs-CZ" sz="2200" dirty="0" err="1"/>
              <a:t>dealing</a:t>
            </a:r>
            <a:r>
              <a:rPr lang="cs-CZ" sz="2200" dirty="0"/>
              <a:t> </a:t>
            </a:r>
            <a:r>
              <a:rPr lang="cs-CZ" sz="2200" dirty="0" err="1"/>
              <a:t>with</a:t>
            </a:r>
            <a:r>
              <a:rPr lang="cs-CZ" sz="2200" dirty="0"/>
              <a:t> </a:t>
            </a:r>
            <a:r>
              <a:rPr lang="cs-CZ" sz="2200" dirty="0" err="1"/>
              <a:t>polynomials</a:t>
            </a:r>
            <a:r>
              <a:rPr lang="cs-CZ" sz="2200" dirty="0"/>
              <a:t> are </a:t>
            </a:r>
            <a:r>
              <a:rPr lang="cs-CZ" sz="2200" dirty="0" err="1"/>
              <a:t>transformation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polyonomial</a:t>
            </a:r>
            <a:r>
              <a:rPr lang="cs-CZ" sz="2200" dirty="0"/>
              <a:t> </a:t>
            </a:r>
            <a:r>
              <a:rPr lang="cs-CZ" sz="2200" dirty="0" err="1"/>
              <a:t>into</a:t>
            </a:r>
            <a:r>
              <a:rPr lang="cs-CZ" sz="2200" dirty="0"/>
              <a:t> a </a:t>
            </a:r>
            <a:r>
              <a:rPr lang="cs-CZ" sz="2200" dirty="0" err="1"/>
              <a:t>product</a:t>
            </a:r>
            <a:r>
              <a:rPr lang="cs-CZ" sz="2200" dirty="0"/>
              <a:t>, and to </a:t>
            </a:r>
            <a:r>
              <a:rPr lang="cs-CZ" sz="2200" dirty="0" err="1"/>
              <a:t>find</a:t>
            </a:r>
            <a:r>
              <a:rPr lang="cs-CZ" sz="2200" dirty="0"/>
              <a:t> </a:t>
            </a:r>
            <a:r>
              <a:rPr lang="cs-CZ" sz="2200" dirty="0" err="1"/>
              <a:t>roots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.</a:t>
            </a:r>
          </a:p>
          <a:p>
            <a:endParaRPr lang="cs-CZ" sz="2200" dirty="0"/>
          </a:p>
          <a:p>
            <a:r>
              <a:rPr lang="cs-CZ" sz="2200" dirty="0"/>
              <a:t>Let            </a:t>
            </a:r>
            <a:r>
              <a:rPr lang="cs-CZ" sz="2200" dirty="0" err="1"/>
              <a:t>denote</a:t>
            </a:r>
            <a:r>
              <a:rPr lang="cs-CZ" sz="2200" dirty="0"/>
              <a:t> a </a:t>
            </a:r>
            <a:r>
              <a:rPr lang="cs-CZ" sz="2200" dirty="0" err="1"/>
              <a:t>polynomial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a </a:t>
            </a:r>
            <a:r>
              <a:rPr lang="cs-CZ" sz="2200" dirty="0" err="1"/>
              <a:t>degree</a:t>
            </a:r>
            <a:r>
              <a:rPr lang="cs-CZ" sz="2200" dirty="0"/>
              <a:t> </a:t>
            </a:r>
            <a:r>
              <a:rPr lang="cs-CZ" sz="2200" i="1" dirty="0"/>
              <a:t>n</a:t>
            </a:r>
            <a:r>
              <a:rPr lang="cs-CZ" sz="2200" dirty="0"/>
              <a:t>. </a:t>
            </a:r>
          </a:p>
          <a:p>
            <a:endParaRPr lang="cs-CZ" sz="2200" dirty="0"/>
          </a:p>
          <a:p>
            <a:r>
              <a:rPr lang="cs-CZ" sz="2200" b="1" dirty="0" err="1"/>
              <a:t>Polynomial</a:t>
            </a:r>
            <a:r>
              <a:rPr lang="cs-CZ" sz="2200" b="1" dirty="0"/>
              <a:t> </a:t>
            </a:r>
            <a:r>
              <a:rPr lang="cs-CZ" sz="2200" b="1" dirty="0" err="1"/>
              <a:t>roots</a:t>
            </a:r>
            <a:r>
              <a:rPr lang="cs-CZ" sz="2200" b="1" dirty="0"/>
              <a:t> </a:t>
            </a:r>
            <a:r>
              <a:rPr lang="cs-CZ" sz="2200" dirty="0"/>
              <a:t>are such </a:t>
            </a:r>
            <a:r>
              <a:rPr lang="cs-CZ" sz="2200" dirty="0" err="1"/>
              <a:t>values</a:t>
            </a:r>
            <a:r>
              <a:rPr lang="cs-CZ" sz="2200" dirty="0"/>
              <a:t>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i="1" dirty="0"/>
              <a:t>x</a:t>
            </a:r>
            <a:r>
              <a:rPr lang="cs-CZ" sz="2200" dirty="0"/>
              <a:t> </a:t>
            </a:r>
            <a:r>
              <a:rPr lang="cs-CZ" sz="2200" dirty="0" err="1"/>
              <a:t>that</a:t>
            </a:r>
            <a:r>
              <a:rPr lang="cs-CZ" sz="2200" dirty="0"/>
              <a:t>                  .</a:t>
            </a:r>
          </a:p>
          <a:p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equation</a:t>
            </a:r>
            <a:r>
              <a:rPr lang="cs-CZ" sz="2200" dirty="0"/>
              <a:t> </a:t>
            </a:r>
            <a:r>
              <a:rPr lang="cs-CZ" sz="2200" dirty="0" err="1"/>
              <a:t>above</a:t>
            </a:r>
            <a:r>
              <a:rPr lang="cs-CZ" sz="2200" dirty="0"/>
              <a:t> </a:t>
            </a:r>
            <a:r>
              <a:rPr lang="cs-CZ" sz="2200" dirty="0" err="1"/>
              <a:t>can</a:t>
            </a:r>
            <a:r>
              <a:rPr lang="cs-CZ" sz="2200" dirty="0"/>
              <a:t> </a:t>
            </a:r>
            <a:r>
              <a:rPr lang="cs-CZ" sz="2200" dirty="0" err="1"/>
              <a:t>be</a:t>
            </a:r>
            <a:r>
              <a:rPr lang="cs-CZ" sz="2200" dirty="0"/>
              <a:t> </a:t>
            </a:r>
            <a:r>
              <a:rPr lang="cs-CZ" sz="2200" dirty="0" err="1"/>
              <a:t>solved</a:t>
            </a:r>
            <a:r>
              <a:rPr lang="cs-CZ" sz="2200" dirty="0"/>
              <a:t> via </a:t>
            </a:r>
            <a:r>
              <a:rPr lang="cs-CZ" sz="2200" dirty="0" err="1"/>
              <a:t>known</a:t>
            </a:r>
            <a:r>
              <a:rPr lang="cs-CZ" sz="2200" dirty="0"/>
              <a:t> </a:t>
            </a:r>
            <a:r>
              <a:rPr lang="cs-CZ" sz="2200" dirty="0" err="1"/>
              <a:t>formulas</a:t>
            </a:r>
            <a:r>
              <a:rPr lang="cs-CZ" sz="2200" dirty="0"/>
              <a:t> </a:t>
            </a:r>
            <a:r>
              <a:rPr lang="cs-CZ" sz="2200" dirty="0" err="1"/>
              <a:t>or</a:t>
            </a:r>
            <a:r>
              <a:rPr lang="cs-CZ" sz="2200" dirty="0"/>
              <a:t> </a:t>
            </a:r>
            <a:r>
              <a:rPr lang="cs-CZ" sz="2200" dirty="0" err="1"/>
              <a:t>identities</a:t>
            </a:r>
            <a:r>
              <a:rPr lang="cs-CZ" sz="2200" dirty="0"/>
              <a:t> such as                              .</a:t>
            </a:r>
          </a:p>
          <a:p>
            <a:endParaRPr lang="cs-CZ" sz="2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81926" name="Object 6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29" name="Object 9"/>
          <p:cNvGraphicFramePr>
            <a:graphicFrameLocks noGrp="1" noChangeAspect="1"/>
          </p:cNvGraphicFramePr>
          <p:nvPr>
            <p:ph sz="quarter" idx="3"/>
            <p:extLst>
              <p:ext uri="{D42A27DB-BD31-4B8C-83A1-F6EECF244321}">
                <p14:modId xmlns:p14="http://schemas.microsoft.com/office/powerpoint/2010/main" val="118176209"/>
              </p:ext>
            </p:extLst>
          </p:nvPr>
        </p:nvGraphicFramePr>
        <p:xfrm>
          <a:off x="6480752" y="4156797"/>
          <a:ext cx="113347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3" name="Equation" r:id="rId5" imgW="583920" imgH="228600" progId="Equation.DSMT4">
                  <p:embed/>
                </p:oleObj>
              </mc:Choice>
              <mc:Fallback>
                <p:oleObj name="Equation" r:id="rId5" imgW="583920" imgH="22860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0752" y="4156797"/>
                        <a:ext cx="1133475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2" name="Object 12"/>
          <p:cNvGraphicFramePr>
            <a:graphicFrameLocks noChangeAspect="1"/>
          </p:cNvGraphicFramePr>
          <p:nvPr/>
        </p:nvGraphicFramePr>
        <p:xfrm>
          <a:off x="3222625" y="4864100"/>
          <a:ext cx="238601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4" name="Equation" r:id="rId7" imgW="1384200" imgH="215640" progId="Equation.DSMT4">
                  <p:embed/>
                </p:oleObj>
              </mc:Choice>
              <mc:Fallback>
                <p:oleObj name="Equation" r:id="rId7" imgW="1384200" imgH="2156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25" y="4864100"/>
                        <a:ext cx="238601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1939" name="Object 19"/>
          <p:cNvGraphicFramePr>
            <a:graphicFrameLocks noChangeAspect="1"/>
          </p:cNvGraphicFramePr>
          <p:nvPr/>
        </p:nvGraphicFramePr>
        <p:xfrm>
          <a:off x="1539875" y="3495675"/>
          <a:ext cx="711200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5" name="Equation" r:id="rId9" imgW="368280" imgH="228600" progId="Equation.DSMT4">
                  <p:embed/>
                </p:oleObj>
              </mc:Choice>
              <mc:Fallback>
                <p:oleObj name="Equation" r:id="rId9" imgW="368280" imgH="22860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9875" y="3495675"/>
                        <a:ext cx="711200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</a:t>
            </a:r>
          </a:p>
        </p:txBody>
      </p:sp>
      <p:sp>
        <p:nvSpPr>
          <p:cNvPr id="8294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demanded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customers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D(P)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Q</a:t>
            </a:r>
            <a:r>
              <a:rPr lang="cs-CZ" sz="1200" dirty="0">
                <a:latin typeface="Arial" charset="0"/>
              </a:rPr>
              <a:t>D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expresses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relationship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price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good</a:t>
            </a:r>
            <a:r>
              <a:rPr lang="cs-CZ" sz="2200" dirty="0">
                <a:latin typeface="Arial" charset="0"/>
              </a:rPr>
              <a:t> (P) and a </a:t>
            </a:r>
            <a:r>
              <a:rPr lang="cs-CZ" sz="2200" dirty="0" err="1">
                <a:latin typeface="Arial" charset="0"/>
              </a:rPr>
              <a:t>supplied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quantity</a:t>
            </a:r>
            <a:r>
              <a:rPr lang="cs-CZ" sz="2200" dirty="0">
                <a:latin typeface="Arial" charset="0"/>
              </a:rPr>
              <a:t> (Q) by </a:t>
            </a:r>
            <a:r>
              <a:rPr lang="cs-CZ" sz="2200" dirty="0" err="1">
                <a:latin typeface="Arial" charset="0"/>
              </a:rPr>
              <a:t>sellers</a:t>
            </a:r>
            <a:r>
              <a:rPr lang="cs-CZ" sz="2200" dirty="0">
                <a:latin typeface="Arial" charset="0"/>
              </a:rPr>
              <a:t>.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denoted</a:t>
            </a:r>
            <a:r>
              <a:rPr lang="cs-CZ" sz="2200" dirty="0">
                <a:latin typeface="Arial" charset="0"/>
              </a:rPr>
              <a:t> as Q= S(P)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Q</a:t>
            </a:r>
            <a:r>
              <a:rPr lang="cs-CZ" sz="1400" dirty="0" err="1">
                <a:latin typeface="Arial" charset="0"/>
              </a:rPr>
              <a:t>s</a:t>
            </a:r>
            <a:r>
              <a:rPr lang="cs-CZ" sz="2200" dirty="0">
                <a:latin typeface="Arial" charset="0"/>
              </a:rPr>
              <a:t> , and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assumed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increasing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A point </a:t>
            </a:r>
            <a:r>
              <a:rPr lang="cs-CZ" sz="2200" dirty="0" err="1">
                <a:latin typeface="Arial" charset="0"/>
              </a:rPr>
              <a:t>where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demand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equal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supply</a:t>
            </a:r>
            <a:r>
              <a:rPr lang="cs-CZ" sz="2200" dirty="0">
                <a:latin typeface="Arial" charset="0"/>
              </a:rPr>
              <a:t>, ant a market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cleared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b="1" i="1" dirty="0" err="1">
                <a:latin typeface="Arial" charset="0"/>
              </a:rPr>
              <a:t>equilibrium</a:t>
            </a:r>
            <a:r>
              <a:rPr lang="cs-CZ" sz="2200" dirty="0">
                <a:latin typeface="Arial" charset="0"/>
              </a:rPr>
              <a:t>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Demand and supply function, equilibrium – cont.</a:t>
            </a:r>
          </a:p>
        </p:txBody>
      </p:sp>
      <p:sp>
        <p:nvSpPr>
          <p:cNvPr id="83970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83972" name="Picture 151" descr="Graf 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6150" y="1676400"/>
            <a:ext cx="4600575" cy="3421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005" name="Rectangle 2"/>
          <p:cNvSpPr>
            <a:spLocks noGrp="1"/>
          </p:cNvSpPr>
          <p:nvPr>
            <p:ph type="title"/>
          </p:nvPr>
        </p:nvSpPr>
        <p:spPr>
          <a:xfrm>
            <a:off x="466725" y="531813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1 </a:t>
            </a:r>
          </a:p>
        </p:txBody>
      </p:sp>
      <p:sp>
        <p:nvSpPr>
          <p:cNvPr id="8500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under the square root sign must be non-negative, therefore we obtain: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the domain is</a:t>
            </a:r>
            <a:r>
              <a:rPr lang="cs-CZ" sz="2000"/>
              <a:t>                             .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1535113" y="2935288"/>
          <a:ext cx="1174750" cy="328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7" name="Equation" r:id="rId3" imgW="634680" imgH="177480" progId="Equation.DSMT4">
                  <p:embed/>
                </p:oleObj>
              </mc:Choice>
              <mc:Fallback>
                <p:oleObj name="Equation" r:id="rId3" imgW="6346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35113" y="2935288"/>
                        <a:ext cx="1174750" cy="328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1" name="Object 9"/>
          <p:cNvGraphicFramePr>
            <a:graphicFrameLocks noChangeAspect="1"/>
          </p:cNvGraphicFramePr>
          <p:nvPr/>
        </p:nvGraphicFramePr>
        <p:xfrm>
          <a:off x="1571625" y="3349625"/>
          <a:ext cx="741363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8" name="Equation" r:id="rId5" imgW="355320" imgH="177480" progId="Equation.DSMT4">
                  <p:embed/>
                </p:oleObj>
              </mc:Choice>
              <mc:Fallback>
                <p:oleObj name="Equation" r:id="rId5" imgW="355320" imgH="177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349625"/>
                        <a:ext cx="741363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5363635"/>
              </p:ext>
            </p:extLst>
          </p:nvPr>
        </p:nvGraphicFramePr>
        <p:xfrm>
          <a:off x="3562350" y="3945082"/>
          <a:ext cx="1598613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39" name="Equation" r:id="rId7" imgW="888840" imgH="279360" progId="Equation.DSMT4">
                  <p:embed/>
                </p:oleObj>
              </mc:Choice>
              <mc:Fallback>
                <p:oleObj name="Equation" r:id="rId7" imgW="888840" imgH="27936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2350" y="3945082"/>
                        <a:ext cx="1598613" cy="501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5004" name="Object 12"/>
          <p:cNvGraphicFramePr>
            <a:graphicFrameLocks noChangeAspect="1"/>
          </p:cNvGraphicFramePr>
          <p:nvPr/>
        </p:nvGraphicFramePr>
        <p:xfrm>
          <a:off x="5160963" y="1576388"/>
          <a:ext cx="1295400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40" name="Equation" r:id="rId9" imgW="774360" imgH="241200" progId="Equation.DSMT4">
                  <p:embed/>
                </p:oleObj>
              </mc:Choice>
              <mc:Fallback>
                <p:oleObj name="Equation" r:id="rId9" imgW="774360" imgH="2412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0963" y="1576388"/>
                        <a:ext cx="1295400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32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2</a:t>
            </a:r>
          </a:p>
        </p:txBody>
      </p:sp>
      <p:sp>
        <p:nvSpPr>
          <p:cNvPr id="8603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logarithm must be positive, therefore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We expand the term on the left hand side: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From the last inequality it follows that -5 and 5 are the roots that divide the x line into three intervals. By checking the sign in each interval we obtain the final solution: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603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8603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4989513" y="1601788"/>
          <a:ext cx="1624012" cy="43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2" name="Equation" r:id="rId3" imgW="1041120" imgH="279360" progId="Equation.DSMT4">
                  <p:embed/>
                </p:oleObj>
              </mc:Choice>
              <mc:Fallback>
                <p:oleObj name="Equation" r:id="rId3" imgW="1041120" imgH="27936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9513" y="1601788"/>
                        <a:ext cx="1624012" cy="436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982663" y="2817813"/>
          <a:ext cx="1341437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3" name="Equation" r:id="rId5" imgW="812520" imgH="253800" progId="Equation.DSMT4">
                  <p:embed/>
                </p:oleObj>
              </mc:Choice>
              <mc:Fallback>
                <p:oleObj name="Equation" r:id="rId5" imgW="812520" imgH="2538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817813"/>
                        <a:ext cx="1341437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9" name="Object 13"/>
          <p:cNvGraphicFramePr>
            <a:graphicFrameLocks noChangeAspect="1"/>
          </p:cNvGraphicFramePr>
          <p:nvPr/>
        </p:nvGraphicFramePr>
        <p:xfrm>
          <a:off x="933450" y="3616325"/>
          <a:ext cx="2014538" cy="468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4" name="Equation" r:id="rId7" imgW="1091880" imgH="253800" progId="Equation.DSMT4">
                  <p:embed/>
                </p:oleObj>
              </mc:Choice>
              <mc:Fallback>
                <p:oleObj name="Equation" r:id="rId7" imgW="1091880" imgH="25380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3450" y="3616325"/>
                        <a:ext cx="2014538" cy="468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0" name="Object 14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5" name="Equation" r:id="rId9" imgW="914400" imgH="198720" progId="Equation.DSMT4">
                  <p:embed/>
                </p:oleObj>
              </mc:Choice>
              <mc:Fallback>
                <p:oleObj name="Equation" r:id="rId9" imgW="914400" imgH="198720" progId="Equation.DSMT4">
                  <p:embed/>
                  <p:pic>
                    <p:nvPicPr>
                      <p:cNvPr id="0" name="Picture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31" name="Object 15"/>
          <p:cNvGraphicFramePr>
            <a:graphicFrameLocks noChangeAspect="1"/>
          </p:cNvGraphicFramePr>
          <p:nvPr/>
        </p:nvGraphicFramePr>
        <p:xfrm>
          <a:off x="1069975" y="5568950"/>
          <a:ext cx="241141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76" name="Equation" r:id="rId11" imgW="1574640" imgH="253800" progId="Equation.DSMT4">
                  <p:embed/>
                </p:oleObj>
              </mc:Choice>
              <mc:Fallback>
                <p:oleObj name="Equation" r:id="rId11" imgW="1574640" imgH="25380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9975" y="5568950"/>
                        <a:ext cx="241141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GB" b="1">
                <a:solidFill>
                  <a:srgbClr val="FFFFFF"/>
                </a:solidFill>
                <a:latin typeface="Arial" charset="0"/>
                <a:cs typeface="Arial" charset="0"/>
              </a:rPr>
              <a:t>    </a:t>
            </a: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28674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/>
              <a:t>General information</a:t>
            </a:r>
            <a:endParaRPr lang="en-GB" altLang="cs-CZ" sz="2400" b="1"/>
          </a:p>
          <a:p>
            <a:pPr algn="ctr"/>
            <a:endParaRPr lang="en-GB" altLang="cs-CZ"/>
          </a:p>
        </p:txBody>
      </p:sp>
      <p:sp>
        <p:nvSpPr>
          <p:cNvPr id="28675" name="TextovéPole 10"/>
          <p:cNvSpPr txBox="1">
            <a:spLocks noChangeArrowheads="1"/>
          </p:cNvSpPr>
          <p:nvPr/>
        </p:nvSpPr>
        <p:spPr bwMode="auto">
          <a:xfrm>
            <a:off x="320675" y="1550988"/>
            <a:ext cx="84772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>
              <a:lnSpc>
                <a:spcPct val="115000"/>
              </a:lnSpc>
            </a:pPr>
            <a:endParaRPr lang="cs-CZ" sz="2000" dirty="0"/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Mathematics</a:t>
            </a:r>
            <a:r>
              <a:rPr lang="cs-CZ" sz="2000" dirty="0"/>
              <a:t> in </a:t>
            </a:r>
            <a:r>
              <a:rPr lang="cs-CZ" sz="2000" dirty="0" err="1"/>
              <a:t>Economics</a:t>
            </a:r>
            <a:r>
              <a:rPr lang="cs-CZ" sz="2000" dirty="0"/>
              <a:t>: 5 </a:t>
            </a:r>
            <a:r>
              <a:rPr lang="cs-CZ" sz="2000" dirty="0" err="1"/>
              <a:t>credits</a:t>
            </a:r>
            <a:r>
              <a:rPr lang="cs-CZ" sz="2000" dirty="0"/>
              <a:t>, 13 </a:t>
            </a:r>
            <a:r>
              <a:rPr lang="cs-CZ" sz="2000" dirty="0" err="1"/>
              <a:t>lectures</a:t>
            </a:r>
            <a:r>
              <a:rPr lang="cs-CZ" sz="2000" dirty="0"/>
              <a:t> and </a:t>
            </a:r>
            <a:r>
              <a:rPr lang="cs-CZ" sz="2000" dirty="0" err="1"/>
              <a:t>seminars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Seminars</a:t>
            </a:r>
            <a:r>
              <a:rPr lang="cs-CZ" sz="2000" dirty="0"/>
              <a:t> are </a:t>
            </a:r>
            <a:r>
              <a:rPr lang="cs-CZ" sz="2000" dirty="0" err="1"/>
              <a:t>mandatory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Materials</a:t>
            </a:r>
            <a:r>
              <a:rPr lang="cs-CZ" sz="2000" dirty="0"/>
              <a:t> </a:t>
            </a:r>
            <a:r>
              <a:rPr lang="cs-CZ" sz="2000" dirty="0" err="1"/>
              <a:t>can</a:t>
            </a:r>
            <a:r>
              <a:rPr lang="cs-CZ" sz="2000" dirty="0"/>
              <a:t> </a:t>
            </a:r>
            <a:r>
              <a:rPr lang="cs-CZ" sz="2000" dirty="0" err="1"/>
              <a:t>be</a:t>
            </a:r>
            <a:r>
              <a:rPr lang="cs-CZ" sz="2000" dirty="0"/>
              <a:t> </a:t>
            </a:r>
            <a:r>
              <a:rPr lang="cs-CZ" sz="2000" dirty="0" err="1"/>
              <a:t>found</a:t>
            </a:r>
            <a:r>
              <a:rPr lang="cs-CZ" sz="2000" dirty="0"/>
              <a:t> </a:t>
            </a:r>
            <a:r>
              <a:rPr lang="cs-CZ" sz="2000" dirty="0" err="1"/>
              <a:t>at</a:t>
            </a:r>
            <a:r>
              <a:rPr lang="cs-CZ" sz="2000" dirty="0"/>
              <a:t> Public </a:t>
            </a:r>
            <a:r>
              <a:rPr lang="cs-CZ" sz="2000" dirty="0" err="1"/>
              <a:t>files</a:t>
            </a:r>
            <a:r>
              <a:rPr lang="cs-CZ" sz="2000" dirty="0"/>
              <a:t> and </a:t>
            </a:r>
            <a:r>
              <a:rPr lang="cs-CZ" sz="2000" dirty="0" err="1"/>
              <a:t>Elearning</a:t>
            </a:r>
            <a:r>
              <a:rPr lang="cs-CZ" sz="2000" dirty="0"/>
              <a:t>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Teachers</a:t>
            </a:r>
            <a:r>
              <a:rPr lang="cs-CZ" sz="2000" dirty="0"/>
              <a:t>: Radmila Krkošková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Exam</a:t>
            </a:r>
            <a:r>
              <a:rPr lang="cs-CZ" sz="2000" dirty="0"/>
              <a:t>: </a:t>
            </a:r>
            <a:r>
              <a:rPr lang="cs-CZ" sz="2000" dirty="0" err="1"/>
              <a:t>written</a:t>
            </a:r>
            <a:r>
              <a:rPr lang="cs-CZ" sz="2000" dirty="0"/>
              <a:t>, </a:t>
            </a:r>
            <a:r>
              <a:rPr lang="cs-CZ" sz="2000" dirty="0" err="1"/>
              <a:t>two</a:t>
            </a:r>
            <a:r>
              <a:rPr lang="cs-CZ" sz="2000" dirty="0"/>
              <a:t> </a:t>
            </a:r>
            <a:r>
              <a:rPr lang="cs-CZ" sz="2000" dirty="0" err="1"/>
              <a:t>parts</a:t>
            </a:r>
            <a:r>
              <a:rPr lang="cs-CZ" sz="2000" dirty="0"/>
              <a:t> (30+70 </a:t>
            </a:r>
            <a:r>
              <a:rPr lang="cs-CZ" sz="2000" dirty="0" err="1"/>
              <a:t>points</a:t>
            </a:r>
            <a:r>
              <a:rPr lang="cs-CZ" sz="2000" dirty="0"/>
              <a:t>).</a:t>
            </a:r>
          </a:p>
          <a:p>
            <a:pPr marL="742950" lvl="1" indent="-285750">
              <a:lnSpc>
                <a:spcPct val="115000"/>
              </a:lnSpc>
              <a:buFontTx/>
              <a:buChar char="•"/>
            </a:pPr>
            <a:r>
              <a:rPr lang="cs-CZ" sz="2000" dirty="0" err="1"/>
              <a:t>Evaluation</a:t>
            </a:r>
            <a:r>
              <a:rPr lang="cs-CZ" sz="2000" dirty="0"/>
              <a:t>: A (100-91 </a:t>
            </a:r>
            <a:r>
              <a:rPr lang="cs-CZ" sz="2000" dirty="0" err="1"/>
              <a:t>points</a:t>
            </a:r>
            <a:r>
              <a:rPr lang="cs-CZ" sz="2000" dirty="0"/>
              <a:t>), B (90-81), C (80-71), D (70-66), E (65-60), F (59-0). </a:t>
            </a:r>
          </a:p>
          <a:p>
            <a:pPr marL="342900" indent="-342900">
              <a:buFontTx/>
              <a:buChar char="•"/>
            </a:pPr>
            <a:endParaRPr lang="cs-CZ" sz="2000" dirty="0"/>
          </a:p>
          <a:p>
            <a:pPr marL="342900" indent="-342900">
              <a:buFontTx/>
              <a:buChar char="•"/>
            </a:pPr>
            <a:endParaRPr lang="en-GB" altLang="cs-CZ" sz="2200" dirty="0"/>
          </a:p>
          <a:p>
            <a:pPr marL="342900" indent="-342900">
              <a:buFontTx/>
              <a:buChar char="•"/>
            </a:pPr>
            <a:endParaRPr lang="en-GB" altLang="cs-CZ" sz="2200" dirty="0"/>
          </a:p>
          <a:p>
            <a:pPr marL="342900" indent="-342900"/>
            <a:r>
              <a:rPr lang="en-GB" altLang="cs-CZ" sz="2200" dirty="0"/>
              <a:t>   </a:t>
            </a:r>
          </a:p>
          <a:p>
            <a:pPr marL="342900" indent="-342900">
              <a:buFontTx/>
              <a:buChar char="•"/>
            </a:pPr>
            <a:endParaRPr lang="en-GB" alt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4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3</a:t>
            </a:r>
          </a:p>
        </p:txBody>
      </p:sp>
      <p:sp>
        <p:nvSpPr>
          <p:cNvPr id="107542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z="2200">
                <a:latin typeface="Arial" charset="0"/>
              </a:rPr>
              <a:t>Find the domain of the function f:  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Solution: the expression in the arcsin is bounded by -1 from below and by 1 from above. Therefore, we obtain: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By dividing this inequality into two simple linear inequalities we obtain: 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	                  and </a:t>
            </a: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r>
              <a:rPr lang="cs-CZ" sz="2200">
                <a:latin typeface="Arial" charset="0"/>
              </a:rPr>
              <a:t>Hence, we obtain the solution:</a:t>
            </a: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075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07545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07530" name="Object 10"/>
          <p:cNvGraphicFramePr>
            <a:graphicFrameLocks noChangeAspect="1"/>
          </p:cNvGraphicFramePr>
          <p:nvPr/>
        </p:nvGraphicFramePr>
        <p:xfrm>
          <a:off x="4102100" y="2717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89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2100" y="27178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2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4488114"/>
              </p:ext>
            </p:extLst>
          </p:nvPr>
        </p:nvGraphicFramePr>
        <p:xfrm>
          <a:off x="5016500" y="1666081"/>
          <a:ext cx="17462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0" name="Equation" r:id="rId5" imgW="1028520" imgH="203040" progId="Equation.DSMT4">
                  <p:embed/>
                </p:oleObj>
              </mc:Choice>
              <mc:Fallback>
                <p:oleObj name="Equation" r:id="rId5" imgW="102852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0" y="1666081"/>
                        <a:ext cx="17462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7" name="Object 17"/>
          <p:cNvGraphicFramePr>
            <a:graphicFrameLocks noChangeAspect="1"/>
          </p:cNvGraphicFramePr>
          <p:nvPr/>
        </p:nvGraphicFramePr>
        <p:xfrm>
          <a:off x="1216025" y="3025775"/>
          <a:ext cx="17541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1" name="Equation" r:id="rId7" imgW="825480" imgH="177480" progId="Equation.DSMT4">
                  <p:embed/>
                </p:oleObj>
              </mc:Choice>
              <mc:Fallback>
                <p:oleObj name="Equation" r:id="rId7" imgW="825480" imgH="17748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6025" y="3025775"/>
                        <a:ext cx="17541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8" name="Object 18"/>
          <p:cNvGraphicFramePr>
            <a:graphicFrameLocks noChangeAspect="1"/>
          </p:cNvGraphicFramePr>
          <p:nvPr/>
        </p:nvGraphicFramePr>
        <p:xfrm>
          <a:off x="1289050" y="4311650"/>
          <a:ext cx="79375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2" name="Equation" r:id="rId9" imgW="355320" imgH="177480" progId="Equation.DSMT4">
                  <p:embed/>
                </p:oleObj>
              </mc:Choice>
              <mc:Fallback>
                <p:oleObj name="Equation" r:id="rId9" imgW="355320" imgH="17748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9050" y="4311650"/>
                        <a:ext cx="793750" cy="396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39" name="Object 19"/>
          <p:cNvGraphicFramePr>
            <a:graphicFrameLocks noChangeAspect="1"/>
          </p:cNvGraphicFramePr>
          <p:nvPr/>
        </p:nvGraphicFramePr>
        <p:xfrm>
          <a:off x="2870200" y="4311650"/>
          <a:ext cx="774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3" name="Equation" r:id="rId11" imgW="355320" imgH="177480" progId="Equation.DSMT4">
                  <p:embed/>
                </p:oleObj>
              </mc:Choice>
              <mc:Fallback>
                <p:oleObj name="Equation" r:id="rId11" imgW="355320" imgH="17748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70200" y="4311650"/>
                        <a:ext cx="774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40" name="Object 20"/>
          <p:cNvGraphicFramePr>
            <a:graphicFrameLocks noChangeAspect="1"/>
          </p:cNvGraphicFramePr>
          <p:nvPr/>
        </p:nvGraphicFramePr>
        <p:xfrm>
          <a:off x="4689475" y="5041900"/>
          <a:ext cx="1728788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94" name="Equation" r:id="rId13" imgW="850680" imgH="253800" progId="Equation.DSMT4">
                  <p:embed/>
                </p:oleObj>
              </mc:Choice>
              <mc:Fallback>
                <p:oleObj name="Equation" r:id="rId13" imgW="850680" imgH="25380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9475" y="5041900"/>
                        <a:ext cx="1728788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5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4</a:t>
            </a:r>
          </a:p>
        </p:txBody>
      </p:sp>
      <p:sp>
        <p:nvSpPr>
          <p:cNvPr id="8705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6,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4.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How will the situation change if there is a price floor P = 8?</a:t>
            </a:r>
            <a:endParaRPr lang="cs-CZ" sz="14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870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5" name="Object 5"/>
          <p:cNvGraphicFramePr>
            <a:graphicFrameLocks noChangeAspect="1"/>
          </p:cNvGraphicFramePr>
          <p:nvPr/>
        </p:nvGraphicFramePr>
        <p:xfrm>
          <a:off x="3011488" y="2006600"/>
          <a:ext cx="1219200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5" name="Equation" r:id="rId3" imgW="761669" imgH="228501" progId="Equation.DSMT4">
                  <p:embed/>
                </p:oleObj>
              </mc:Choice>
              <mc:Fallback>
                <p:oleObj name="Equation" r:id="rId3" imgW="761669" imgH="228501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1488" y="2006600"/>
                        <a:ext cx="1219200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7055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87047" name="Object 7"/>
          <p:cNvGraphicFramePr>
            <a:graphicFrameLocks noChangeAspect="1"/>
          </p:cNvGraphicFramePr>
          <p:nvPr/>
        </p:nvGraphicFramePr>
        <p:xfrm>
          <a:off x="4591050" y="2011363"/>
          <a:ext cx="1247775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6" name="Equation" r:id="rId5" imgW="787400" imgH="228600" progId="Equation.DSMT4">
                  <p:embed/>
                </p:oleObj>
              </mc:Choice>
              <mc:Fallback>
                <p:oleObj name="Equation" r:id="rId5" imgW="787400" imgH="2286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1050" y="2011363"/>
                        <a:ext cx="1247775" cy="360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122363" y="3716338"/>
          <a:ext cx="1835150" cy="33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77" name="Equation" r:id="rId7" imgW="965160" imgH="177480" progId="Equation.DSMT4">
                  <p:embed/>
                </p:oleObj>
              </mc:Choice>
              <mc:Fallback>
                <p:oleObj name="Equation" r:id="rId7" imgW="965160" imgH="1774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2363" y="3716338"/>
                        <a:ext cx="1835150" cy="338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0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Solved problem 5</a:t>
            </a:r>
          </a:p>
        </p:txBody>
      </p:sp>
      <p:sp>
        <p:nvSpPr>
          <p:cNvPr id="11060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Let us asssume that the demand and the supply functions are given as follows:                  ,                     .</a:t>
            </a: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Find the equilibrium.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Solution: in the equilibrium both functions are equal: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>
                <a:latin typeface="Arial" charset="0"/>
              </a:rPr>
              <a:t>Therefore, we obtain: P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3, and Q</a:t>
            </a:r>
            <a:r>
              <a:rPr lang="cs-CZ" sz="1400">
                <a:latin typeface="Arial" charset="0"/>
              </a:rPr>
              <a:t>E</a:t>
            </a:r>
            <a:r>
              <a:rPr lang="cs-CZ" sz="2200">
                <a:latin typeface="Arial" charset="0"/>
              </a:rPr>
              <a:t> = 18. Draw both function!</a:t>
            </a:r>
          </a:p>
          <a:p>
            <a:pPr eaLnBrk="1" hangingPunct="1"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061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sp>
        <p:nvSpPr>
          <p:cNvPr id="11061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110603" name="Object 11"/>
          <p:cNvGraphicFramePr>
            <a:graphicFrameLocks noChangeAspect="1"/>
          </p:cNvGraphicFramePr>
          <p:nvPr/>
        </p:nvGraphicFramePr>
        <p:xfrm>
          <a:off x="2936875" y="1990725"/>
          <a:ext cx="1347788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0" name="Equation" r:id="rId3" imgW="850680" imgH="228600" progId="Equation.DSMT4">
                  <p:embed/>
                </p:oleObj>
              </mc:Choice>
              <mc:Fallback>
                <p:oleObj name="Equation" r:id="rId3" imgW="850680" imgH="22860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36875" y="1990725"/>
                        <a:ext cx="1347788" cy="361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4" name="Object 12"/>
          <p:cNvGraphicFramePr>
            <a:graphicFrameLocks noChangeAspect="1"/>
          </p:cNvGraphicFramePr>
          <p:nvPr/>
        </p:nvGraphicFramePr>
        <p:xfrm>
          <a:off x="4524375" y="1981200"/>
          <a:ext cx="1295400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1" name="Equation" r:id="rId5" imgW="761760" imgH="228600" progId="Equation.DSMT4">
                  <p:embed/>
                </p:oleObj>
              </mc:Choice>
              <mc:Fallback>
                <p:oleObj name="Equation" r:id="rId5" imgW="761760" imgH="22860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24375" y="1981200"/>
                        <a:ext cx="1295400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5" name="Object 13"/>
          <p:cNvGraphicFramePr>
            <a:graphicFrameLocks noChangeAspect="1"/>
          </p:cNvGraphicFramePr>
          <p:nvPr/>
        </p:nvGraphicFramePr>
        <p:xfrm>
          <a:off x="949325" y="3663950"/>
          <a:ext cx="22066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2" name="Equation" r:id="rId7" imgW="1054080" imgH="177480" progId="Equation.DSMT4">
                  <p:embed/>
                </p:oleObj>
              </mc:Choice>
              <mc:Fallback>
                <p:oleObj name="Equation" r:id="rId7" imgW="1054080" imgH="1774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9325" y="3663950"/>
                        <a:ext cx="22066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607" name="Object 15"/>
          <p:cNvGraphicFramePr>
            <a:graphicFrameLocks noChangeAspect="1"/>
          </p:cNvGraphicFramePr>
          <p:nvPr/>
        </p:nvGraphicFramePr>
        <p:xfrm>
          <a:off x="1727200" y="4110038"/>
          <a:ext cx="10890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43" name="Equation" r:id="rId9" imgW="507960" imgH="177480" progId="Equation.DSMT4">
                  <p:embed/>
                </p:oleObj>
              </mc:Choice>
              <mc:Fallback>
                <p:oleObj name="Equation" r:id="rId9" imgW="507960" imgH="177480" progId="Equation.DSMT4">
                  <p:embed/>
                  <p:pic>
                    <p:nvPicPr>
                      <p:cNvPr id="0" name="Picture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7200" y="4110038"/>
                        <a:ext cx="10890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14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</a:t>
            </a:r>
          </a:p>
        </p:txBody>
      </p:sp>
      <p:sp>
        <p:nvSpPr>
          <p:cNvPr id="9831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1. Find the domain of the following functions:</a:t>
            </a:r>
          </a:p>
          <a:p>
            <a:pPr>
              <a:buFont typeface="Arial" charset="0"/>
              <a:buNone/>
            </a:pPr>
            <a:endParaRPr lang="cs-CZ" sz="2000"/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98309" name="Object 5"/>
          <p:cNvGraphicFramePr>
            <a:graphicFrameLocks noChangeAspect="1"/>
          </p:cNvGraphicFramePr>
          <p:nvPr/>
        </p:nvGraphicFramePr>
        <p:xfrm>
          <a:off x="773113" y="2122488"/>
          <a:ext cx="1295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4" name="Equation" r:id="rId3" imgW="736600" imgH="241300" progId="Equation.DSMT4">
                  <p:embed/>
                </p:oleObj>
              </mc:Choice>
              <mc:Fallback>
                <p:oleObj name="Equation" r:id="rId3" imgW="736600" imgH="2413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3113" y="2122488"/>
                        <a:ext cx="1295400" cy="419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0" name="Object 6"/>
          <p:cNvGraphicFramePr>
            <a:graphicFrameLocks noChangeAspect="1"/>
          </p:cNvGraphicFramePr>
          <p:nvPr/>
        </p:nvGraphicFramePr>
        <p:xfrm>
          <a:off x="777875" y="2646363"/>
          <a:ext cx="1054100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5" name="Equation" r:id="rId5" imgW="634725" imgH="393529" progId="Equation.DSMT4">
                  <p:embed/>
                </p:oleObj>
              </mc:Choice>
              <mc:Fallback>
                <p:oleObj name="Equation" r:id="rId5" imgW="634725" imgH="393529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875" y="2646363"/>
                        <a:ext cx="1054100" cy="6413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1" name="Object 7"/>
          <p:cNvGraphicFramePr>
            <a:graphicFrameLocks noChangeAspect="1"/>
          </p:cNvGraphicFramePr>
          <p:nvPr/>
        </p:nvGraphicFramePr>
        <p:xfrm>
          <a:off x="787400" y="3427413"/>
          <a:ext cx="158432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6" name="Equation" r:id="rId7" imgW="977900" imgH="279400" progId="Equation.DSMT4">
                  <p:embed/>
                </p:oleObj>
              </mc:Choice>
              <mc:Fallback>
                <p:oleObj name="Equation" r:id="rId7" imgW="977900" imgH="2794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7400" y="3427413"/>
                        <a:ext cx="1584325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2" name="Object 8"/>
          <p:cNvGraphicFramePr>
            <a:graphicFrameLocks noChangeAspect="1"/>
          </p:cNvGraphicFramePr>
          <p:nvPr/>
        </p:nvGraphicFramePr>
        <p:xfrm>
          <a:off x="723900" y="3937000"/>
          <a:ext cx="2016125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7" name="Equation" r:id="rId9" imgW="1435100" imgH="393700" progId="Equation.DSMT4">
                  <p:embed/>
                </p:oleObj>
              </mc:Choice>
              <mc:Fallback>
                <p:oleObj name="Equation" r:id="rId9" imgW="1435100" imgH="39370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900" y="3937000"/>
                        <a:ext cx="2016125" cy="544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8313" name="Object 9"/>
          <p:cNvGraphicFramePr>
            <a:graphicFrameLocks noChangeAspect="1"/>
          </p:cNvGraphicFramePr>
          <p:nvPr/>
        </p:nvGraphicFramePr>
        <p:xfrm>
          <a:off x="812800" y="4581525"/>
          <a:ext cx="1728788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8358" name="Equation" r:id="rId11" imgW="1015920" imgH="203040" progId="Equation.DSMT4">
                  <p:embed/>
                </p:oleObj>
              </mc:Choice>
              <mc:Fallback>
                <p:oleObj name="Equation" r:id="rId11" imgW="1015920" imgH="20304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2800" y="4581525"/>
                        <a:ext cx="1728788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48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3449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2. Draw a graph of the following functions: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3435" name="Object 11"/>
          <p:cNvGraphicFramePr>
            <a:graphicFrameLocks noChangeAspect="1"/>
          </p:cNvGraphicFramePr>
          <p:nvPr/>
        </p:nvGraphicFramePr>
        <p:xfrm>
          <a:off x="946150" y="2279650"/>
          <a:ext cx="1117600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4" name="Equation" r:id="rId3" imgW="622080" imgH="203040" progId="Equation.DSMT4">
                  <p:embed/>
                </p:oleObj>
              </mc:Choice>
              <mc:Fallback>
                <p:oleObj name="Equation" r:id="rId3" imgW="622080" imgH="2030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6150" y="2279650"/>
                        <a:ext cx="1117600" cy="36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1" name="Object 17"/>
          <p:cNvGraphicFramePr>
            <a:graphicFrameLocks noChangeAspect="1"/>
          </p:cNvGraphicFramePr>
          <p:nvPr/>
        </p:nvGraphicFramePr>
        <p:xfrm>
          <a:off x="965200" y="2679700"/>
          <a:ext cx="1392238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5" name="Equation" r:id="rId5" imgW="736560" imgH="203040" progId="Equation.DSMT4">
                  <p:embed/>
                </p:oleObj>
              </mc:Choice>
              <mc:Fallback>
                <p:oleObj name="Equation" r:id="rId5" imgW="736560" imgH="203040" progId="Equation.DSMT4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5200" y="2679700"/>
                        <a:ext cx="1392238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2" name="Object 18"/>
          <p:cNvGraphicFramePr>
            <a:graphicFrameLocks noChangeAspect="1"/>
          </p:cNvGraphicFramePr>
          <p:nvPr/>
        </p:nvGraphicFramePr>
        <p:xfrm>
          <a:off x="984250" y="3111500"/>
          <a:ext cx="150018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6" name="Equation" r:id="rId7" imgW="927000" imgH="215640" progId="Equation.DSMT4">
                  <p:embed/>
                </p:oleObj>
              </mc:Choice>
              <mc:Fallback>
                <p:oleObj name="Equation" r:id="rId7" imgW="927000" imgH="215640" progId="Equation.DSMT4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4250" y="3111500"/>
                        <a:ext cx="150018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3" name="Object 19"/>
          <p:cNvGraphicFramePr>
            <a:graphicFrameLocks noChangeAspect="1"/>
          </p:cNvGraphicFramePr>
          <p:nvPr/>
        </p:nvGraphicFramePr>
        <p:xfrm>
          <a:off x="1006475" y="3625850"/>
          <a:ext cx="173355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7" name="Equation" r:id="rId9" imgW="1015920" imgH="215640" progId="Equation.DSMT4">
                  <p:embed/>
                </p:oleObj>
              </mc:Choice>
              <mc:Fallback>
                <p:oleObj name="Equation" r:id="rId9" imgW="1015920" imgH="215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6475" y="3625850"/>
                        <a:ext cx="1733550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4" name="Object 20"/>
          <p:cNvGraphicFramePr>
            <a:graphicFrameLocks noChangeAspect="1"/>
          </p:cNvGraphicFramePr>
          <p:nvPr/>
        </p:nvGraphicFramePr>
        <p:xfrm>
          <a:off x="1063625" y="4092575"/>
          <a:ext cx="10763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8" name="Equation" r:id="rId11" imgW="596880" imgH="215640" progId="Equation.DSMT4">
                  <p:embed/>
                </p:oleObj>
              </mc:Choice>
              <mc:Fallback>
                <p:oleObj name="Equation" r:id="rId11" imgW="596880" imgH="215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3625" y="4092575"/>
                        <a:ext cx="10763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5" name="Object 21"/>
          <p:cNvGraphicFramePr>
            <a:graphicFrameLocks noChangeAspect="1"/>
          </p:cNvGraphicFramePr>
          <p:nvPr/>
        </p:nvGraphicFramePr>
        <p:xfrm>
          <a:off x="1044575" y="4594225"/>
          <a:ext cx="1390650" cy="327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09" name="Equation" r:id="rId13" imgW="863280" imgH="203040" progId="Equation.DSMT4">
                  <p:embed/>
                </p:oleObj>
              </mc:Choice>
              <mc:Fallback>
                <p:oleObj name="Equation" r:id="rId13" imgW="863280" imgH="203040" progId="Equation.DSMT4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4575" y="4594225"/>
                        <a:ext cx="1390650" cy="327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47" name="Object 23"/>
          <p:cNvGraphicFramePr>
            <a:graphicFrameLocks noChangeAspect="1"/>
          </p:cNvGraphicFramePr>
          <p:nvPr/>
        </p:nvGraphicFramePr>
        <p:xfrm>
          <a:off x="1016000" y="4975225"/>
          <a:ext cx="1058863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10" name="Equation" r:id="rId15" imgW="596880" imgH="393480" progId="Equation.DSMT4">
                  <p:embed/>
                </p:oleObj>
              </mc:Choice>
              <mc:Fallback>
                <p:oleObj name="Equation" r:id="rId15" imgW="596880" imgH="393480" progId="Equation.DSMT4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6000" y="4975225"/>
                        <a:ext cx="1058863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62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Problems to solve – cont.</a:t>
            </a:r>
          </a:p>
        </p:txBody>
      </p:sp>
      <p:sp>
        <p:nvSpPr>
          <p:cNvPr id="104463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cs-CZ" sz="2200">
                <a:latin typeface="Arial" charset="0"/>
              </a:rPr>
              <a:t>3. For the given functions of demand and supply find the equilibrium both geometrically and algebraically: </a:t>
            </a:r>
          </a:p>
          <a:p>
            <a:pPr>
              <a:buFont typeface="Arial" charset="0"/>
              <a:buNone/>
            </a:pPr>
            <a:endParaRPr lang="cs-CZ" sz="2200">
              <a:latin typeface="Arial" charset="0"/>
            </a:endParaRPr>
          </a:p>
          <a:p>
            <a:pPr>
              <a:buFont typeface="Arial" charset="0"/>
              <a:buNone/>
            </a:pPr>
            <a:endParaRPr lang="cs-CZ"/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/>
            <a:endParaRPr lang="cs-CZ" sz="35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>
              <a:latin typeface="Arial" charset="0"/>
            </a:endParaRPr>
          </a:p>
          <a:p>
            <a:pPr eaLnBrk="1" hangingPunct="1"/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104460" name="Object 12"/>
          <p:cNvGraphicFramePr>
            <a:graphicFrameLocks noChangeAspect="1"/>
          </p:cNvGraphicFramePr>
          <p:nvPr/>
        </p:nvGraphicFramePr>
        <p:xfrm>
          <a:off x="977900" y="2413000"/>
          <a:ext cx="1757363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8" name="Equation" r:id="rId3" imgW="1054080" imgH="203040" progId="Equation.DSMT4">
                  <p:embed/>
                </p:oleObj>
              </mc:Choice>
              <mc:Fallback>
                <p:oleObj name="Equation" r:id="rId3" imgW="1054080" imgH="203040" progId="Equation.DSMT4">
                  <p:embed/>
                  <p:pic>
                    <p:nvPicPr>
                      <p:cNvPr id="0" name="Picture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900" y="2413000"/>
                        <a:ext cx="1757363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61" name="Object 13"/>
          <p:cNvGraphicFramePr>
            <a:graphicFrameLocks noChangeAspect="1"/>
          </p:cNvGraphicFramePr>
          <p:nvPr/>
        </p:nvGraphicFramePr>
        <p:xfrm>
          <a:off x="974725" y="2765425"/>
          <a:ext cx="17684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79" name="Equation" r:id="rId5" imgW="1041120" imgH="203040" progId="Equation.DSMT4">
                  <p:embed/>
                </p:oleObj>
              </mc:Choice>
              <mc:Fallback>
                <p:oleObj name="Equation" r:id="rId5" imgW="1041120" imgH="20304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4725" y="2765425"/>
                        <a:ext cx="1768475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114691" name="Text Box 5"/>
          <p:cNvSpPr txBox="1">
            <a:spLocks noChangeArrowheads="1"/>
          </p:cNvSpPr>
          <p:nvPr/>
        </p:nvSpPr>
        <p:spPr bwMode="auto">
          <a:xfrm>
            <a:off x="2651125" y="3302000"/>
            <a:ext cx="402272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200"/>
              <a:t>Thank you for your attention!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/>
          </p:nvPr>
        </p:nvSpPr>
        <p:spPr>
          <a:xfrm>
            <a:off x="457200" y="465138"/>
            <a:ext cx="8229600" cy="95250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Syllabus (short version)</a:t>
            </a:r>
          </a:p>
        </p:txBody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1. Real function of one real variable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2. Introduction to differential calculus of one real variable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3. Course of a function of one real variable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4. Real function of two real variables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5. Local and bounded extremes of a function of two variables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6. Indefinite integral of one real variable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7. Special substitutions in the indefinite integral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8. Definite integral of one real variable </a:t>
            </a:r>
          </a:p>
          <a:p>
            <a:pPr eaLnBrk="1" hangingPunct="1">
              <a:lnSpc>
                <a:spcPct val="80000"/>
              </a:lnSpc>
              <a:buFont typeface="Arial" charset="0"/>
              <a:buNone/>
            </a:pPr>
            <a:r>
              <a:rPr lang="cs-CZ" sz="2200">
                <a:latin typeface="Arial" charset="0"/>
              </a:rPr>
              <a:t>	9. Applications of the definite integral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10. Infinite number series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11. Infinite function series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12. Introduction into ordinary differential equations </a:t>
            </a:r>
            <a:br>
              <a:rPr lang="cs-CZ" sz="2200">
                <a:latin typeface="Arial" charset="0"/>
              </a:rPr>
            </a:br>
            <a:r>
              <a:rPr lang="cs-CZ" sz="2200">
                <a:latin typeface="Arial" charset="0"/>
              </a:rPr>
              <a:t>13. Linear differential equations</a:t>
            </a:r>
            <a:br>
              <a:rPr lang="cs-CZ" sz="2200">
                <a:latin typeface="Arial" charset="0"/>
              </a:rPr>
            </a:br>
            <a:endParaRPr lang="cs-CZ" sz="220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Literature</a:t>
            </a: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</a:pPr>
            <a:r>
              <a:rPr lang="cs-CZ" sz="2000" i="1">
                <a:latin typeface="Arial" charset="0"/>
              </a:rPr>
              <a:t>Basic:</a:t>
            </a:r>
            <a:r>
              <a:rPr lang="cs-CZ" sz="2000">
                <a:latin typeface="Arial" charset="0"/>
              </a:rPr>
              <a:t> </a:t>
            </a:r>
          </a:p>
          <a:p>
            <a:pPr eaLnBrk="1" hangingPunct="1">
              <a:buFontTx/>
              <a:buChar char="•"/>
            </a:pPr>
            <a:r>
              <a:rPr lang="cs-CZ" sz="2000">
                <a:latin typeface="Arial" charset="0"/>
              </a:rPr>
              <a:t>CHIANG, C.C. </a:t>
            </a:r>
            <a:r>
              <a:rPr lang="cs-CZ" sz="2000" i="1">
                <a:latin typeface="Arial" charset="0"/>
              </a:rPr>
              <a:t>Fundamental Methods of Mathematical Economics</a:t>
            </a:r>
            <a:r>
              <a:rPr lang="cs-CZ" sz="2000">
                <a:latin typeface="Arial" charset="0"/>
              </a:rPr>
              <a:t>. New York: McGraw-Hill, Inc., 2000. ISBN 0-12-417890-1. </a:t>
            </a:r>
          </a:p>
          <a:p>
            <a:pPr eaLnBrk="1" hangingPunct="1">
              <a:buFont typeface="Arial" charset="0"/>
              <a:buNone/>
            </a:pPr>
            <a:endParaRPr lang="cs-CZ" sz="2000" i="1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000" i="1">
                <a:latin typeface="Arial" charset="0"/>
              </a:rPr>
              <a:t>Recommended</a:t>
            </a:r>
            <a:r>
              <a:rPr lang="cs-CZ" sz="2000">
                <a:latin typeface="Arial" charset="0"/>
              </a:rPr>
              <a:t>:</a:t>
            </a: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r>
              <a:rPr lang="cs-CZ" sz="2000">
                <a:latin typeface="Arial" charset="0"/>
              </a:rPr>
              <a:t>KLEIN, M. Mathematical Methods for Economics. Edinburgh: Pearson Education Limited, 2014.</a:t>
            </a:r>
          </a:p>
          <a:p>
            <a:pPr eaLnBrk="1" hangingPunct="1"/>
            <a:endParaRPr lang="cs-CZ" sz="2000">
              <a:latin typeface="Arial" charset="0"/>
            </a:endParaRPr>
          </a:p>
          <a:p>
            <a:pPr eaLnBrk="1" hangingPunct="1"/>
            <a:r>
              <a:rPr lang="cs-CZ" sz="2000">
                <a:latin typeface="Arial" charset="0"/>
              </a:rPr>
              <a:t>ASANO, A. An Introduction to Mathematics for Economics. Tokyo: Sophia University, 2012. 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/>
          </p:nvPr>
        </p:nvSpPr>
        <p:spPr>
          <a:xfrm>
            <a:off x="457200" y="446088"/>
            <a:ext cx="8229600" cy="97155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Youtube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math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courses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072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None/>
            </a:pPr>
            <a:r>
              <a:rPr lang="cs-CZ" sz="2000" b="1" dirty="0" err="1"/>
              <a:t>Bhagwan</a:t>
            </a:r>
            <a:r>
              <a:rPr lang="cs-CZ" sz="2000" b="1" dirty="0"/>
              <a:t> </a:t>
            </a:r>
            <a:r>
              <a:rPr lang="cs-CZ" sz="2000" b="1" dirty="0" err="1"/>
              <a:t>Singh</a:t>
            </a:r>
            <a:r>
              <a:rPr lang="cs-CZ" sz="2000" b="1" dirty="0"/>
              <a:t> </a:t>
            </a:r>
            <a:r>
              <a:rPr lang="cs-CZ" sz="2000" b="1" dirty="0" err="1"/>
              <a:t>Vishwakarma</a:t>
            </a:r>
            <a:r>
              <a:rPr lang="cs-CZ" sz="2000" b="1" dirty="0"/>
              <a:t>:</a:t>
            </a:r>
          </a:p>
          <a:p>
            <a:pPr eaLnBrk="1" hangingPunct="1">
              <a:buNone/>
            </a:pPr>
            <a:r>
              <a:rPr lang="cs-CZ" sz="2000" dirty="0">
                <a:latin typeface="Arial" charset="0"/>
                <a:hlinkClick r:id="rId2"/>
              </a:rPr>
              <a:t>https://www.youtube.com/channel/UCBmdoqkBaIUh128ffq8XATw</a:t>
            </a: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r>
              <a:rPr lang="cs-CZ" sz="2000" dirty="0">
                <a:latin typeface="Arial" charset="0"/>
              </a:rPr>
              <a:t>Nancy </a:t>
            </a:r>
            <a:r>
              <a:rPr lang="cs-CZ" sz="2000" dirty="0" err="1">
                <a:latin typeface="Arial" charset="0"/>
              </a:rPr>
              <a:t>Pi</a:t>
            </a:r>
            <a:r>
              <a:rPr lang="cs-CZ" sz="2000" dirty="0">
                <a:latin typeface="Arial" charset="0"/>
              </a:rPr>
              <a:t>:</a:t>
            </a:r>
          </a:p>
          <a:p>
            <a:pPr eaLnBrk="1" hangingPunct="1">
              <a:buNone/>
            </a:pPr>
            <a:r>
              <a:rPr lang="cs-CZ" sz="2000" dirty="0">
                <a:latin typeface="Arial" charset="0"/>
                <a:hlinkClick r:id="rId3"/>
              </a:rPr>
              <a:t>https://www.youtube.com/channel/UCRGXV1QlxZ8aucmE45tRx8w</a:t>
            </a:r>
            <a:endParaRPr lang="cs-CZ" sz="2000" dirty="0">
              <a:latin typeface="Arial" charset="0"/>
            </a:endParaRPr>
          </a:p>
          <a:p>
            <a:pPr eaLnBrk="1" hangingPunct="1">
              <a:buNone/>
            </a:pPr>
            <a:endParaRPr lang="cs-CZ" sz="2000" dirty="0">
              <a:latin typeface="Arial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9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80" name="Rectangle 2"/>
          <p:cNvSpPr>
            <a:spLocks noGrp="1"/>
          </p:cNvSpPr>
          <p:nvPr>
            <p:ph type="title"/>
          </p:nvPr>
        </p:nvSpPr>
        <p:spPr>
          <a:xfrm>
            <a:off x="457200" y="503238"/>
            <a:ext cx="8229600" cy="914400"/>
          </a:xfrm>
        </p:spPr>
        <p:txBody>
          <a:bodyPr/>
          <a:lstStyle/>
          <a:p>
            <a:pPr eaLnBrk="1" hangingPunct="1"/>
            <a:r>
              <a:rPr lang="cs-CZ" sz="2400" b="1" dirty="0">
                <a:latin typeface="Arial" charset="0"/>
              </a:rPr>
              <a:t>A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of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one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real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variable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278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7734300" cy="4525963"/>
          </a:xfrm>
        </p:spPr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relation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between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sets</a:t>
            </a:r>
            <a:r>
              <a:rPr lang="cs-CZ" sz="2200" dirty="0">
                <a:latin typeface="Arial" charset="0"/>
              </a:rPr>
              <a:t> X and Y such </a:t>
            </a:r>
            <a:r>
              <a:rPr lang="cs-CZ" sz="2200" dirty="0" err="1">
                <a:latin typeface="Arial" charset="0"/>
              </a:rPr>
              <a:t>that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each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X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related</a:t>
            </a:r>
            <a:r>
              <a:rPr lang="cs-CZ" sz="2200" dirty="0">
                <a:latin typeface="Arial" charset="0"/>
              </a:rPr>
              <a:t> to </a:t>
            </a:r>
            <a:r>
              <a:rPr lang="cs-CZ" sz="2200" dirty="0" err="1">
                <a:latin typeface="Arial" charset="0"/>
              </a:rPr>
              <a:t>exactly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one</a:t>
            </a:r>
            <a:r>
              <a:rPr lang="cs-CZ" sz="2200" dirty="0">
                <a:latin typeface="Arial" charset="0"/>
              </a:rPr>
              <a:t> y </a:t>
            </a:r>
            <a:r>
              <a:rPr lang="cs-CZ" sz="2200" dirty="0" err="1">
                <a:latin typeface="Arial" charset="0"/>
              </a:rPr>
              <a:t>from</a:t>
            </a:r>
            <a:r>
              <a:rPr lang="cs-CZ" sz="2200" dirty="0">
                <a:latin typeface="Arial" charset="0"/>
              </a:rPr>
              <a:t> Y.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We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write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i="1" dirty="0">
                <a:latin typeface="Arial" charset="0"/>
              </a:rPr>
              <a:t>y = f(x).</a:t>
            </a:r>
            <a:r>
              <a:rPr lang="cs-CZ" sz="2200" dirty="0">
                <a:latin typeface="Arial" charset="0"/>
              </a:rPr>
              <a:t> </a:t>
            </a:r>
          </a:p>
          <a:p>
            <a:pPr eaLnBrk="1" hangingPunct="1"/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dirty="0">
                <a:latin typeface="Arial" charset="0"/>
              </a:rPr>
              <a:t>:  </a:t>
            </a:r>
          </a:p>
          <a:p>
            <a:pPr eaLnBrk="1" hangingPunct="1">
              <a:buFont typeface="Arial" charset="0"/>
              <a:buNone/>
            </a:pPr>
            <a:endParaRPr lang="cs-CZ" sz="2200" dirty="0">
              <a:latin typeface="Arial" charset="0"/>
            </a:endParaRPr>
          </a:p>
          <a:p>
            <a:pPr eaLnBrk="1" hangingPunct="1"/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,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set </a:t>
            </a:r>
            <a:r>
              <a:rPr lang="cs-CZ" sz="2200" b="1" dirty="0">
                <a:latin typeface="Arial" charset="0"/>
              </a:rPr>
              <a:t>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called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b="1" dirty="0" err="1">
                <a:latin typeface="Arial" charset="0"/>
              </a:rPr>
              <a:t>range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</a:t>
            </a:r>
            <a:r>
              <a:rPr lang="cs-CZ" sz="2200" dirty="0">
                <a:latin typeface="Arial" charset="0"/>
              </a:rPr>
              <a:t> a co-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</a:t>
            </a:r>
            <a:r>
              <a:rPr lang="cs-CZ" sz="2200" dirty="0" err="1">
                <a:latin typeface="Arial" charset="0"/>
              </a:rPr>
              <a:t>economics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domain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usually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consists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non-negative </a:t>
            </a:r>
            <a:r>
              <a:rPr lang="cs-CZ" sz="2200" dirty="0" err="1">
                <a:latin typeface="Arial" charset="0"/>
              </a:rPr>
              <a:t>real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numbers</a:t>
            </a:r>
            <a:r>
              <a:rPr lang="cs-CZ" sz="2200" dirty="0">
                <a:latin typeface="Arial" charset="0"/>
              </a:rPr>
              <a:t>.</a:t>
            </a:r>
          </a:p>
        </p:txBody>
      </p:sp>
      <p:graphicFrame>
        <p:nvGraphicFramePr>
          <p:cNvPr id="32774" name="Object 6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295525" y="2817813"/>
          <a:ext cx="12017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6" name="Equation" r:id="rId3" imgW="647640" imgH="203040" progId="Equation.DSMT4">
                  <p:embed/>
                </p:oleObj>
              </mc:Choice>
              <mc:Fallback>
                <p:oleObj name="Equation" r:id="rId3" imgW="64764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5" y="2817813"/>
                        <a:ext cx="12017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9" name="Object 11"/>
          <p:cNvGraphicFramePr>
            <a:graphicFrameLocks noChangeAspect="1"/>
          </p:cNvGraphicFramePr>
          <p:nvPr/>
        </p:nvGraphicFramePr>
        <p:xfrm>
          <a:off x="2235200" y="3176588"/>
          <a:ext cx="7874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97" name="Equation" r:id="rId5" imgW="406080" imgH="215640" progId="Equation.DSMT4">
                  <p:embed/>
                </p:oleObj>
              </mc:Choice>
              <mc:Fallback>
                <p:oleObj name="Equation" r:id="rId5" imgW="406080" imgH="21564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5200" y="3176588"/>
                        <a:ext cx="7874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</a:t>
            </a:r>
          </a:p>
        </p:txBody>
      </p:sp>
      <p:sp>
        <p:nvSpPr>
          <p:cNvPr id="33794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200" dirty="0">
                <a:latin typeface="Arial" charset="0"/>
              </a:rPr>
              <a:t>A </a:t>
            </a:r>
            <a:r>
              <a:rPr lang="cs-CZ" sz="2200" b="1" dirty="0" err="1">
                <a:latin typeface="Arial" charset="0"/>
              </a:rPr>
              <a:t>graph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a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is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the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collection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of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all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ordered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pairs</a:t>
            </a:r>
            <a:r>
              <a:rPr lang="cs-CZ" sz="2200" dirty="0">
                <a:latin typeface="Arial" charset="0"/>
              </a:rPr>
              <a:t> (</a:t>
            </a:r>
            <a:r>
              <a:rPr lang="cs-CZ" sz="2200" dirty="0" err="1">
                <a:latin typeface="Arial" charset="0"/>
              </a:rPr>
              <a:t>x,y</a:t>
            </a:r>
            <a:r>
              <a:rPr lang="cs-CZ" sz="2200" dirty="0">
                <a:latin typeface="Arial" charset="0"/>
              </a:rPr>
              <a:t>) </a:t>
            </a:r>
            <a:r>
              <a:rPr lang="cs-CZ" sz="2200" dirty="0" err="1">
                <a:latin typeface="Arial" charset="0"/>
              </a:rPr>
              <a:t>displayed</a:t>
            </a:r>
            <a:r>
              <a:rPr lang="cs-CZ" sz="2200" dirty="0">
                <a:latin typeface="Arial" charset="0"/>
              </a:rPr>
              <a:t> in a </a:t>
            </a:r>
            <a:r>
              <a:rPr lang="cs-CZ" sz="2200" dirty="0" err="1">
                <a:latin typeface="Arial" charset="0"/>
              </a:rPr>
              <a:t>two-dimensial</a:t>
            </a:r>
            <a:r>
              <a:rPr lang="cs-CZ" sz="2200" dirty="0">
                <a:latin typeface="Arial" charset="0"/>
              </a:rPr>
              <a:t> plane.</a:t>
            </a:r>
          </a:p>
          <a:p>
            <a:pPr eaLnBrk="1" hangingPunct="1"/>
            <a:r>
              <a:rPr lang="cs-CZ" sz="2200" dirty="0">
                <a:latin typeface="Arial" charset="0"/>
              </a:rPr>
              <a:t>In a </a:t>
            </a:r>
            <a:r>
              <a:rPr lang="cs-CZ" sz="2200" dirty="0" err="1">
                <a:latin typeface="Arial" charset="0"/>
              </a:rPr>
              <a:t>two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dimensional</a:t>
            </a:r>
            <a:r>
              <a:rPr lang="cs-CZ" sz="2200" dirty="0">
                <a:latin typeface="Arial" charset="0"/>
              </a:rPr>
              <a:t> plane </a:t>
            </a:r>
            <a:r>
              <a:rPr lang="cs-CZ" sz="2200" dirty="0" err="1">
                <a:latin typeface="Arial" charset="0"/>
              </a:rPr>
              <a:t>it</a:t>
            </a:r>
            <a:r>
              <a:rPr lang="cs-CZ" sz="2200" dirty="0">
                <a:latin typeface="Arial" charset="0"/>
              </a:rPr>
              <a:t> as a </a:t>
            </a:r>
            <a:r>
              <a:rPr lang="cs-CZ" sz="2200" b="1" dirty="0" err="1">
                <a:latin typeface="Arial" charset="0"/>
              </a:rPr>
              <a:t>curve</a:t>
            </a:r>
            <a:r>
              <a:rPr lang="cs-CZ" sz="2200" dirty="0">
                <a:latin typeface="Arial" charset="0"/>
              </a:rPr>
              <a:t>.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cs-CZ" sz="2200" dirty="0">
                <a:latin typeface="Arial" charset="0"/>
              </a:rPr>
              <a:t>	</a:t>
            </a:r>
            <a:r>
              <a:rPr lang="cs-CZ" sz="2200" b="1" dirty="0" err="1">
                <a:latin typeface="Arial" charset="0"/>
              </a:rPr>
              <a:t>Examples</a:t>
            </a:r>
            <a:r>
              <a:rPr lang="cs-CZ" sz="2200" b="1" dirty="0">
                <a:latin typeface="Arial" charset="0"/>
              </a:rPr>
              <a:t>: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Linear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line,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Quadratic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parabola,</a:t>
            </a:r>
          </a:p>
          <a:p>
            <a:pPr eaLnBrk="1" hangingPunct="1"/>
            <a:r>
              <a:rPr lang="cs-CZ" sz="2200" dirty="0" err="1">
                <a:latin typeface="Arial" charset="0"/>
              </a:rPr>
              <a:t>Reciprocal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</a:t>
            </a:r>
            <a:r>
              <a:rPr lang="cs-CZ" sz="2200" dirty="0">
                <a:latin typeface="Arial" charset="0"/>
              </a:rPr>
              <a:t>: a hyperbola.</a:t>
            </a:r>
          </a:p>
          <a:p>
            <a:pPr marL="0" indent="0" eaLnBrk="1" hangingPunct="1">
              <a:buNone/>
            </a:pPr>
            <a:endParaRPr lang="cs-CZ" sz="2200" dirty="0">
              <a:latin typeface="Arial" charset="0"/>
            </a:endParaRPr>
          </a:p>
          <a:p>
            <a:pPr marL="0" indent="0" eaLnBrk="1" hangingPunct="1">
              <a:buNone/>
            </a:pPr>
            <a:r>
              <a:rPr lang="cs-CZ" sz="2200" dirty="0" err="1">
                <a:latin typeface="Arial" charset="0"/>
              </a:rPr>
              <a:t>Other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functions</a:t>
            </a:r>
            <a:r>
              <a:rPr lang="cs-CZ" sz="2200" dirty="0">
                <a:latin typeface="Arial" charset="0"/>
              </a:rPr>
              <a:t> are </a:t>
            </a:r>
            <a:r>
              <a:rPr lang="cs-CZ" sz="2200" dirty="0" err="1">
                <a:latin typeface="Arial" charset="0"/>
              </a:rPr>
              <a:t>represented</a:t>
            </a:r>
            <a:r>
              <a:rPr lang="cs-CZ" sz="2200" dirty="0">
                <a:latin typeface="Arial" charset="0"/>
              </a:rPr>
              <a:t> by more </a:t>
            </a:r>
            <a:r>
              <a:rPr lang="cs-CZ" sz="2200" dirty="0" err="1">
                <a:latin typeface="Arial" charset="0"/>
              </a:rPr>
              <a:t>complex</a:t>
            </a:r>
            <a:r>
              <a:rPr lang="cs-CZ" sz="2200" dirty="0">
                <a:latin typeface="Arial" charset="0"/>
              </a:rPr>
              <a:t> </a:t>
            </a:r>
            <a:r>
              <a:rPr lang="cs-CZ" sz="2200" dirty="0" err="1">
                <a:latin typeface="Arial" charset="0"/>
              </a:rPr>
              <a:t>curves</a:t>
            </a:r>
            <a:r>
              <a:rPr lang="cs-CZ" sz="2200" dirty="0">
                <a:latin typeface="Arial" charset="0"/>
              </a:rPr>
              <a:t>. </a:t>
            </a:r>
          </a:p>
          <a:p>
            <a:pPr eaLnBrk="1" hangingPunct="1"/>
            <a:endParaRPr lang="cs-CZ" sz="2200" dirty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 dirty="0">
              <a:latin typeface="Arial" charset="0"/>
            </a:endParaRPr>
          </a:p>
          <a:p>
            <a:pPr eaLnBrk="1" hangingPunct="1"/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/>
          </p:cNvSpPr>
          <p:nvPr>
            <p:ph type="title"/>
          </p:nvPr>
        </p:nvSpPr>
        <p:spPr>
          <a:xfrm>
            <a:off x="457200" y="493713"/>
            <a:ext cx="8229600" cy="923925"/>
          </a:xfrm>
        </p:spPr>
        <p:txBody>
          <a:bodyPr/>
          <a:lstStyle/>
          <a:p>
            <a:pPr eaLnBrk="1" hangingPunct="1"/>
            <a:r>
              <a:rPr lang="cs-CZ" sz="2400" b="1">
                <a:latin typeface="Arial" charset="0"/>
              </a:rPr>
              <a:t>A graph of a function: examples</a:t>
            </a:r>
          </a:p>
        </p:txBody>
      </p:sp>
      <p:sp>
        <p:nvSpPr>
          <p:cNvPr id="3481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pic>
        <p:nvPicPr>
          <p:cNvPr id="3481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73138" y="1631950"/>
            <a:ext cx="3095625" cy="231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73575" y="1568450"/>
            <a:ext cx="3455988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pic>
        <p:nvPicPr>
          <p:cNvPr id="34822" name="Picture 99" descr="graf0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5975" y="4095750"/>
            <a:ext cx="3467100" cy="2601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/>
          </p:cNvSpPr>
          <p:nvPr>
            <p:ph type="title"/>
          </p:nvPr>
        </p:nvSpPr>
        <p:spPr>
          <a:xfrm>
            <a:off x="457200" y="522288"/>
            <a:ext cx="8229600" cy="895350"/>
          </a:xfrm>
        </p:spPr>
        <p:txBody>
          <a:bodyPr/>
          <a:lstStyle/>
          <a:p>
            <a:pPr eaLnBrk="1" hangingPunct="1"/>
            <a:r>
              <a:rPr lang="cs-CZ" sz="2400" b="1" dirty="0" err="1">
                <a:latin typeface="Arial" charset="0"/>
              </a:rPr>
              <a:t>Elementary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function</a:t>
            </a:r>
            <a:r>
              <a:rPr lang="cs-CZ" sz="2400" b="1" dirty="0">
                <a:latin typeface="Arial" charset="0"/>
              </a:rPr>
              <a:t> </a:t>
            </a:r>
            <a:r>
              <a:rPr lang="cs-CZ" sz="2400" b="1" dirty="0" err="1">
                <a:latin typeface="Arial" charset="0"/>
              </a:rPr>
              <a:t>properties</a:t>
            </a:r>
            <a:endParaRPr lang="cs-CZ" sz="2400" b="1" dirty="0">
              <a:latin typeface="Arial" charset="0"/>
            </a:endParaRPr>
          </a:p>
        </p:txBody>
      </p:sp>
      <p:sp>
        <p:nvSpPr>
          <p:cNvPr id="3584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/>
            <a:endParaRPr lang="cs-CZ" sz="220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endParaRPr lang="cs-CZ" sz="2000">
              <a:latin typeface="Arial" charset="0"/>
            </a:endParaRPr>
          </a:p>
          <a:p>
            <a:pPr eaLnBrk="1" hangingPunct="1"/>
            <a:endParaRPr lang="cs-CZ" sz="2000"/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b="1">
                <a:solidFill>
                  <a:srgbClr val="FFFFFF"/>
                </a:solidFill>
                <a:latin typeface="Arial" charset="0"/>
                <a:cs typeface="Arial" charset="0"/>
              </a:rPr>
              <a:t>Lecture 1</a:t>
            </a:r>
            <a:endParaRPr lang="en-GB" b="1">
              <a:solidFill>
                <a:srgbClr val="FFFFFF"/>
              </a:solidFill>
              <a:latin typeface="Arial" charset="0"/>
              <a:cs typeface="Arial" charset="0"/>
            </a:endParaRPr>
          </a:p>
        </p:txBody>
      </p:sp>
      <p:sp>
        <p:nvSpPr>
          <p:cNvPr id="35844" name="Rectangle 7"/>
          <p:cNvSpPr>
            <a:spLocks noChangeArrowheads="1"/>
          </p:cNvSpPr>
          <p:nvPr/>
        </p:nvSpPr>
        <p:spPr bwMode="auto">
          <a:xfrm>
            <a:off x="742950" y="1625600"/>
            <a:ext cx="7648575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Domain and range,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Monotonicity (increasing, decreasing, non-increasing, non-decreasing, constant) 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Extremes (local or global maximum or minimum),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Concavity and convexity,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Inflection points,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Bounded vs unbounded function,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Even functions and odd functions,</a:t>
            </a:r>
          </a:p>
          <a:p>
            <a:pPr>
              <a:lnSpc>
                <a:spcPct val="115000"/>
              </a:lnSpc>
              <a:buFontTx/>
              <a:buChar char="•"/>
            </a:pPr>
            <a:r>
              <a:rPr lang="cs-CZ" sz="2200"/>
              <a:t> Peridiocity.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246</TotalTime>
  <Words>1302</Words>
  <Application>Microsoft Office PowerPoint</Application>
  <PresentationFormat>Předvádění na obrazovce (4:3)</PresentationFormat>
  <Paragraphs>208</Paragraphs>
  <Slides>26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Motiv sady Office</vt:lpstr>
      <vt:lpstr>Vlastní návrh</vt:lpstr>
      <vt:lpstr>Equation</vt:lpstr>
      <vt:lpstr>Prezentace aplikace PowerPoint</vt:lpstr>
      <vt:lpstr>Prezentace aplikace PowerPoint</vt:lpstr>
      <vt:lpstr>Syllabus (short version)</vt:lpstr>
      <vt:lpstr>Literature</vt:lpstr>
      <vt:lpstr>Youtube math courses</vt:lpstr>
      <vt:lpstr>A real function of one real variable</vt:lpstr>
      <vt:lpstr>A graph of a function</vt:lpstr>
      <vt:lpstr>A graph of a function: examples</vt:lpstr>
      <vt:lpstr>Elementary function properties</vt:lpstr>
      <vt:lpstr>Elementary functions</vt:lpstr>
      <vt:lpstr>Graphs of logarithmic functions</vt:lpstr>
      <vt:lpstr>Elementary functions - continued</vt:lpstr>
      <vt:lpstr>Graphs of exponential functions</vt:lpstr>
      <vt:lpstr>Graphs of goniometric functions</vt:lpstr>
      <vt:lpstr>Polynomials</vt:lpstr>
      <vt:lpstr>Demand and supply function, equilibrium</vt:lpstr>
      <vt:lpstr>Demand and supply function, equilibrium – cont.</vt:lpstr>
      <vt:lpstr>Solved problem 1 </vt:lpstr>
      <vt:lpstr>Solved problem 2</vt:lpstr>
      <vt:lpstr>Solved problem 3</vt:lpstr>
      <vt:lpstr>Solved problem 4</vt:lpstr>
      <vt:lpstr>Solved problem 5</vt:lpstr>
      <vt:lpstr>Problems to solve</vt:lpstr>
      <vt:lpstr>Problems to solve – cont.</vt:lpstr>
      <vt:lpstr>Problems to solve – cont.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Radmila Krkošková</cp:lastModifiedBy>
  <cp:revision>42</cp:revision>
  <dcterms:created xsi:type="dcterms:W3CDTF">2016-03-17T12:08:01Z</dcterms:created>
  <dcterms:modified xsi:type="dcterms:W3CDTF">2022-02-19T13:18:49Z</dcterms:modified>
</cp:coreProperties>
</file>