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256" r:id="rId3"/>
    <p:sldId id="320" r:id="rId4"/>
    <p:sldId id="263" r:id="rId5"/>
    <p:sldId id="330" r:id="rId6"/>
    <p:sldId id="316" r:id="rId7"/>
    <p:sldId id="319" r:id="rId8"/>
    <p:sldId id="317" r:id="rId9"/>
    <p:sldId id="318" r:id="rId10"/>
    <p:sldId id="333" r:id="rId11"/>
    <p:sldId id="331" r:id="rId12"/>
    <p:sldId id="332" r:id="rId13"/>
    <p:sldId id="335" r:id="rId14"/>
    <p:sldId id="336" r:id="rId15"/>
    <p:sldId id="295" r:id="rId16"/>
    <p:sldId id="313" r:id="rId17"/>
    <p:sldId id="299" r:id="rId18"/>
    <p:sldId id="314" r:id="rId19"/>
    <p:sldId id="315" r:id="rId20"/>
    <p:sldId id="321" r:id="rId21"/>
    <p:sldId id="337" r:id="rId22"/>
    <p:sldId id="338" r:id="rId23"/>
    <p:sldId id="339" r:id="rId24"/>
    <p:sldId id="296" r:id="rId25"/>
    <p:sldId id="322" r:id="rId26"/>
    <p:sldId id="323" r:id="rId27"/>
    <p:sldId id="326" r:id="rId28"/>
    <p:sldId id="327" r:id="rId29"/>
    <p:sldId id="328" r:id="rId30"/>
    <p:sldId id="324" r:id="rId31"/>
    <p:sldId id="340" r:id="rId32"/>
    <p:sldId id="341" r:id="rId33"/>
    <p:sldId id="329" r:id="rId34"/>
    <p:sldId id="325" r:id="rId35"/>
    <p:sldId id="342" r:id="rId3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1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92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4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637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98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6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31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0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099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83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696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3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139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467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41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743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188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867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269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24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540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96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50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308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393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29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37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23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98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732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4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Hfe5QLiFh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no3d.com/" TargetMode="External"/><Relationship Id="rId7" Type="http://schemas.openxmlformats.org/officeDocument/2006/relationships/hyperlink" Target="https://www.youtube.com/watch?v=KmLGMKeFR2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ZgcTuwGlhg" TargetMode="External"/><Relationship Id="rId5" Type="http://schemas.openxmlformats.org/officeDocument/2006/relationships/hyperlink" Target="http://www.povray.org/" TargetMode="External"/><Relationship Id="rId4" Type="http://schemas.openxmlformats.org/officeDocument/2006/relationships/hyperlink" Target="http://www.rhino3d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WWIn29ZV4Q" TargetMode="External"/><Relationship Id="rId7" Type="http://schemas.openxmlformats.org/officeDocument/2006/relationships/hyperlink" Target="https://www.youtube.com/watch?v=3jZebDAQ6S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kmodel.cz/modely.html" TargetMode="External"/><Relationship Id="rId5" Type="http://schemas.openxmlformats.org/officeDocument/2006/relationships/hyperlink" Target="http://www.youtube.com/watch?v=uAt2xD1L8dw" TargetMode="External"/><Relationship Id="rId4" Type="http://schemas.openxmlformats.org/officeDocument/2006/relationships/hyperlink" Target="http://www.youtube.com/watch?v=HdzooQQDWG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qDBWIu3k7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a.cz/holograficke-projektor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tXbcLUyR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OeDTr1x3XI" TargetMode="External"/><Relationship Id="rId4" Type="http://schemas.openxmlformats.org/officeDocument/2006/relationships/hyperlink" Target="https://www.youtube.com/watch?v=XLXmfOkfNb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g02ivYzS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styair.cz/rozsirena-realita-na-miru/?gclid=EAIaIQobChMIu62qyvzN9gIVAs93Ch357AdQEAAYASAAEgKEevD_Bw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nihovna.cz/index.php/Rozpozn%C3%A1v%C3%A1n%C3%AD_obraz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fyz.cz/clanky/strojove-zpracovani-obrazu-vyuziti-neuronovych-siti-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7544" y="1131590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Inovace v ICT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7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000000"/>
                </a:solidFill>
              </a:rPr>
              <a:t>Rasterizace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rgbClr val="000000"/>
                </a:solidFill>
              </a:rPr>
              <a:t>&amp; </a:t>
            </a:r>
            <a:r>
              <a:rPr lang="cs-CZ" b="1" dirty="0" smtClean="0">
                <a:solidFill>
                  <a:srgbClr val="000000"/>
                </a:solidFill>
              </a:rPr>
              <a:t>Vektorizace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err="1" smtClean="0">
                <a:solidFill>
                  <a:srgbClr val="000000"/>
                </a:solidFill>
              </a:rPr>
              <a:t>Rasterizace</a:t>
            </a:r>
            <a:endParaRPr lang="cs-CZ" sz="2200" dirty="0" smtClean="0">
              <a:solidFill>
                <a:srgbClr val="000000"/>
              </a:solidFill>
            </a:endParaRPr>
          </a:p>
          <a:p>
            <a:pPr lvl="1"/>
            <a:r>
              <a:rPr lang="cs-CZ" sz="1800" dirty="0" smtClean="0">
                <a:solidFill>
                  <a:srgbClr val="000000"/>
                </a:solidFill>
              </a:rPr>
              <a:t>převod vektorové grafiky na rastrovou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/>
            <a:r>
              <a:rPr lang="en-GB" sz="1800" dirty="0" err="1" smtClean="0">
                <a:solidFill>
                  <a:srgbClr val="000000"/>
                </a:solidFill>
              </a:rPr>
              <a:t>technologick</a:t>
            </a:r>
            <a:r>
              <a:rPr lang="cs-CZ" sz="1800" dirty="0" smtClean="0">
                <a:solidFill>
                  <a:srgbClr val="000000"/>
                </a:solidFill>
              </a:rPr>
              <a:t>y snadný.</a:t>
            </a:r>
          </a:p>
          <a:p>
            <a:r>
              <a:rPr lang="cs-CZ" sz="2200" dirty="0" smtClean="0">
                <a:solidFill>
                  <a:srgbClr val="000000"/>
                </a:solidFill>
              </a:rPr>
              <a:t>Vektorizace</a:t>
            </a:r>
          </a:p>
          <a:p>
            <a:pPr lvl="1"/>
            <a:r>
              <a:rPr lang="cs-CZ" sz="1800" dirty="0" smtClean="0">
                <a:solidFill>
                  <a:srgbClr val="000000"/>
                </a:solidFill>
              </a:rPr>
              <a:t>převod rastrové grafiky na vektorovou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/>
            <a:r>
              <a:rPr lang="cs-CZ" sz="1800" dirty="0" smtClean="0">
                <a:solidFill>
                  <a:srgbClr val="000000"/>
                </a:solidFill>
              </a:rPr>
              <a:t>technologicky náročný proces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/>
            <a:r>
              <a:rPr lang="cs-CZ" sz="1400" dirty="0" smtClean="0">
                <a:solidFill>
                  <a:srgbClr val="000000"/>
                </a:solidFill>
              </a:rPr>
              <a:t>ruční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  <a:p>
            <a:pPr lvl="2"/>
            <a:r>
              <a:rPr lang="cs-CZ" sz="1400" dirty="0" smtClean="0">
                <a:solidFill>
                  <a:srgbClr val="000000"/>
                </a:solidFill>
              </a:rPr>
              <a:t>poloautomatická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  <a:p>
            <a:pPr lvl="2"/>
            <a:r>
              <a:rPr lang="cs-CZ" sz="1400" dirty="0" smtClean="0">
                <a:solidFill>
                  <a:srgbClr val="000000"/>
                </a:solidFill>
              </a:rPr>
              <a:t>automatická.</a:t>
            </a:r>
          </a:p>
          <a:p>
            <a:pPr lvl="1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0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Historie na SU OPF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92889"/>
            <a:ext cx="6587001" cy="384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15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Rendering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>
                <a:solidFill>
                  <a:srgbClr val="000000"/>
                </a:solidFill>
              </a:rPr>
              <a:t>Tvorba </a:t>
            </a:r>
            <a:r>
              <a:rPr lang="cs-CZ" sz="2200" dirty="0">
                <a:solidFill>
                  <a:srgbClr val="000000"/>
                </a:solidFill>
              </a:rPr>
              <a:t>reálného obrazu na základě počítačového modelu, nejčastěji 3D.</a:t>
            </a:r>
          </a:p>
          <a:p>
            <a:r>
              <a:rPr lang="cs-CZ" sz="2200" dirty="0">
                <a:solidFill>
                  <a:srgbClr val="000000"/>
                </a:solidFill>
              </a:rPr>
              <a:t>Obsahuje v závislosti na softwaru mnoho parametrů a nastavení, kterými lze ovlivnit konečný vzhled scény.</a:t>
            </a:r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www.youtube.com/watch?v=9Hfe5QLiFh8</a:t>
            </a:r>
            <a:endParaRPr lang="cs-CZ" sz="2400" dirty="0" smtClean="0"/>
          </a:p>
          <a:p>
            <a:r>
              <a:rPr lang="cs-CZ" sz="2400" dirty="0"/>
              <a:t>https://www.youtube.com/watch?v=tQSZKPS9Xrg</a:t>
            </a: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5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2D </a:t>
            </a:r>
            <a:r>
              <a:rPr lang="en-GB" b="1" dirty="0" smtClean="0">
                <a:solidFill>
                  <a:srgbClr val="000000"/>
                </a:solidFill>
              </a:rPr>
              <a:t>&amp;</a:t>
            </a:r>
            <a:r>
              <a:rPr lang="cs-CZ" b="1" dirty="0" smtClean="0">
                <a:solidFill>
                  <a:srgbClr val="000000"/>
                </a:solidFill>
              </a:rPr>
              <a:t> 3D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rgbClr val="000000"/>
                </a:solidFill>
              </a:rPr>
              <a:t>Techniky </a:t>
            </a:r>
            <a:r>
              <a:rPr lang="cs-CZ" sz="2000" dirty="0">
                <a:solidFill>
                  <a:srgbClr val="000000"/>
                </a:solidFill>
              </a:rPr>
              <a:t>používané pro zobrazení či prohlížení zdánlivě trojrozměrných objektů na plochém (dvojrozměrném, 2D) médiu (na papíře, filmovém plátnu, počítačové obrazovce apod.).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Rhinoceros</a:t>
            </a:r>
            <a:r>
              <a:rPr lang="cs-CZ" sz="2000" dirty="0">
                <a:solidFill>
                  <a:srgbClr val="000000"/>
                </a:solidFill>
              </a:rPr>
              <a:t> (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http://www.rhino3d.com/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4"/>
              </a:rPr>
              <a:t>http://www.rhino3d.cz/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r>
              <a:rPr lang="cs-CZ" sz="2000" b="1" dirty="0" err="1">
                <a:solidFill>
                  <a:srgbClr val="000000"/>
                </a:solidFill>
              </a:rPr>
              <a:t>Pov-ray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http://www.povray.org/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3 DS </a:t>
            </a:r>
            <a:r>
              <a:rPr lang="cs-CZ" sz="2000" b="1" dirty="0" smtClean="0">
                <a:solidFill>
                  <a:srgbClr val="000000"/>
                </a:solidFill>
              </a:rPr>
              <a:t>Max</a:t>
            </a:r>
          </a:p>
          <a:p>
            <a:pPr lvl="1"/>
            <a:r>
              <a:rPr lang="cs-CZ" sz="1600" dirty="0" smtClean="0">
                <a:solidFill>
                  <a:srgbClr val="000000"/>
                </a:solidFill>
              </a:rPr>
              <a:t>https</a:t>
            </a:r>
            <a:r>
              <a:rPr lang="cs-CZ" sz="1600" dirty="0">
                <a:solidFill>
                  <a:srgbClr val="000000"/>
                </a:solidFill>
              </a:rPr>
              <a:t>://www.youtube.com/</a:t>
            </a:r>
            <a:r>
              <a:rPr lang="cs-CZ" sz="1600" dirty="0" err="1">
                <a:solidFill>
                  <a:srgbClr val="000000"/>
                </a:solidFill>
              </a:rPr>
              <a:t>watch?v</a:t>
            </a:r>
            <a:r>
              <a:rPr lang="cs-CZ" sz="1600" dirty="0">
                <a:solidFill>
                  <a:srgbClr val="000000"/>
                </a:solidFill>
              </a:rPr>
              <a:t>=</a:t>
            </a:r>
            <a:r>
              <a:rPr lang="cs-CZ" sz="1600" dirty="0" err="1">
                <a:solidFill>
                  <a:srgbClr val="000000"/>
                </a:solidFill>
              </a:rPr>
              <a:t>IjQiiOoqrug</a:t>
            </a:r>
            <a:r>
              <a:rPr lang="cs-CZ" sz="16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cs-CZ" sz="1600" dirty="0" smtClean="0">
                <a:solidFill>
                  <a:srgbClr val="000000"/>
                </a:solidFill>
                <a:hlinkClick r:id="rId6"/>
              </a:rPr>
              <a:t>http</a:t>
            </a:r>
            <a:r>
              <a:rPr lang="cs-CZ" sz="1600" dirty="0">
                <a:solidFill>
                  <a:srgbClr val="000000"/>
                </a:solidFill>
                <a:hlinkClick r:id="rId6"/>
              </a:rPr>
              <a:t>://</a:t>
            </a:r>
            <a:r>
              <a:rPr lang="cs-CZ" sz="1600" dirty="0" smtClean="0">
                <a:solidFill>
                  <a:srgbClr val="000000"/>
                </a:solidFill>
                <a:hlinkClick r:id="rId6"/>
              </a:rPr>
              <a:t>www.youtube.com/watch?v=iZgcTuwGlhg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7"/>
              </a:rPr>
              <a:t>https://</a:t>
            </a:r>
            <a:r>
              <a:rPr lang="cs-CZ" sz="1600" dirty="0" smtClean="0">
                <a:solidFill>
                  <a:srgbClr val="000000"/>
                </a:solidFill>
                <a:hlinkClick r:id="rId7"/>
              </a:rPr>
              <a:t>www.youtube.com/watch?v=KmLGMKeFR2s</a:t>
            </a:r>
            <a:endParaRPr lang="cs-CZ" sz="1600" dirty="0" smtClean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8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2D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3D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rgbClr val="000000"/>
                </a:solidFill>
              </a:rPr>
              <a:t>Techniky </a:t>
            </a:r>
            <a:r>
              <a:rPr lang="cs-CZ" sz="2000" dirty="0">
                <a:solidFill>
                  <a:srgbClr val="000000"/>
                </a:solidFill>
              </a:rPr>
              <a:t>používané pro zobrazení či prohlížení zdánlivě trojrozměrných objektů na plochém (dvojrozměrném, 2D) médiu (na papíře, filmovém plátnu, počítačové obrazovce apod.).</a:t>
            </a: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3"/>
              </a:rPr>
              <a:t>http://www.youtube.com/watch?v=GWWIn29ZV4Q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2000" b="1" u="sng" dirty="0">
                <a:solidFill>
                  <a:srgbClr val="000000"/>
                </a:solidFill>
              </a:rPr>
              <a:t>3D </a:t>
            </a:r>
            <a:r>
              <a:rPr lang="cs-CZ" sz="2000" b="1" u="sng" dirty="0" smtClean="0">
                <a:solidFill>
                  <a:srgbClr val="000000"/>
                </a:solidFill>
              </a:rPr>
              <a:t>tiskárna</a:t>
            </a:r>
            <a:endParaRPr lang="cs-CZ" sz="2000" b="1" u="sng" dirty="0">
              <a:solidFill>
                <a:srgbClr val="000000"/>
              </a:solidFill>
            </a:endParaRP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4"/>
              </a:rPr>
              <a:t>http://www.youtube.com/watch?v=HdzooQQDWGg</a:t>
            </a:r>
            <a:endParaRPr lang="cs-CZ" sz="1600" dirty="0">
              <a:solidFill>
                <a:srgbClr val="000000"/>
              </a:solidFill>
            </a:endParaRP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5"/>
              </a:rPr>
              <a:t>http://www.youtube.com/watch?v=uAt2xD1L8dw</a:t>
            </a:r>
            <a:endParaRPr lang="cs-CZ" sz="1600" dirty="0">
              <a:solidFill>
                <a:srgbClr val="000000"/>
              </a:solidFill>
            </a:endParaRP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6"/>
              </a:rPr>
              <a:t>www.pkmodel.cz/modely.html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7"/>
              </a:rPr>
              <a:t>https://</a:t>
            </a:r>
            <a:r>
              <a:rPr lang="cs-CZ" sz="1600" dirty="0" smtClean="0">
                <a:solidFill>
                  <a:srgbClr val="000000"/>
                </a:solidFill>
                <a:hlinkClick r:id="rId7"/>
              </a:rPr>
              <a:t>www.youtube.com/watch?v=3jZebDAQ6Sc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/>
            <a:endParaRPr lang="cs-CZ" sz="1600" dirty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5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CRT (</a:t>
            </a:r>
            <a:r>
              <a:rPr lang="cs-CZ" b="1" dirty="0" err="1">
                <a:solidFill>
                  <a:srgbClr val="000000"/>
                </a:solidFill>
              </a:rPr>
              <a:t>Cathode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Ray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Tube)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79512" y="843558"/>
            <a:ext cx="4968552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Elektronové </a:t>
            </a:r>
            <a:r>
              <a:rPr lang="cs-CZ" sz="1800" dirty="0">
                <a:solidFill>
                  <a:srgbClr val="000000"/>
                </a:solidFill>
              </a:rPr>
              <a:t>dělo (</a:t>
            </a:r>
            <a:r>
              <a:rPr lang="cs-CZ" sz="1800" dirty="0" smtClean="0">
                <a:solidFill>
                  <a:srgbClr val="000000"/>
                </a:solidFill>
              </a:rPr>
              <a:t>emitor)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Svazky elektronů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Zaostřovací cívky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Vychylovací cívky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Připojení anody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Maska </a:t>
            </a:r>
            <a:r>
              <a:rPr lang="cs-CZ" sz="1800" dirty="0">
                <a:solidFill>
                  <a:srgbClr val="000000"/>
                </a:solidFill>
              </a:rPr>
              <a:t>pro oddělení paprsků pro červenou, zelenou a modrou část zobrazovaného </a:t>
            </a:r>
            <a:r>
              <a:rPr lang="cs-CZ" sz="1800" dirty="0" smtClean="0">
                <a:solidFill>
                  <a:srgbClr val="000000"/>
                </a:solidFill>
              </a:rPr>
              <a:t>obrazu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err="1" smtClean="0">
                <a:solidFill>
                  <a:srgbClr val="000000"/>
                </a:solidFill>
              </a:rPr>
              <a:t>Luminoforová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vrstva s červenými, zelenými a modrými </a:t>
            </a:r>
            <a:r>
              <a:rPr lang="cs-CZ" sz="1800" dirty="0" smtClean="0">
                <a:solidFill>
                  <a:srgbClr val="000000"/>
                </a:solidFill>
              </a:rPr>
              <a:t>oblastmi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arenR"/>
            </a:pPr>
            <a:r>
              <a:rPr lang="cs-CZ" sz="1800" dirty="0" smtClean="0">
                <a:solidFill>
                  <a:srgbClr val="000000"/>
                </a:solidFill>
              </a:rPr>
              <a:t>Detail </a:t>
            </a:r>
            <a:r>
              <a:rPr lang="cs-CZ" sz="1800" dirty="0" err="1">
                <a:solidFill>
                  <a:srgbClr val="000000"/>
                </a:solidFill>
              </a:rPr>
              <a:t>luminoforové</a:t>
            </a:r>
            <a:r>
              <a:rPr lang="cs-CZ" sz="1800" dirty="0">
                <a:solidFill>
                  <a:srgbClr val="000000"/>
                </a:solidFill>
              </a:rPr>
              <a:t> vrstvy, nanesené z vnitřní strany </a:t>
            </a:r>
            <a:r>
              <a:rPr lang="cs-CZ" sz="1800" dirty="0" smtClean="0">
                <a:solidFill>
                  <a:srgbClr val="000000"/>
                </a:solidFill>
              </a:rPr>
              <a:t>obrazovky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endParaRPr lang="cs-CZ" sz="22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9582"/>
            <a:ext cx="3757600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LCD (</a:t>
            </a:r>
            <a:r>
              <a:rPr lang="cs-CZ" b="1" dirty="0" err="1">
                <a:solidFill>
                  <a:srgbClr val="000000"/>
                </a:solidFill>
              </a:rPr>
              <a:t>Liquid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Crystal</a:t>
            </a:r>
            <a:r>
              <a:rPr lang="cs-CZ" b="1" dirty="0">
                <a:solidFill>
                  <a:srgbClr val="000000"/>
                </a:solidFill>
              </a:rPr>
              <a:t> Display)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79512" y="843558"/>
            <a:ext cx="410445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Tekuté krystaly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látka, která má stále krystalickou mřížku a zároveň se chová podobně jako </a:t>
            </a:r>
            <a:r>
              <a:rPr lang="cs-CZ" sz="2000" dirty="0" smtClean="0">
                <a:solidFill>
                  <a:srgbClr val="000000"/>
                </a:solidFill>
              </a:rPr>
              <a:t>kapalina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mezifáze </a:t>
            </a:r>
            <a:r>
              <a:rPr lang="cs-CZ" sz="2000" dirty="0" smtClean="0">
                <a:solidFill>
                  <a:srgbClr val="000000"/>
                </a:solidFill>
              </a:rPr>
              <a:t>pevné </a:t>
            </a:r>
            <a:r>
              <a:rPr lang="cs-CZ" sz="2000" dirty="0">
                <a:solidFill>
                  <a:srgbClr val="000000"/>
                </a:solidFill>
              </a:rPr>
              <a:t>látky a </a:t>
            </a:r>
            <a:r>
              <a:rPr lang="cs-CZ" sz="2000" dirty="0" smtClean="0">
                <a:solidFill>
                  <a:srgbClr val="000000"/>
                </a:solidFill>
              </a:rPr>
              <a:t>kapaliny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2400" dirty="0" err="1" smtClean="0">
                <a:solidFill>
                  <a:srgbClr val="000000"/>
                </a:solidFill>
              </a:rPr>
              <a:t>Podsv</a:t>
            </a:r>
            <a:r>
              <a:rPr lang="cs-CZ" sz="2400" dirty="0" err="1" smtClean="0">
                <a:solidFill>
                  <a:srgbClr val="000000"/>
                </a:solidFill>
              </a:rPr>
              <a:t>ícení</a:t>
            </a:r>
            <a:endParaRPr lang="cs-CZ" sz="24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fluorescenční vrstva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zářivky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39" y="1059582"/>
            <a:ext cx="3470265" cy="1800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69225"/>
            <a:ext cx="3384376" cy="17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LED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LCD obrazovky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Podsvícení LED diodami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Nižší spotřeba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Vyšší životnost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Lepší dynamický kontrast.</a:t>
            </a: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3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QLED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482453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Inovované LED</a:t>
            </a:r>
            <a:r>
              <a:rPr lang="en-GB" sz="2200" dirty="0">
                <a:solidFill>
                  <a:srgbClr val="000000"/>
                </a:solidFill>
              </a:rPr>
              <a:t>;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err="1" smtClean="0">
                <a:solidFill>
                  <a:srgbClr val="000000"/>
                </a:solidFill>
              </a:rPr>
              <a:t>Quantum</a:t>
            </a:r>
            <a:r>
              <a:rPr lang="cs-CZ" sz="2200" dirty="0" smtClean="0">
                <a:solidFill>
                  <a:srgbClr val="000000"/>
                </a:solidFill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</a:rPr>
              <a:t>Dot</a:t>
            </a:r>
            <a:r>
              <a:rPr lang="cs-CZ" sz="2200" dirty="0" smtClean="0">
                <a:solidFill>
                  <a:srgbClr val="000000"/>
                </a:solidFill>
              </a:rPr>
              <a:t> technologie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Každá základní barva má svou diod</a:t>
            </a:r>
            <a:r>
              <a:rPr lang="en-GB" sz="2200" dirty="0" smtClean="0">
                <a:solidFill>
                  <a:srgbClr val="000000"/>
                </a:solidFill>
              </a:rPr>
              <a:t>u;</a:t>
            </a:r>
          </a:p>
          <a:p>
            <a:pPr lvl="1" algn="just"/>
            <a:r>
              <a:rPr lang="en-GB" sz="1800" dirty="0" err="1" smtClean="0">
                <a:solidFill>
                  <a:srgbClr val="000000"/>
                </a:solidFill>
              </a:rPr>
              <a:t>ka</a:t>
            </a:r>
            <a:r>
              <a:rPr lang="cs-CZ" sz="1800" dirty="0" err="1" smtClean="0">
                <a:solidFill>
                  <a:srgbClr val="000000"/>
                </a:solidFill>
              </a:rPr>
              <a:t>ždá</a:t>
            </a:r>
            <a:r>
              <a:rPr lang="cs-CZ" sz="1800" dirty="0" smtClean="0">
                <a:solidFill>
                  <a:srgbClr val="000000"/>
                </a:solidFill>
              </a:rPr>
              <a:t> barva má svůj paprsek.</a:t>
            </a:r>
          </a:p>
          <a:p>
            <a:pPr algn="just"/>
            <a:r>
              <a:rPr lang="en-GB" sz="2200" dirty="0" err="1" smtClean="0">
                <a:solidFill>
                  <a:srgbClr val="000000"/>
                </a:solidFill>
              </a:rPr>
              <a:t>Kvalitn</a:t>
            </a:r>
            <a:r>
              <a:rPr lang="cs-CZ" sz="2200" dirty="0" err="1" smtClean="0">
                <a:solidFill>
                  <a:srgbClr val="000000"/>
                </a:solidFill>
              </a:rPr>
              <a:t>ější</a:t>
            </a:r>
            <a:r>
              <a:rPr lang="cs-CZ" sz="2200" dirty="0" smtClean="0">
                <a:solidFill>
                  <a:srgbClr val="000000"/>
                </a:solidFill>
              </a:rPr>
              <a:t> barvy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200" dirty="0" smtClean="0">
                <a:solidFill>
                  <a:srgbClr val="000000"/>
                </a:solidFill>
              </a:rPr>
              <a:t>N</a:t>
            </a:r>
            <a:r>
              <a:rPr lang="cs-CZ" sz="2200" dirty="0" err="1" smtClean="0">
                <a:solidFill>
                  <a:srgbClr val="000000"/>
                </a:solidFill>
              </a:rPr>
              <a:t>ízká</a:t>
            </a:r>
            <a:r>
              <a:rPr lang="cs-CZ" sz="2200" dirty="0" smtClean="0">
                <a:solidFill>
                  <a:srgbClr val="000000"/>
                </a:solidFill>
              </a:rPr>
              <a:t> energetická náročnost.</a:t>
            </a: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56"/>
            <a:ext cx="3456384" cy="2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O</a:t>
            </a:r>
            <a:r>
              <a:rPr lang="cs-CZ" b="1" dirty="0" smtClean="0">
                <a:solidFill>
                  <a:srgbClr val="000000"/>
                </a:solidFill>
              </a:rPr>
              <a:t>LED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482453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Panel je složen z organických světelných bodů (pixelů)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Každý bod produkuje vlastní světlo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200" dirty="0" smtClean="0">
                <a:solidFill>
                  <a:srgbClr val="000000"/>
                </a:solidFill>
              </a:rPr>
              <a:t>K</a:t>
            </a:r>
            <a:r>
              <a:rPr lang="cs-CZ" sz="2200" dirty="0" err="1" smtClean="0">
                <a:solidFill>
                  <a:srgbClr val="000000"/>
                </a:solidFill>
              </a:rPr>
              <a:t>aždý</a:t>
            </a:r>
            <a:r>
              <a:rPr lang="cs-CZ" sz="2200" dirty="0" smtClean="0">
                <a:solidFill>
                  <a:srgbClr val="000000"/>
                </a:solidFill>
              </a:rPr>
              <a:t> světelný bod produkuje plnohodnotný jas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Nepracuje se s technologií podsvícení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„Plnohodnotná“ černá barva.</a:t>
            </a: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" name="AutoShape 2" descr="LG OLED55B1 (2021) televizor | Electroworld.cz"/>
          <p:cNvSpPr>
            <a:spLocks noChangeAspect="1" noChangeArrowheads="1"/>
          </p:cNvSpPr>
          <p:nvPr/>
        </p:nvSpPr>
        <p:spPr bwMode="auto">
          <a:xfrm>
            <a:off x="155575" y="-822325"/>
            <a:ext cx="1895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OLED televize 77&quot; LG OLED77B13LA - LGshop.cz"/>
          <p:cNvSpPr>
            <a:spLocks noChangeAspect="1" noChangeArrowheads="1"/>
          </p:cNvSpPr>
          <p:nvPr/>
        </p:nvSpPr>
        <p:spPr bwMode="auto">
          <a:xfrm>
            <a:off x="5724128" y="228371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45" y="2015654"/>
            <a:ext cx="3415590" cy="20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ICT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počítačové grafiky, multimédií a virtuální reality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Plazmový display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55575" y="915566"/>
            <a:ext cx="3624337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Nutná uhlopříčka minimálně 80 cm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Technologie založena na </a:t>
            </a:r>
            <a:r>
              <a:rPr lang="cs-CZ" sz="1800" dirty="0">
                <a:solidFill>
                  <a:srgbClr val="000000"/>
                </a:solidFill>
              </a:rPr>
              <a:t>malých buňkách s elektricky nabitými částicemi ionizovaného </a:t>
            </a:r>
            <a:r>
              <a:rPr lang="cs-CZ" sz="1800" dirty="0" smtClean="0">
                <a:solidFill>
                  <a:srgbClr val="000000"/>
                </a:solidFill>
              </a:rPr>
              <a:t>plynu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Struktura displeje je tedy maticí, kde horizontální řádky tvoří adresovací elektrody, zatímco vertikální sloupce jsou zobrazovací (někdy se jim říká výbojové) elektrody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3" name="AutoShape 2" descr="LG OLED55B1 (2021) televizor | Electroworld.cz"/>
          <p:cNvSpPr>
            <a:spLocks noChangeAspect="1" noChangeArrowheads="1"/>
          </p:cNvSpPr>
          <p:nvPr/>
        </p:nvSpPr>
        <p:spPr bwMode="auto">
          <a:xfrm>
            <a:off x="155575" y="-822325"/>
            <a:ext cx="1895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OLED televize 77&quot; LG OLED77B13LA - LGshop.cz"/>
          <p:cNvSpPr>
            <a:spLocks noChangeAspect="1" noChangeArrowheads="1"/>
          </p:cNvSpPr>
          <p:nvPr/>
        </p:nvSpPr>
        <p:spPr bwMode="auto">
          <a:xfrm>
            <a:off x="5724128" y="228371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61" y="1035670"/>
            <a:ext cx="4851503" cy="36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Rozlišení 4K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3" name="AutoShape 2" descr="LG OLED55B1 (2021) televizor | Electroworld.cz"/>
          <p:cNvSpPr>
            <a:spLocks noChangeAspect="1" noChangeArrowheads="1"/>
          </p:cNvSpPr>
          <p:nvPr/>
        </p:nvSpPr>
        <p:spPr bwMode="auto">
          <a:xfrm>
            <a:off x="155575" y="-822325"/>
            <a:ext cx="1895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OLED televize 77&quot; LG OLED77B13LA - LGshop.cz"/>
          <p:cNvSpPr>
            <a:spLocks noChangeAspect="1" noChangeArrowheads="1"/>
          </p:cNvSpPr>
          <p:nvPr/>
        </p:nvSpPr>
        <p:spPr bwMode="auto">
          <a:xfrm>
            <a:off x="5724128" y="228371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1549"/>
            <a:ext cx="6912768" cy="38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Rozlišení 4K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3" name="AutoShape 2" descr="LG OLED55B1 (2021) televizor | Electroworld.cz"/>
          <p:cNvSpPr>
            <a:spLocks noChangeAspect="1" noChangeArrowheads="1"/>
          </p:cNvSpPr>
          <p:nvPr/>
        </p:nvSpPr>
        <p:spPr bwMode="auto">
          <a:xfrm>
            <a:off x="155575" y="-822325"/>
            <a:ext cx="1895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OLED televize 77&quot; LG OLED77B13LA - LGshop.cz"/>
          <p:cNvSpPr>
            <a:spLocks noChangeAspect="1" noChangeArrowheads="1"/>
          </p:cNvSpPr>
          <p:nvPr/>
        </p:nvSpPr>
        <p:spPr bwMode="auto">
          <a:xfrm>
            <a:off x="5724128" y="228371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347614"/>
            <a:ext cx="8914445" cy="29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Rozlišení 8K*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55575" y="915566"/>
            <a:ext cx="7512769" cy="6153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8K </a:t>
            </a:r>
            <a:r>
              <a:rPr lang="cs-CZ" sz="1800" dirty="0">
                <a:solidFill>
                  <a:srgbClr val="000000"/>
                </a:solidFill>
              </a:rPr>
              <a:t>TV je televizor, jehož obrazovka má 7 680 horizontálních a 4 320 vertikálních pixelů, celkem tedy přibližně 33 milionů </a:t>
            </a:r>
            <a:r>
              <a:rPr lang="cs-CZ" sz="1800" dirty="0" smtClean="0">
                <a:solidFill>
                  <a:srgbClr val="000000"/>
                </a:solidFill>
              </a:rPr>
              <a:t>pixelů.</a:t>
            </a: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3" name="AutoShape 2" descr="LG OLED55B1 (2021) televizor | Electroworld.cz"/>
          <p:cNvSpPr>
            <a:spLocks noChangeAspect="1" noChangeArrowheads="1"/>
          </p:cNvSpPr>
          <p:nvPr/>
        </p:nvSpPr>
        <p:spPr bwMode="auto">
          <a:xfrm>
            <a:off x="155575" y="-822325"/>
            <a:ext cx="1895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OLED televize 77&quot; LG OLED77B13LA - LGshop.cz"/>
          <p:cNvSpPr>
            <a:spLocks noChangeAspect="1" noChangeArrowheads="1"/>
          </p:cNvSpPr>
          <p:nvPr/>
        </p:nvSpPr>
        <p:spPr bwMode="auto">
          <a:xfrm>
            <a:off x="5724128" y="228371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2" y="1813156"/>
            <a:ext cx="8802203" cy="248678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95940" y="4702373"/>
            <a:ext cx="5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*https</a:t>
            </a:r>
            <a:r>
              <a:rPr lang="cs-CZ" sz="1200" dirty="0">
                <a:solidFill>
                  <a:srgbClr val="000000"/>
                </a:solidFill>
              </a:rPr>
              <a:t>://www.samsung.com/cz/tvs/tv-buying-guide/what-is-8k-tv</a:t>
            </a:r>
            <a:r>
              <a:rPr lang="cs-CZ" sz="12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cs-CZ" sz="1200" dirty="0">
                <a:solidFill>
                  <a:srgbClr val="000000"/>
                </a:solidFill>
              </a:rPr>
              <a:t>*https://www.lg.com/cz/lg-magazin/technologie/oled-v-qled-v-nanocell-8k</a:t>
            </a:r>
          </a:p>
        </p:txBody>
      </p:sp>
    </p:spTree>
    <p:extLst>
      <p:ext uri="{BB962C8B-B14F-4D97-AF65-F5344CB8AC3E}">
        <p14:creationId xmlns:p14="http://schemas.microsoft.com/office/powerpoint/2010/main" val="14051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Pasivní </a:t>
            </a:r>
            <a:r>
              <a:rPr lang="cs-CZ" b="1" dirty="0">
                <a:solidFill>
                  <a:srgbClr val="000000"/>
                </a:solidFill>
              </a:rPr>
              <a:t>3D </a:t>
            </a:r>
            <a:r>
              <a:rPr lang="cs-CZ" b="1" dirty="0" smtClean="0">
                <a:solidFill>
                  <a:srgbClr val="000000"/>
                </a:solidFill>
              </a:rPr>
              <a:t>stereoskopie*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15" y="771550"/>
            <a:ext cx="3960440" cy="39604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1740"/>
            <a:ext cx="3600400" cy="22502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3528" y="470237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*https://cs.gali-3d.com/stereoskopie-pasivni-3d</a:t>
            </a:r>
            <a:r>
              <a:rPr lang="cs-CZ" sz="12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cs-CZ" sz="1200" dirty="0">
                <a:solidFill>
                  <a:srgbClr val="000000"/>
                </a:solidFill>
              </a:rPr>
              <a:t>  https://avmania.zive.cz/je-lepsi-pasivni-nebo-aktivni-3d-tv-dnes-srovnavate-vy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5575" y="699542"/>
            <a:ext cx="2760241" cy="457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Obraz </a:t>
            </a:r>
            <a:r>
              <a:rPr lang="cs-CZ" sz="1400" dirty="0">
                <a:solidFill>
                  <a:srgbClr val="000000"/>
                </a:solidFill>
              </a:rPr>
              <a:t>není zobrazen postupně, ale najednou jako sudé a liché řádky. Brýle vše filtrují a každé oko vidí trochu něco jiného – jedno sudé, druhé pak liché </a:t>
            </a:r>
            <a:r>
              <a:rPr lang="cs-CZ" sz="1400" dirty="0" smtClean="0">
                <a:solidFill>
                  <a:srgbClr val="000000"/>
                </a:solidFill>
              </a:rPr>
              <a:t>řádky.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Aktivní </a:t>
            </a:r>
            <a:r>
              <a:rPr lang="cs-CZ" b="1" dirty="0">
                <a:solidFill>
                  <a:srgbClr val="000000"/>
                </a:solidFill>
              </a:rPr>
              <a:t>3D </a:t>
            </a:r>
            <a:r>
              <a:rPr lang="cs-CZ" b="1" dirty="0" smtClean="0">
                <a:solidFill>
                  <a:srgbClr val="000000"/>
                </a:solidFill>
              </a:rPr>
              <a:t>stereoskopie*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" y="2763180"/>
            <a:ext cx="3074234" cy="1921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95955"/>
            <a:ext cx="5832648" cy="328862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55575" y="699542"/>
            <a:ext cx="2760241" cy="457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Brýle </a:t>
            </a:r>
            <a:r>
              <a:rPr lang="cs-CZ" sz="1400" dirty="0">
                <a:solidFill>
                  <a:srgbClr val="000000"/>
                </a:solidFill>
              </a:rPr>
              <a:t>se bezdrátově synchronizují s televizorem nebo projektorem, při 3D obrazu ve velké rychlosti (60× nebo 75× za sekundu) zatmívají střídavě pravé a levé oko, a tak způsobují prostorově orientovaný </a:t>
            </a:r>
            <a:r>
              <a:rPr lang="cs-CZ" sz="1400" dirty="0" smtClean="0">
                <a:solidFill>
                  <a:srgbClr val="000000"/>
                </a:solidFill>
              </a:rPr>
              <a:t>vjem.</a:t>
            </a: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70237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*https://cs.gali-3d.com/stereoskopie-pasivni-3d</a:t>
            </a:r>
            <a:r>
              <a:rPr lang="cs-CZ" sz="12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cs-CZ" sz="1200" dirty="0">
                <a:solidFill>
                  <a:srgbClr val="000000"/>
                </a:solidFill>
              </a:rPr>
              <a:t>  https://avmania.zive.cz/je-lepsi-pasivni-nebo-aktivni-3d-tv-dnes-srovnavate-vy</a:t>
            </a:r>
          </a:p>
        </p:txBody>
      </p:sp>
    </p:spTree>
    <p:extLst>
      <p:ext uri="{BB962C8B-B14F-4D97-AF65-F5344CB8AC3E}">
        <p14:creationId xmlns:p14="http://schemas.microsoft.com/office/powerpoint/2010/main" val="3512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Stereoskopická technika Anaglyf*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4560441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Patří mezi nejstarší </a:t>
            </a:r>
            <a:r>
              <a:rPr lang="cs-CZ" sz="1800" dirty="0">
                <a:solidFill>
                  <a:srgbClr val="000000"/>
                </a:solidFill>
              </a:rPr>
              <a:t>3D </a:t>
            </a:r>
            <a:r>
              <a:rPr lang="cs-CZ" sz="1800" dirty="0" smtClean="0">
                <a:solidFill>
                  <a:srgbClr val="000000"/>
                </a:solidFill>
              </a:rPr>
              <a:t>stereoskopické technologie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Rozložení </a:t>
            </a:r>
            <a:r>
              <a:rPr lang="cs-CZ" sz="1800" dirty="0">
                <a:solidFill>
                  <a:srgbClr val="000000"/>
                </a:solidFill>
              </a:rPr>
              <a:t>obrazů pro levé a pravé oko na barevné složky (obvykle modrozelenou a červenou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4731990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*https://cs.gali-3d.com/stereoskopie-anaglyf-3d/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4596"/>
            <a:ext cx="3605386" cy="36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Stereoskopické displeje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7440761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Zobrazovacím </a:t>
            </a:r>
            <a:r>
              <a:rPr lang="cs-CZ" sz="2400" dirty="0">
                <a:solidFill>
                  <a:srgbClr val="000000"/>
                </a:solidFill>
              </a:rPr>
              <a:t>zařízením je typicky LCD </a:t>
            </a:r>
            <a:r>
              <a:rPr lang="cs-CZ" sz="2400" dirty="0" smtClean="0">
                <a:solidFill>
                  <a:srgbClr val="000000"/>
                </a:solidFill>
              </a:rPr>
              <a:t>monitor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Na </a:t>
            </a:r>
            <a:r>
              <a:rPr lang="cs-CZ" sz="2400" dirty="0">
                <a:solidFill>
                  <a:srgbClr val="000000"/>
                </a:solidFill>
              </a:rPr>
              <a:t>jeho povrchu je umístěna speciální fólie, která je hlavní součástí celého </a:t>
            </a:r>
            <a:r>
              <a:rPr lang="cs-CZ" sz="2400" dirty="0" smtClean="0">
                <a:solidFill>
                  <a:srgbClr val="000000"/>
                </a:solidFill>
              </a:rPr>
              <a:t>systému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Fólie </a:t>
            </a:r>
            <a:r>
              <a:rPr lang="cs-CZ" sz="2400" dirty="0">
                <a:solidFill>
                  <a:srgbClr val="000000"/>
                </a:solidFill>
              </a:rPr>
              <a:t>má tu vlastnost, že láme směr </a:t>
            </a:r>
            <a:r>
              <a:rPr lang="cs-CZ" sz="2400" dirty="0" smtClean="0">
                <a:solidFill>
                  <a:srgbClr val="000000"/>
                </a:solidFill>
              </a:rPr>
              <a:t>obrazu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Liché </a:t>
            </a:r>
            <a:r>
              <a:rPr lang="cs-CZ" sz="2400" dirty="0">
                <a:solidFill>
                  <a:srgbClr val="000000"/>
                </a:solidFill>
              </a:rPr>
              <a:t>sloupce pixelů jsou lámány jedním směrem, sudé druhým směrem. Jedno oko tak získá liché sloupce obrazu, druhé sudé.</a:t>
            </a: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Stereoskopické displeje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2" y="756510"/>
            <a:ext cx="7028084" cy="3505774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5555" y="4155926"/>
            <a:ext cx="7440761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cs-CZ" sz="1600" dirty="0" smtClean="0">
                <a:solidFill>
                  <a:srgbClr val="000000"/>
                </a:solidFill>
                <a:hlinkClick r:id="rId4"/>
              </a:rPr>
              <a:t>www.youtube.com/watch?v=GqDBWIu3k7E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1600" dirty="0">
                <a:solidFill>
                  <a:srgbClr val="000000"/>
                </a:solidFill>
              </a:rPr>
              <a:t>https://www.youtube.com/watch?v=Yfjwt-X73d4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Hologram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5575" y="915566"/>
            <a:ext cx="7440761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Specifická </a:t>
            </a:r>
            <a:r>
              <a:rPr lang="cs-CZ" sz="2400" dirty="0">
                <a:solidFill>
                  <a:srgbClr val="000000"/>
                </a:solidFill>
              </a:rPr>
              <a:t>forma záznamu obrazu, která umožňuje zachytit jeho trojrozměrnou </a:t>
            </a:r>
            <a:r>
              <a:rPr lang="cs-CZ" sz="2400" dirty="0" smtClean="0">
                <a:solidFill>
                  <a:srgbClr val="000000"/>
                </a:solidFill>
              </a:rPr>
              <a:t>strukturu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P</a:t>
            </a:r>
            <a:r>
              <a:rPr lang="cs-CZ" sz="2400" dirty="0" err="1" smtClean="0">
                <a:solidFill>
                  <a:srgbClr val="000000"/>
                </a:solidFill>
              </a:rPr>
              <a:t>roces</a:t>
            </a:r>
            <a:r>
              <a:rPr lang="cs-CZ" sz="2400" dirty="0">
                <a:solidFill>
                  <a:srgbClr val="000000"/>
                </a:solidFill>
              </a:rPr>
              <a:t>, při kterém je možno zaznamenat trojrozměrný svět kolem nás na dvourozměrné médium a rekonstruovat takto zachycený trojrozměrný obraz zpět našim </a:t>
            </a:r>
            <a:r>
              <a:rPr lang="cs-CZ" sz="2400" dirty="0" smtClean="0">
                <a:solidFill>
                  <a:srgbClr val="000000"/>
                </a:solidFill>
              </a:rPr>
              <a:t>očím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  <a:hlinkClick r:id="rId3"/>
              </a:rPr>
              <a:t>www.alza.cz/holograficke-projektory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https://www.youtube.com/watch?v=oakwe39a-Yk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https://www.youtube.com/watch?v=4N0Ewb_OVsU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solidFill>
                  <a:srgbClr val="000000"/>
                </a:solidFill>
              </a:rPr>
              <a:t>Po</a:t>
            </a:r>
            <a:r>
              <a:rPr lang="cs-CZ" sz="2200" dirty="0" smtClean="0">
                <a:solidFill>
                  <a:srgbClr val="000000"/>
                </a:solidFill>
              </a:rPr>
              <a:t>čítačová grafika - vědní obor - informatika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tvorba umělých grafických objektů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zpracování zobrazitelných a prostorových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3D grafika, digitální kresba, video, animace, digitální fotografie</a:t>
            </a:r>
            <a:r>
              <a:rPr lang="cs-CZ" sz="1800" dirty="0" smtClean="0">
                <a:solidFill>
                  <a:srgbClr val="000000"/>
                </a:solidFill>
              </a:rPr>
              <a:t>...</a:t>
            </a: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2D grafika</a:t>
            </a:r>
          </a:p>
          <a:p>
            <a:pPr lvl="1" algn="just"/>
            <a:r>
              <a:rPr lang="pt-BR" sz="1800" dirty="0">
                <a:solidFill>
                  <a:srgbClr val="000000"/>
                </a:solidFill>
              </a:rPr>
              <a:t>grafickou informací popsanou v </a:t>
            </a:r>
            <a:r>
              <a:rPr lang="pt-BR" sz="1800" dirty="0" smtClean="0">
                <a:solidFill>
                  <a:srgbClr val="000000"/>
                </a:solidFill>
              </a:rPr>
              <a:t>rovině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200" dirty="0" smtClean="0">
                <a:solidFill>
                  <a:srgbClr val="000000"/>
                </a:solidFill>
              </a:rPr>
              <a:t>3D </a:t>
            </a:r>
            <a:r>
              <a:rPr lang="cs-CZ" sz="2200" dirty="0" smtClean="0">
                <a:solidFill>
                  <a:srgbClr val="000000"/>
                </a:solidFill>
              </a:rPr>
              <a:t>grafika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3D grafika vychází z vektorové 2D grafiky, ale geometrická data se neukládají pouze v rovině, ale v prostorové (třídimenzionální) soustavě souřadnic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vektorová reprezentace 3D scény se používá pouze pro </a:t>
            </a:r>
            <a:r>
              <a:rPr lang="cs-CZ" sz="1800" dirty="0" smtClean="0">
                <a:solidFill>
                  <a:srgbClr val="000000"/>
                </a:solidFill>
              </a:rPr>
              <a:t>editaci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pro </a:t>
            </a:r>
            <a:r>
              <a:rPr lang="cs-CZ" sz="1800" dirty="0">
                <a:solidFill>
                  <a:srgbClr val="000000"/>
                </a:solidFill>
              </a:rPr>
              <a:t>finální reprezentaci se po tzv. </a:t>
            </a:r>
            <a:r>
              <a:rPr lang="cs-CZ" sz="1800" dirty="0" err="1">
                <a:solidFill>
                  <a:srgbClr val="000000"/>
                </a:solidFill>
              </a:rPr>
              <a:t>renderingu</a:t>
            </a:r>
            <a:r>
              <a:rPr lang="cs-CZ" sz="1800" dirty="0">
                <a:solidFill>
                  <a:srgbClr val="000000"/>
                </a:solidFill>
              </a:rPr>
              <a:t> vytváří rastrový </a:t>
            </a:r>
            <a:r>
              <a:rPr lang="cs-CZ" sz="1800" dirty="0" smtClean="0">
                <a:solidFill>
                  <a:srgbClr val="000000"/>
                </a:solidFill>
              </a:rPr>
              <a:t>obraz.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Virtuální realita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7512769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Prezentace fiktivního digitálního světa;</a:t>
            </a: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Možnosti interaktivity;</a:t>
            </a: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Simulace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prost</a:t>
            </a:r>
            <a:r>
              <a:rPr lang="cs-CZ" sz="2400" dirty="0" smtClean="0">
                <a:solidFill>
                  <a:srgbClr val="000000"/>
                </a:solidFill>
              </a:rPr>
              <a:t>ředí a objektů s různými parametry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Využití ve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vzdělávání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r>
              <a:rPr lang="cs-CZ" sz="2000" dirty="0" smtClean="0">
                <a:solidFill>
                  <a:srgbClr val="000000"/>
                </a:solidFill>
              </a:rPr>
              <a:t> 		- letectví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2000" dirty="0" smtClean="0">
                <a:solidFill>
                  <a:srgbClr val="000000"/>
                </a:solidFill>
              </a:rPr>
              <a:t>v</a:t>
            </a:r>
            <a:r>
              <a:rPr lang="cs-CZ" sz="2000" dirty="0" err="1" smtClean="0">
                <a:solidFill>
                  <a:srgbClr val="000000"/>
                </a:solidFill>
              </a:rPr>
              <a:t>ědě</a:t>
            </a:r>
            <a:r>
              <a:rPr lang="en-GB" sz="2000" dirty="0" smtClean="0">
                <a:solidFill>
                  <a:srgbClr val="000000"/>
                </a:solidFill>
              </a:rPr>
              <a:t>;			</a:t>
            </a:r>
            <a:r>
              <a:rPr lang="cs-CZ" sz="2000" dirty="0" smtClean="0">
                <a:solidFill>
                  <a:srgbClr val="000000"/>
                </a:solidFill>
              </a:rPr>
              <a:t>- zdravotnictví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zábavě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r>
              <a:rPr lang="cs-CZ" sz="2000" dirty="0" smtClean="0">
                <a:solidFill>
                  <a:srgbClr val="000000"/>
                </a:solidFill>
              </a:rPr>
              <a:t>			- stavebnictví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 smtClean="0">
                <a:solidFill>
                  <a:srgbClr val="000000"/>
                </a:solidFill>
              </a:rPr>
              <a:t>dopravě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https://www.systemonline.cz/rizeni-vyroby/co-prinese-rozsirena-realita-do-vyroby-a-stavebnictvi.htm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Virtuální svět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7512769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Druh </a:t>
            </a:r>
            <a:r>
              <a:rPr lang="cs-CZ" sz="2400" dirty="0">
                <a:solidFill>
                  <a:srgbClr val="000000"/>
                </a:solidFill>
              </a:rPr>
              <a:t>online komunity, která má často formu počítačově simulovaného prostředí, pomocí kterého mohou uživatelé vzájemně interagovat, vytvářet a užívat </a:t>
            </a:r>
            <a:r>
              <a:rPr lang="cs-CZ" sz="2400" dirty="0" smtClean="0">
                <a:solidFill>
                  <a:srgbClr val="000000"/>
                </a:solidFill>
              </a:rPr>
              <a:t>objekty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S</a:t>
            </a:r>
            <a:r>
              <a:rPr lang="cs-CZ" sz="2400" dirty="0" err="1" smtClean="0">
                <a:solidFill>
                  <a:srgbClr val="000000"/>
                </a:solidFill>
              </a:rPr>
              <a:t>ynonym</a:t>
            </a:r>
            <a:r>
              <a:rPr lang="en-GB" sz="2400" dirty="0" smtClean="0">
                <a:solidFill>
                  <a:srgbClr val="000000"/>
                </a:solidFill>
              </a:rPr>
              <a:t>um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interaktivních 3D </a:t>
            </a:r>
            <a:r>
              <a:rPr lang="cs-CZ" sz="2400" dirty="0" smtClean="0">
                <a:solidFill>
                  <a:srgbClr val="000000"/>
                </a:solidFill>
              </a:rPr>
              <a:t>virtuální</a:t>
            </a:r>
            <a:r>
              <a:rPr lang="en-GB" sz="2400" dirty="0" err="1" smtClean="0">
                <a:solidFill>
                  <a:srgbClr val="000000"/>
                </a:solidFill>
              </a:rPr>
              <a:t>ho</a:t>
            </a:r>
            <a:r>
              <a:rPr lang="cs-CZ" sz="2400" dirty="0" smtClean="0">
                <a:solidFill>
                  <a:srgbClr val="000000"/>
                </a:solidFill>
              </a:rPr>
              <a:t> prostředí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42059"/>
            <a:ext cx="2969833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Virtuální svět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4848473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Vzdělávání (výuka jazyků</a:t>
            </a:r>
            <a:r>
              <a:rPr lang="en-GB" sz="2400" dirty="0" smtClean="0">
                <a:solidFill>
                  <a:srgbClr val="000000"/>
                </a:solidFill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</a:rPr>
              <a:t>podnikov</a:t>
            </a:r>
            <a:r>
              <a:rPr lang="cs-CZ" sz="2400" dirty="0" smtClean="0">
                <a:solidFill>
                  <a:srgbClr val="000000"/>
                </a:solidFill>
              </a:rPr>
              <a:t>é vzdělávání, autoškola)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</a:rPr>
              <a:t>Medic</a:t>
            </a:r>
            <a:r>
              <a:rPr lang="cs-CZ" sz="2400" dirty="0" err="1" smtClean="0">
                <a:solidFill>
                  <a:srgbClr val="000000"/>
                </a:solidFill>
              </a:rPr>
              <a:t>ína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400" dirty="0" err="1" smtClean="0">
                <a:solidFill>
                  <a:srgbClr val="000000"/>
                </a:solidFill>
              </a:rPr>
              <a:t>Komer</a:t>
            </a:r>
            <a:r>
              <a:rPr lang="cs-CZ" sz="2400" dirty="0" smtClean="0">
                <a:solidFill>
                  <a:srgbClr val="000000"/>
                </a:solidFill>
              </a:rPr>
              <a:t>ční (e-commerce)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Sociální (</a:t>
            </a:r>
            <a:r>
              <a:rPr lang="en-US" sz="2400" dirty="0">
                <a:solidFill>
                  <a:srgbClr val="000000"/>
                </a:solidFill>
              </a:rPr>
              <a:t>Active </a:t>
            </a:r>
            <a:r>
              <a:rPr lang="en-US" sz="2400" dirty="0" smtClean="0">
                <a:solidFill>
                  <a:srgbClr val="000000"/>
                </a:solidFill>
              </a:rPr>
              <a:t>Worlds</a:t>
            </a:r>
            <a:r>
              <a:rPr lang="cs-CZ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Kaneva</a:t>
            </a:r>
            <a:r>
              <a:rPr lang="cs-CZ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Second Life</a:t>
            </a:r>
            <a:r>
              <a:rPr lang="cs-CZ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Smallworlds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Zábava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400" dirty="0" err="1" smtClean="0">
                <a:solidFill>
                  <a:srgbClr val="000000"/>
                </a:solidFill>
              </a:rPr>
              <a:t>Technologie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  <a:endParaRPr lang="en-GB" sz="2400" dirty="0" smtClean="0">
              <a:solidFill>
                <a:srgbClr val="000000"/>
              </a:solidFill>
            </a:endParaRPr>
          </a:p>
          <a:p>
            <a:pPr algn="just"/>
            <a:r>
              <a:rPr lang="en-GB" sz="2400" dirty="0" err="1" smtClean="0">
                <a:solidFill>
                  <a:srgbClr val="000000"/>
                </a:solidFill>
              </a:rPr>
              <a:t>Vojenstv</a:t>
            </a:r>
            <a:r>
              <a:rPr lang="cs-CZ" sz="2400" dirty="0" smtClean="0">
                <a:solidFill>
                  <a:srgbClr val="000000"/>
                </a:solidFill>
              </a:rPr>
              <a:t>í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96" y="1059582"/>
            <a:ext cx="3682384" cy="20713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6175"/>
            <a:ext cx="374441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Virtuální realita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7512769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cs-CZ" sz="2400" dirty="0">
                <a:solidFill>
                  <a:srgbClr val="000000"/>
                </a:solidFill>
                <a:hlinkClick r:id="rId3"/>
              </a:rPr>
              <a:t>://www.youtube.com/</a:t>
            </a:r>
            <a:r>
              <a:rPr lang="cs-CZ" sz="2400" dirty="0" err="1">
                <a:solidFill>
                  <a:srgbClr val="000000"/>
                </a:solidFill>
                <a:hlinkClick r:id="rId3"/>
              </a:rPr>
              <a:t>watch?v</a:t>
            </a:r>
            <a:r>
              <a:rPr lang="cs-CZ" sz="2400" dirty="0">
                <a:solidFill>
                  <a:srgbClr val="000000"/>
                </a:solidFill>
                <a:hlinkClick r:id="rId3"/>
              </a:rPr>
              <a:t>=AttXbcLUyR0</a:t>
            </a:r>
            <a:r>
              <a:rPr lang="cs-CZ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cs-CZ" sz="2400" dirty="0" smtClean="0">
                <a:solidFill>
                  <a:srgbClr val="000000"/>
                </a:solidFill>
                <a:hlinkClick r:id="rId4"/>
              </a:rPr>
              <a:t>www.youtube.com/watch?v=XLXmfOkfNb4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cs-CZ" sz="2400" dirty="0" smtClean="0">
                <a:solidFill>
                  <a:srgbClr val="000000"/>
                </a:solidFill>
                <a:hlinkClick r:id="rId5"/>
              </a:rPr>
              <a:t>www.youtube.com/watch?v=EOeDTr1x3XI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Rozšířená realita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– Hyper realita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7512769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Prezentace fiktivního digitálního světa;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</a:rPr>
              <a:t>www.rascasone.com/cs/blog/rozsirena-realita-ar-vyuziti-firmy-aplikace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20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  <a:hlinkClick r:id="rId3"/>
              </a:rPr>
              <a:t>www.youtube.com/watch?v=YJg02ivYzSs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  <a:hlinkClick r:id="rId4"/>
              </a:rPr>
              <a:t>https://www.tastyair.cz/rozsirena-realita-na-miru/?</a:t>
            </a:r>
            <a:r>
              <a:rPr lang="cs-CZ" sz="2000" dirty="0" smtClean="0">
                <a:solidFill>
                  <a:srgbClr val="000000"/>
                </a:solidFill>
                <a:hlinkClick r:id="rId4"/>
              </a:rPr>
              <a:t>gclid=EAIaIQobChMIu62qyvzN9gIVAs93Ch357AdQEAAYASAAEgKEevD_BwE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Rozpoznávání obrazu – počítačové vidění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5575" y="915566"/>
            <a:ext cx="7512769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000000"/>
                </a:solidFill>
              </a:rPr>
              <a:t>Disciplína zaměřená na co nejdokonalejší napodobení reálného vidění člověka počítačem;</a:t>
            </a:r>
          </a:p>
          <a:p>
            <a:pPr algn="just"/>
            <a:r>
              <a:rPr lang="cs-CZ" sz="24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cs-CZ" sz="2400" dirty="0">
                <a:solidFill>
                  <a:srgbClr val="000000"/>
                </a:solidFill>
                <a:hlinkClick r:id="rId3"/>
              </a:rPr>
              <a:t>://</a:t>
            </a:r>
            <a:r>
              <a:rPr lang="cs-CZ" sz="2400" dirty="0" smtClean="0">
                <a:solidFill>
                  <a:srgbClr val="000000"/>
                </a:solidFill>
                <a:hlinkClick r:id="rId3"/>
              </a:rPr>
              <a:t>wiki.knihovna.cz/index.php/Rozpozn%C3%A1v%C3%A1n%C3%AD_obrazu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cs-CZ" sz="2400" dirty="0" smtClean="0">
                <a:solidFill>
                  <a:srgbClr val="000000"/>
                </a:solidFill>
                <a:hlinkClick r:id="rId4"/>
              </a:rPr>
              <a:t>www.matfyz.cz/clanky/strojove-zpracovani-obrazu-vyuziti-neuronovych-siti-i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endParaRPr lang="cs-CZ" sz="1400" dirty="0" smtClean="0">
              <a:solidFill>
                <a:srgbClr val="000000"/>
              </a:solidFill>
            </a:endParaRPr>
          </a:p>
          <a:p>
            <a:pPr algn="just"/>
            <a:endParaRPr lang="cs-CZ" sz="24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1059582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solidFill>
                  <a:srgbClr val="000000"/>
                </a:solidFill>
              </a:rPr>
              <a:t>Po</a:t>
            </a:r>
            <a:r>
              <a:rPr lang="cs-CZ" sz="2200" dirty="0" smtClean="0">
                <a:solidFill>
                  <a:srgbClr val="000000"/>
                </a:solidFill>
              </a:rPr>
              <a:t>čítačová grafika - vědní obor - informatika</a:t>
            </a:r>
            <a:endParaRPr lang="cs-CZ" sz="1800" dirty="0" smtClean="0">
              <a:solidFill>
                <a:srgbClr val="000000"/>
              </a:solidFill>
            </a:endParaRPr>
          </a:p>
          <a:p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7042"/>
            <a:ext cx="2857500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8" y="1429891"/>
            <a:ext cx="4402799" cy="3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5904"/>
            <a:ext cx="6963876" cy="36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 - rastrová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Obrázek </a:t>
            </a:r>
            <a:r>
              <a:rPr lang="cs-CZ" sz="2200" dirty="0">
                <a:solidFill>
                  <a:srgbClr val="000000"/>
                </a:solidFill>
              </a:rPr>
              <a:t>se skládá z jednotlivých bodů a každý bod je uložen zvlášť pomocí svého kódu barvy a </a:t>
            </a:r>
            <a:r>
              <a:rPr lang="cs-CZ" sz="2200" dirty="0" smtClean="0">
                <a:solidFill>
                  <a:srgbClr val="000000"/>
                </a:solidFill>
              </a:rPr>
              <a:t>umístění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Obrázky </a:t>
            </a:r>
            <a:r>
              <a:rPr lang="cs-CZ" sz="2200" dirty="0">
                <a:solidFill>
                  <a:srgbClr val="000000"/>
                </a:solidFill>
              </a:rPr>
              <a:t>se nedají zvětšovat bez ztráty kvality, dochází k </a:t>
            </a:r>
            <a:r>
              <a:rPr lang="cs-CZ" sz="2200" dirty="0" err="1">
                <a:solidFill>
                  <a:srgbClr val="000000"/>
                </a:solidFill>
              </a:rPr>
              <a:t>pixelizaci</a:t>
            </a:r>
            <a:r>
              <a:rPr lang="cs-CZ" sz="2200" dirty="0">
                <a:solidFill>
                  <a:srgbClr val="000000"/>
                </a:solidFill>
              </a:rPr>
              <a:t> (čtverečkování</a:t>
            </a:r>
            <a:r>
              <a:rPr lang="cs-CZ" sz="2200" dirty="0" smtClean="0">
                <a:solidFill>
                  <a:srgbClr val="000000"/>
                </a:solidFill>
              </a:rPr>
              <a:t>)</a:t>
            </a:r>
            <a:r>
              <a:rPr lang="en-GB" sz="22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en-GB" sz="2200" dirty="0" err="1">
                <a:solidFill>
                  <a:srgbClr val="000000"/>
                </a:solidFill>
              </a:rPr>
              <a:t>Velikost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souboru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závisí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</a:rPr>
              <a:t>na</a:t>
            </a:r>
            <a:endParaRPr lang="en-GB" sz="2200" dirty="0" smtClean="0">
              <a:solidFill>
                <a:srgbClr val="000000"/>
              </a:solidFill>
            </a:endParaRPr>
          </a:p>
          <a:p>
            <a:pPr lvl="1" algn="just"/>
            <a:r>
              <a:rPr lang="en-GB" sz="1800" dirty="0" err="1" smtClean="0">
                <a:solidFill>
                  <a:srgbClr val="000000"/>
                </a:solidFill>
              </a:rPr>
              <a:t>velikosti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obrázku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err="1" smtClean="0">
                <a:solidFill>
                  <a:srgbClr val="000000"/>
                </a:solidFill>
              </a:rPr>
              <a:t>barevné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hloubce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err="1" smtClean="0">
                <a:solidFill>
                  <a:srgbClr val="000000"/>
                </a:solidFill>
              </a:rPr>
              <a:t>účinnosti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kompresního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algoritmu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2200" dirty="0" err="1" smtClean="0">
                <a:solidFill>
                  <a:srgbClr val="000000"/>
                </a:solidFill>
              </a:rPr>
              <a:t>Formáty</a:t>
            </a:r>
            <a:endParaRPr lang="en-GB" sz="2200" dirty="0" smtClean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bmp, gif, jpg, tiff, raw</a:t>
            </a:r>
            <a:r>
              <a:rPr lang="en-GB" sz="1800" dirty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png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</a:rPr>
              <a:t>pcx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</a:rPr>
              <a:t>bmp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</a:rPr>
              <a:t>xpm</a:t>
            </a:r>
            <a:r>
              <a:rPr lang="cs-CZ" sz="1800" dirty="0" smtClean="0">
                <a:solidFill>
                  <a:srgbClr val="000000"/>
                </a:solidFill>
              </a:rPr>
              <a:t>, atd.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03798"/>
            <a:ext cx="363581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 – rastrová – editory*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Adobe </a:t>
            </a:r>
            <a:r>
              <a:rPr lang="cs-CZ" sz="2200" dirty="0" err="1">
                <a:solidFill>
                  <a:srgbClr val="000000"/>
                </a:solidFill>
              </a:rPr>
              <a:t>Photoshop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Corel </a:t>
            </a:r>
            <a:r>
              <a:rPr lang="cs-CZ" sz="2200" dirty="0" err="1">
                <a:solidFill>
                  <a:srgbClr val="000000"/>
                </a:solidFill>
              </a:rPr>
              <a:t>Painter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err="1" smtClean="0">
                <a:solidFill>
                  <a:srgbClr val="000000"/>
                </a:solidFill>
              </a:rPr>
              <a:t>Canva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GIMP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Visme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err="1" smtClean="0">
                <a:solidFill>
                  <a:srgbClr val="000000"/>
                </a:solidFill>
              </a:rPr>
              <a:t>Colorcinch</a:t>
            </a:r>
            <a:endParaRPr lang="cs-CZ" sz="22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err="1">
                <a:solidFill>
                  <a:srgbClr val="000000"/>
                </a:solidFill>
              </a:rPr>
              <a:t>KJClipper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err="1">
                <a:solidFill>
                  <a:srgbClr val="000000"/>
                </a:solidFill>
              </a:rPr>
              <a:t>AvancePaint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4731990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*https://www.webhostingcentrum.cz/nejlepsi-graficke-editory-pro-designery/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80654"/>
            <a:ext cx="3008935" cy="2004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31590"/>
            <a:ext cx="2928031" cy="18300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31886"/>
            <a:ext cx="3584999" cy="18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 - vektorová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272808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>
                <a:solidFill>
                  <a:srgbClr val="000000"/>
                </a:solidFill>
              </a:rPr>
              <a:t>Obrázky </a:t>
            </a:r>
            <a:r>
              <a:rPr lang="cs-CZ" sz="1800" dirty="0">
                <a:solidFill>
                  <a:srgbClr val="000000"/>
                </a:solidFill>
              </a:rPr>
              <a:t>jsou uloženy ve formě rovnic a předpisů, které popisují jednotlivé </a:t>
            </a:r>
            <a:r>
              <a:rPr lang="cs-CZ" sz="1800" dirty="0" smtClean="0">
                <a:solidFill>
                  <a:srgbClr val="000000"/>
                </a:solidFill>
              </a:rPr>
              <a:t>objekty, ze kterých se </a:t>
            </a:r>
            <a:r>
              <a:rPr lang="cs-CZ" sz="1800" dirty="0">
                <a:solidFill>
                  <a:srgbClr val="000000"/>
                </a:solidFill>
              </a:rPr>
              <a:t>obrázek skládá (čáry, geometrické tvary, plochy, barevné výplně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Dají se plynule zvětšovat, bez ztráty </a:t>
            </a:r>
            <a:r>
              <a:rPr lang="cs-CZ" sz="1800" dirty="0" smtClean="0">
                <a:solidFill>
                  <a:srgbClr val="000000"/>
                </a:solidFill>
              </a:rPr>
              <a:t>kvality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Vektorové obrázky se používají na vytváření grafických </a:t>
            </a:r>
            <a:r>
              <a:rPr lang="cs-CZ" sz="1800" dirty="0" smtClean="0">
                <a:solidFill>
                  <a:srgbClr val="000000"/>
                </a:solidFill>
              </a:rPr>
              <a:t>prvků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9742"/>
            <a:ext cx="4680520" cy="22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Počítačová grafika – vektorová – editory*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Vektorové editory (vybrané)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Adobe </a:t>
            </a:r>
            <a:r>
              <a:rPr lang="cs-CZ" sz="1800" dirty="0" err="1" smtClean="0">
                <a:solidFill>
                  <a:srgbClr val="000000"/>
                </a:solidFill>
              </a:rPr>
              <a:t>Illustrator</a:t>
            </a:r>
            <a:r>
              <a:rPr lang="cs-CZ" sz="1800" dirty="0" smtClean="0">
                <a:solidFill>
                  <a:srgbClr val="000000"/>
                </a:solidFill>
              </a:rPr>
              <a:t>, Adobe </a:t>
            </a:r>
            <a:r>
              <a:rPr lang="cs-CZ" sz="1800" dirty="0" err="1" smtClean="0">
                <a:solidFill>
                  <a:srgbClr val="000000"/>
                </a:solidFill>
              </a:rPr>
              <a:t>Indesign</a:t>
            </a:r>
            <a:r>
              <a:rPr lang="cs-CZ" sz="1800" dirty="0" smtClean="0">
                <a:solidFill>
                  <a:srgbClr val="000000"/>
                </a:solidFill>
              </a:rPr>
              <a:t>, Adobe </a:t>
            </a:r>
            <a:r>
              <a:rPr lang="cs-CZ" sz="1800" dirty="0" err="1" smtClean="0">
                <a:solidFill>
                  <a:srgbClr val="000000"/>
                </a:solidFill>
              </a:rPr>
              <a:t>Illustrator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Draw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CorelDraw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Inkscape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Zoner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Callisto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Specializované </a:t>
            </a:r>
            <a:r>
              <a:rPr lang="cs-CZ" sz="2200" dirty="0">
                <a:solidFill>
                  <a:srgbClr val="000000"/>
                </a:solidFill>
              </a:rPr>
              <a:t>pro technické kreslení (CAD)</a:t>
            </a: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AutoCAD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3D </a:t>
            </a:r>
            <a:r>
              <a:rPr lang="cs-CZ" sz="2200" dirty="0">
                <a:solidFill>
                  <a:srgbClr val="000000"/>
                </a:solidFill>
              </a:rPr>
              <a:t>vektorové editory</a:t>
            </a: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Blender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200" dirty="0" smtClean="0">
                <a:solidFill>
                  <a:srgbClr val="000000"/>
                </a:solidFill>
              </a:rPr>
              <a:t>Formáty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.</a:t>
            </a:r>
            <a:r>
              <a:rPr lang="cs-CZ" sz="1800" dirty="0" err="1" smtClean="0">
                <a:solidFill>
                  <a:srgbClr val="000000"/>
                </a:solidFill>
              </a:rPr>
              <a:t>eps</a:t>
            </a:r>
            <a:r>
              <a:rPr lang="cs-CZ" sz="1800" dirty="0" smtClean="0">
                <a:solidFill>
                  <a:srgbClr val="000000"/>
                </a:solidFill>
              </a:rPr>
              <a:t>, .ps, .</a:t>
            </a:r>
            <a:r>
              <a:rPr lang="cs-CZ" sz="1800" dirty="0" err="1" smtClean="0">
                <a:solidFill>
                  <a:srgbClr val="000000"/>
                </a:solidFill>
              </a:rPr>
              <a:t>svg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731990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*https://www.webhostingcentrum.cz/nejlepsi-graficke-editory-pro-designery/</a:t>
            </a:r>
          </a:p>
        </p:txBody>
      </p:sp>
    </p:spTree>
    <p:extLst>
      <p:ext uri="{BB962C8B-B14F-4D97-AF65-F5344CB8AC3E}">
        <p14:creationId xmlns:p14="http://schemas.microsoft.com/office/powerpoint/2010/main" val="13415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1313</Words>
  <Application>Microsoft Office PowerPoint</Application>
  <PresentationFormat>Předvádění na obrazovce (16:9)</PresentationFormat>
  <Paragraphs>325</Paragraphs>
  <Slides>35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SLU</vt:lpstr>
      <vt:lpstr>Prezentace aplikace PowerPoint</vt:lpstr>
      <vt:lpstr>Inovace v ICT Vývoj počítačové grafiky, multimédií a virtuální reality</vt:lpstr>
      <vt:lpstr>Počítačová grafika</vt:lpstr>
      <vt:lpstr>Počítačová grafika</vt:lpstr>
      <vt:lpstr>Počítačová grafika</vt:lpstr>
      <vt:lpstr>Počítačová grafika - rastrová</vt:lpstr>
      <vt:lpstr>Počítačová grafika – rastrová – editory*</vt:lpstr>
      <vt:lpstr>Počítačová grafika - vektorová</vt:lpstr>
      <vt:lpstr>Počítačová grafika – vektorová – editory*</vt:lpstr>
      <vt:lpstr>Rasterizace &amp; Vektorizace</vt:lpstr>
      <vt:lpstr>Historie na SU OPF</vt:lpstr>
      <vt:lpstr>Rendering</vt:lpstr>
      <vt:lpstr>2D &amp; 3D</vt:lpstr>
      <vt:lpstr>2D &amp; 3D</vt:lpstr>
      <vt:lpstr>CRT (Cathode Ray Tube)</vt:lpstr>
      <vt:lpstr>LCD (Liquid Crystal Display)</vt:lpstr>
      <vt:lpstr>LED</vt:lpstr>
      <vt:lpstr>QLED</vt:lpstr>
      <vt:lpstr>OLED</vt:lpstr>
      <vt:lpstr>Plazmový display</vt:lpstr>
      <vt:lpstr>Rozlišení 4K</vt:lpstr>
      <vt:lpstr>Rozlišení 4K</vt:lpstr>
      <vt:lpstr>Rozlišení 8K*</vt:lpstr>
      <vt:lpstr>Pasivní 3D stereoskopie*</vt:lpstr>
      <vt:lpstr>Aktivní 3D stereoskopie*</vt:lpstr>
      <vt:lpstr>Stereoskopická technika Anaglyf*</vt:lpstr>
      <vt:lpstr>Stereoskopické displeje</vt:lpstr>
      <vt:lpstr>Stereoskopické displeje</vt:lpstr>
      <vt:lpstr>Hologram</vt:lpstr>
      <vt:lpstr>Virtuální realita</vt:lpstr>
      <vt:lpstr>Virtuální svět</vt:lpstr>
      <vt:lpstr>Virtuální svět</vt:lpstr>
      <vt:lpstr>Virtuální realita</vt:lpstr>
      <vt:lpstr>Rozšířená realita – Hyper realita</vt:lpstr>
      <vt:lpstr>Rozpoznávání obrazu – počítačové vidění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 Suchánek</cp:lastModifiedBy>
  <cp:revision>225</cp:revision>
  <dcterms:created xsi:type="dcterms:W3CDTF">2016-07-06T15:42:34Z</dcterms:created>
  <dcterms:modified xsi:type="dcterms:W3CDTF">2022-04-07T18:24:17Z</dcterms:modified>
</cp:coreProperties>
</file>