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256" r:id="rId5"/>
    <p:sldId id="257" r:id="rId6"/>
    <p:sldId id="265" r:id="rId7"/>
    <p:sldId id="282" r:id="rId8"/>
    <p:sldId id="313" r:id="rId9"/>
    <p:sldId id="312" r:id="rId10"/>
    <p:sldId id="311" r:id="rId11"/>
    <p:sldId id="270" r:id="rId12"/>
    <p:sldId id="278" r:id="rId13"/>
    <p:sldId id="301" r:id="rId14"/>
    <p:sldId id="302" r:id="rId15"/>
    <p:sldId id="283" r:id="rId16"/>
    <p:sldId id="285" r:id="rId17"/>
    <p:sldId id="274" r:id="rId18"/>
    <p:sldId id="272" r:id="rId19"/>
    <p:sldId id="286" r:id="rId20"/>
    <p:sldId id="287" r:id="rId21"/>
    <p:sldId id="288" r:id="rId22"/>
    <p:sldId id="289" r:id="rId23"/>
    <p:sldId id="292" r:id="rId24"/>
    <p:sldId id="293" r:id="rId25"/>
    <p:sldId id="273" r:id="rId26"/>
    <p:sldId id="271" r:id="rId27"/>
    <p:sldId id="276" r:id="rId28"/>
    <p:sldId id="269" r:id="rId29"/>
    <p:sldId id="294" r:id="rId30"/>
    <p:sldId id="314" r:id="rId31"/>
    <p:sldId id="320" r:id="rId32"/>
    <p:sldId id="321" r:id="rId33"/>
    <p:sldId id="322" r:id="rId34"/>
    <p:sldId id="323" r:id="rId35"/>
    <p:sldId id="315" r:id="rId36"/>
    <p:sldId id="309" r:id="rId37"/>
    <p:sldId id="319" r:id="rId38"/>
    <p:sldId id="300" r:id="rId39"/>
    <p:sldId id="296" r:id="rId40"/>
    <p:sldId id="304" r:id="rId41"/>
    <p:sldId id="324" r:id="rId42"/>
    <p:sldId id="325" r:id="rId43"/>
    <p:sldId id="275" r:id="rId44"/>
    <p:sldId id="268" r:id="rId45"/>
    <p:sldId id="306" r:id="rId46"/>
    <p:sldId id="305" r:id="rId47"/>
    <p:sldId id="299" r:id="rId48"/>
    <p:sldId id="310" r:id="rId49"/>
    <p:sldId id="328" r:id="rId50"/>
    <p:sldId id="326" r:id="rId51"/>
    <p:sldId id="330" r:id="rId52"/>
    <p:sldId id="327" r:id="rId53"/>
    <p:sldId id="329" r:id="rId54"/>
    <p:sldId id="331" r:id="rId55"/>
    <p:sldId id="298" r:id="rId56"/>
    <p:sldId id="266" r:id="rId57"/>
    <p:sldId id="284" r:id="rId5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05.03.2023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5133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83754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36138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68549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57364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282932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63199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247797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4162924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54464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364770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669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27580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751200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929968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05421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677183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220284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631778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401108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66446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112034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53993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220284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060191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06716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301931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475788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57790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4256518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2588129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485631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112034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4279643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4271049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2974284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1301062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301062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1270617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2572700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1330039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420497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64516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1120345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32505817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25257978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38797170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329420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11203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26134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0149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95716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lupa.cz/aktuality/trh-s-cloudy-v-cr-vloni-prekonal-10-miliard-jednoznacne-vladne-microsof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czso.cz/csu/czso/placene-sluzby-cloud-computingu-e0j46v1z3m" TargetMode="External"/><Relationship Id="rId4" Type="http://schemas.openxmlformats.org/officeDocument/2006/relationships/hyperlink" Target="https://www.czso.cz/csu/czso/vyuzivani-informacnich-a-komunikacnich-technologii-v-podnikatelskem-sektoru-rok-2020-aktualni-mesic-roku-202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statista.com/topics/1695/cloud-computin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cloudzero.com/blog/cloud-computing-statistics" TargetMode="External"/><Relationship Id="rId4" Type="http://schemas.openxmlformats.org/officeDocument/2006/relationships/hyperlink" Target="https://ec.europa.eu/eurostat/statistics-explained/index.php?title=Cloud_computing_-_statistics_on_the_use_by_enterprise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procomputing.cz/microsoft-azure-na-vrcholu-po-11-letech-prekonal-v-mire-adopce-aw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b-nn.com/canalys-cinsky-cloudovy-trh-prekonal-ve-3-ctvrtleti-2020-5-miliard-dolar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erpforum.cz/erp-trendy/provozovani-erp-v-cloudu-nabizi-lepsi-dostupnost-a-vyssi-bezpecnost.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vseoprumyslu.cz/digitalizace/informacni-systemy/co-byste-meli-vedet-o-cloudovem-systemu-erp.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mvcr.cz/clanek/egovernment-cloud.aspx?q=Y2hudW09Mg%3d%3d"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PlayStation_Now" TargetMode="External"/><Relationship Id="rId7" Type="http://schemas.openxmlformats.org/officeDocument/2006/relationships/hyperlink" Target="https://www.svetandroida.cz/google-stadia-hrani-her/"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zive.cz/clanky/geforce-now-je-popularnejsi-nez-stadia-nekteri-vydavatele-ale-sluzbu-opousti/sc-3-a-202621/default.aspx" TargetMode="External"/><Relationship Id="rId5" Type="http://schemas.openxmlformats.org/officeDocument/2006/relationships/hyperlink" Target="https://www.zive.cz/clanky/nvidia-geforce-now/sc-3-a-202268/default.aspx" TargetMode="External"/><Relationship Id="rId4" Type="http://schemas.openxmlformats.org/officeDocument/2006/relationships/hyperlink" Target="https://www.playstation.com/en-us/explore/playstationnow/"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partner.ihned.cz/c1-66146900-mindsphere-operacni-cloudovy-system-pro-internet-veci"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www.zive.cz/clanky/icloud--webovy-operacni-system-aktualizovano/sc-3-a-144460/default.aspx" TargetMode="External"/><Relationship Id="rId4" Type="http://schemas.openxmlformats.org/officeDocument/2006/relationships/hyperlink" Target="https://www.svetandroida.cz/operacni-system-puffin-os/"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www.cloudcomputing.cz/pouziti/" TargetMode="External"/><Relationship Id="rId3" Type="http://schemas.openxmlformats.org/officeDocument/2006/relationships/hyperlink" Target="https://cs.wikipedia.org/wiki/Cloud_computing" TargetMode="External"/><Relationship Id="rId7" Type="http://schemas.openxmlformats.org/officeDocument/2006/relationships/hyperlink" Target="http://www.ictmanazer.cz/2012/02/cloud-computing-kdy-je-dobrou-volbou-a-kdy-nikoli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businessvize.cz/software/co-je-to-cloud-computing-a-proc-se-o-nem-mluvi" TargetMode="External"/><Relationship Id="rId5" Type="http://schemas.openxmlformats.org/officeDocument/2006/relationships/hyperlink" Target="http://www.cloud.cz/cloud/158-cloud-computingco-ty-pojmy-znamenaji.html" TargetMode="External"/><Relationship Id="rId4" Type="http://schemas.openxmlformats.org/officeDocument/2006/relationships/hyperlink" Target="http://www.lupa.cz/clanky/cloud-computing-je-vsude-okolo-nas/" TargetMode="External"/><Relationship Id="rId9" Type="http://schemas.openxmlformats.org/officeDocument/2006/relationships/hyperlink" Target="http://www.cloud-computing.cz/cs/pouziti-cloud-computing.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M988_fsOSWo"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www.youtube.com/watch?v=36zducUX16w"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Cloudové služby a jejich využití v podnikové praxi</a:t>
            </a:r>
          </a:p>
        </p:txBody>
      </p:sp>
      <p:sp>
        <p:nvSpPr>
          <p:cNvPr id="3" name="Podnadpis 2"/>
          <p:cNvSpPr>
            <a:spLocks noGrp="1"/>
          </p:cNvSpPr>
          <p:nvPr>
            <p:ph type="subTitle" idx="4294967295"/>
          </p:nvPr>
        </p:nvSpPr>
        <p:spPr>
          <a:xfrm>
            <a:off x="1763688" y="3939902"/>
            <a:ext cx="3888432" cy="720080"/>
          </a:xfrm>
          <a:prstGeom prst="rect">
            <a:avLst/>
          </a:prstGeom>
        </p:spPr>
        <p:txBody>
          <a:bodyPr>
            <a:normAutofit/>
          </a:bodyPr>
          <a:lstStyle/>
          <a:p>
            <a:pPr marL="0" indent="0" algn="r">
              <a:buNone/>
            </a:pPr>
            <a:r>
              <a:rPr lang="en-US" sz="1400" dirty="0" err="1">
                <a:solidFill>
                  <a:schemeClr val="bg1"/>
                </a:solidFill>
                <a:latin typeface="Times New Roman" panose="02020603050405020304" pitchFamily="18" charset="0"/>
                <a:cs typeface="Times New Roman" panose="02020603050405020304" pitchFamily="18" charset="0"/>
              </a:rPr>
              <a:t>Inovace</a:t>
            </a:r>
            <a:r>
              <a:rPr lang="en-US" sz="1400" dirty="0">
                <a:solidFill>
                  <a:schemeClr val="bg1"/>
                </a:solidFill>
                <a:latin typeface="Times New Roman" panose="02020603050405020304" pitchFamily="18" charset="0"/>
                <a:cs typeface="Times New Roman" panose="02020603050405020304" pitchFamily="18" charset="0"/>
              </a:rPr>
              <a:t> v ICT (NPICT) </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Radim Dolák,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informatiky a matematiky</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Historie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se začala psát před více než 50ti lety. Za duchovního otce této myšlenky je považován John </a:t>
            </a:r>
            <a:r>
              <a:rPr lang="cs-CZ" sz="1400" b="1" dirty="0" err="1">
                <a:solidFill>
                  <a:srgbClr val="307871"/>
                </a:solidFill>
                <a:latin typeface="Times New Roman" panose="02020603050405020304" pitchFamily="18" charset="0"/>
                <a:cs typeface="Times New Roman" panose="02020603050405020304" pitchFamily="18" charset="0"/>
              </a:rPr>
              <a:t>McCarthy</a:t>
            </a:r>
            <a:r>
              <a:rPr lang="cs-CZ" sz="1400" b="1" dirty="0">
                <a:solidFill>
                  <a:srgbClr val="307871"/>
                </a:solidFill>
                <a:latin typeface="Times New Roman" panose="02020603050405020304" pitchFamily="18" charset="0"/>
                <a:cs typeface="Times New Roman" panose="02020603050405020304" pitchFamily="18" charset="0"/>
              </a:rPr>
              <a:t>, profesor z prestižní americké univerzity MIT, který v roce 1961 jako první prezentoval myšlenku sdílení počítačových technologií ve stejné logice jako například sdílení elektrické energie. </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Samotný pojem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se objevil až v roce 1997 v přednášce </a:t>
            </a:r>
            <a:r>
              <a:rPr lang="cs-CZ" sz="1400" b="1" dirty="0" err="1">
                <a:solidFill>
                  <a:srgbClr val="307871"/>
                </a:solidFill>
                <a:latin typeface="Times New Roman" panose="02020603050405020304" pitchFamily="18" charset="0"/>
                <a:cs typeface="Times New Roman" panose="02020603050405020304" pitchFamily="18" charset="0"/>
              </a:rPr>
              <a:t>Ramnatha</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Chellapa</a:t>
            </a:r>
            <a:r>
              <a:rPr lang="cs-CZ" sz="1400" b="1" dirty="0">
                <a:solidFill>
                  <a:srgbClr val="307871"/>
                </a:solidFill>
                <a:latin typeface="Times New Roman" panose="02020603050405020304" pitchFamily="18" charset="0"/>
                <a:cs typeface="Times New Roman" panose="02020603050405020304" pitchFamily="18" charset="0"/>
              </a:rPr>
              <a:t>. Pojem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či oblak je přitom pouze popisným vyjádřením schematického obrázku, ve kterém je nakreslena infrastruktura poskytovatele Utility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Oblak je totiž historicky využíván v telekomunikacích pro zobrazení telekomunikační sítě. A právě z telekomunikací si IT toto zobrazení vypůjčilo, neboť v telekomunikacích se koncové stanice připojené do internetu zobrazují jako krabičky připojené do oblaku s nápisem Internet a Utility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právě s internetem hodně operuje. </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Od roku 1997 se tak neříká už Utility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ale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Na myšlence to ovšem nic nemění. Co se trochu změnilo, je určitá standardizace názvosloví.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se tak nyní uměle dělí na tři základní koncepty (</a:t>
            </a:r>
            <a:r>
              <a:rPr lang="cs-CZ" sz="1400" b="1" dirty="0" err="1">
                <a:solidFill>
                  <a:srgbClr val="307871"/>
                </a:solidFill>
                <a:latin typeface="Times New Roman" panose="02020603050405020304" pitchFamily="18" charset="0"/>
                <a:cs typeface="Times New Roman" panose="02020603050405020304" pitchFamily="18" charset="0"/>
              </a:rPr>
              <a:t>IaaS</a:t>
            </a:r>
            <a:r>
              <a:rPr lang="cs-CZ" sz="1400" b="1" dirty="0">
                <a:solidFill>
                  <a:srgbClr val="307871"/>
                </a:solidFill>
                <a:latin typeface="Times New Roman" panose="02020603050405020304" pitchFamily="18" charset="0"/>
                <a:cs typeface="Times New Roman" panose="02020603050405020304" pitchFamily="18" charset="0"/>
              </a:rPr>
              <a:t>/</a:t>
            </a:r>
            <a:r>
              <a:rPr lang="cs-CZ" sz="1400" b="1" dirty="0" err="1">
                <a:solidFill>
                  <a:srgbClr val="307871"/>
                </a:solidFill>
                <a:latin typeface="Times New Roman" panose="02020603050405020304" pitchFamily="18" charset="0"/>
                <a:cs typeface="Times New Roman" panose="02020603050405020304" pitchFamily="18" charset="0"/>
              </a:rPr>
              <a:t>PaaS</a:t>
            </a:r>
            <a:r>
              <a:rPr lang="cs-CZ" sz="1400" b="1" dirty="0">
                <a:solidFill>
                  <a:srgbClr val="307871"/>
                </a:solidFill>
                <a:latin typeface="Times New Roman" panose="02020603050405020304" pitchFamily="18" charset="0"/>
                <a:cs typeface="Times New Roman" panose="02020603050405020304" pitchFamily="18" charset="0"/>
              </a:rPr>
              <a:t>/</a:t>
            </a:r>
            <a:r>
              <a:rPr lang="cs-CZ" sz="1400" b="1" dirty="0" err="1">
                <a:solidFill>
                  <a:srgbClr val="307871"/>
                </a:solidFill>
                <a:latin typeface="Times New Roman" panose="02020603050405020304" pitchFamily="18" charset="0"/>
                <a:cs typeface="Times New Roman" panose="02020603050405020304" pitchFamily="18" charset="0"/>
              </a:rPr>
              <a:t>SaaS</a:t>
            </a:r>
            <a:r>
              <a:rPr lang="cs-CZ" sz="1400" b="1" dirty="0">
                <a:solidFill>
                  <a:srgbClr val="307871"/>
                </a:solidFill>
                <a:latin typeface="Times New Roman" panose="02020603050405020304" pitchFamily="18" charset="0"/>
                <a:cs typeface="Times New Roman" panose="02020603050405020304" pitchFamily="18" charset="0"/>
              </a:rPr>
              <a:t>).</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HISTORIE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1563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1. Infrastrukturní služby poskytované v prostředí pro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které zajišťují splnění požadavků ustanovených v dohodě o úrovni poskytovaných služeb (např. výkon, dostupnost, uchování dat, zabezpečení, kapacita)</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2. Služby, které umožňují funkčnost prostředí pro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(např. speciální účtovací software, který zajišťuje, aby v </a:t>
            </a:r>
            <a:r>
              <a:rPr lang="cs-CZ" sz="1400" b="1" dirty="0" err="1">
                <a:solidFill>
                  <a:srgbClr val="307871"/>
                </a:solidFill>
                <a:latin typeface="Times New Roman" panose="02020603050405020304" pitchFamily="18" charset="0"/>
                <a:cs typeface="Times New Roman" panose="02020603050405020304" pitchFamily="18" charset="0"/>
              </a:rPr>
              <a:t>cloudových</a:t>
            </a:r>
            <a:r>
              <a:rPr lang="cs-CZ" sz="1400" b="1" dirty="0">
                <a:solidFill>
                  <a:srgbClr val="307871"/>
                </a:solidFill>
                <a:latin typeface="Times New Roman" panose="02020603050405020304" pitchFamily="18" charset="0"/>
                <a:cs typeface="Times New Roman" panose="02020603050405020304" pitchFamily="18" charset="0"/>
              </a:rPr>
              <a:t> výpočetních prostředích různé velikosti a s různou úrovní poskytovaných služeb bylo možné vyúčtovat poskytnuté služby)</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3. Konzultační služby, které pomáhají organizacím při transformaci a přechodu na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4. Aplikační služby poskytované v prostředí pro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které nabízejí vývojářům aplikací standardizované aplikační funkce (např. rutiny pro ověřování, vyhledávání, zavádění politik nebo procesy podle metodiky ITIL)</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SLUŽBY CLOUDU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9365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r>
              <a:rPr lang="cs-CZ" altLang="cs-CZ" sz="1400" b="1" dirty="0">
                <a:solidFill>
                  <a:srgbClr val="307871"/>
                </a:solidFill>
                <a:latin typeface="Times New Roman" panose="02020603050405020304" pitchFamily="18" charset="0"/>
                <a:cs typeface="Times New Roman" panose="02020603050405020304" pitchFamily="18" charset="0"/>
              </a:rPr>
              <a:t>Veřejný (public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někdy je označován jako klasický model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Jedná se o schéma, v němž je poskytnuta a široké veřejnosti nabídnuta výpočetní služba, již napříč všemi klienty charakterizuje stejná nebo velmi podobná funkcionalita. Příkladem veřejného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je např. Skype nebo Seznam.cz.</a:t>
            </a:r>
          </a:p>
          <a:p>
            <a:pPr algn="just"/>
            <a:r>
              <a:rPr lang="cs-CZ" altLang="cs-CZ" sz="1400" b="1" dirty="0">
                <a:solidFill>
                  <a:srgbClr val="307871"/>
                </a:solidFill>
                <a:latin typeface="Times New Roman" panose="02020603050405020304" pitchFamily="18" charset="0"/>
                <a:cs typeface="Times New Roman" panose="02020603050405020304" pitchFamily="18" charset="0"/>
              </a:rPr>
              <a:t>Soukromý (</a:t>
            </a:r>
            <a:r>
              <a:rPr lang="cs-CZ" altLang="cs-CZ" sz="1400" b="1" dirty="0" err="1">
                <a:solidFill>
                  <a:srgbClr val="307871"/>
                </a:solidFill>
                <a:latin typeface="Times New Roman" panose="02020603050405020304" pitchFamily="18" charset="0"/>
                <a:cs typeface="Times New Roman" panose="02020603050405020304" pitchFamily="18" charset="0"/>
              </a:rPr>
              <a:t>private</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je provozován pouze pro organizaci, a to buď organizací samotnou, nebo třetí stranou. Příkladem privátního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je kupř. hostovaný mailový server nebo hostovaná specializovaná aplikace, kde u jednoho poskytovatele je typicky 50 až 500 zákazníků.</a:t>
            </a:r>
          </a:p>
          <a:p>
            <a:pPr algn="just"/>
            <a:r>
              <a:rPr lang="cs-CZ" altLang="cs-CZ" sz="1400" b="1" dirty="0">
                <a:solidFill>
                  <a:srgbClr val="307871"/>
                </a:solidFill>
                <a:latin typeface="Times New Roman" panose="02020603050405020304" pitchFamily="18" charset="0"/>
                <a:cs typeface="Times New Roman" panose="02020603050405020304" pitchFamily="18" charset="0"/>
              </a:rPr>
              <a:t>Hybridní (hybrid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hybridní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je kombinací veřejného a soukromého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Navenek hybridní </a:t>
            </a:r>
            <a:r>
              <a:rPr lang="cs-CZ" altLang="cs-CZ" sz="1400" b="1" dirty="0" err="1">
                <a:solidFill>
                  <a:srgbClr val="307871"/>
                </a:solidFill>
                <a:latin typeface="Times New Roman" panose="02020603050405020304" pitchFamily="18" charset="0"/>
                <a:cs typeface="Times New Roman" panose="02020603050405020304" pitchFamily="18" charset="0"/>
              </a:rPr>
              <a:t>cloudy</a:t>
            </a:r>
            <a:r>
              <a:rPr lang="cs-CZ" altLang="cs-CZ" sz="1400" b="1" dirty="0">
                <a:solidFill>
                  <a:srgbClr val="307871"/>
                </a:solidFill>
                <a:latin typeface="Times New Roman" panose="02020603050405020304" pitchFamily="18" charset="0"/>
                <a:cs typeface="Times New Roman" panose="02020603050405020304" pitchFamily="18" charset="0"/>
              </a:rPr>
              <a:t> vystupují jako jeden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ale jsou propojeny pomocí standardizačních technologií.</a:t>
            </a:r>
          </a:p>
          <a:p>
            <a:pPr algn="just"/>
            <a:r>
              <a:rPr lang="cs-CZ" altLang="cs-CZ" sz="1400" b="1" dirty="0">
                <a:solidFill>
                  <a:srgbClr val="307871"/>
                </a:solidFill>
                <a:latin typeface="Times New Roman" panose="02020603050405020304" pitchFamily="18" charset="0"/>
                <a:cs typeface="Times New Roman" panose="02020603050405020304" pitchFamily="18" charset="0"/>
              </a:rPr>
              <a:t>Komunitní (</a:t>
            </a:r>
            <a:r>
              <a:rPr lang="cs-CZ" altLang="cs-CZ" sz="1400" b="1" dirty="0" err="1">
                <a:solidFill>
                  <a:srgbClr val="307871"/>
                </a:solidFill>
                <a:latin typeface="Times New Roman" panose="02020603050405020304" pitchFamily="18" charset="0"/>
                <a:cs typeface="Times New Roman" panose="02020603050405020304" pitchFamily="18" charset="0"/>
              </a:rPr>
              <a:t>community</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jedná se o model, kdy je infrastruktura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sdílena mezi několika organizacemi, tedy skupinou lidí, kteří ji využívají. Tyto organizace může spojovat bezpečnostní politika, stejný obor zájmu apod.</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MODEL NASAZENÍ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2442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344816" cy="3816424"/>
          </a:xfrm>
          <a:prstGeom prst="rect">
            <a:avLst/>
          </a:prstGeom>
        </p:spPr>
        <p:txBody>
          <a:bodyPr>
            <a:noAutofit/>
          </a:bodyPr>
          <a:lstStyle/>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Distribuční model vypovídá o tom, co je v rámci služby nabízeno – zda jde o software, hardware či jejich kombinaci.</a:t>
            </a:r>
          </a:p>
          <a:p>
            <a:endParaRPr lang="cs-CZ" alt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 infrastruktura jako služba (</a:t>
            </a:r>
            <a:r>
              <a:rPr lang="cs-CZ" altLang="cs-CZ" sz="1400" b="1" dirty="0" err="1">
                <a:solidFill>
                  <a:srgbClr val="307871"/>
                </a:solidFill>
                <a:latin typeface="Times New Roman" panose="02020603050405020304" pitchFamily="18" charset="0"/>
                <a:cs typeface="Times New Roman" panose="02020603050405020304" pitchFamily="18" charset="0"/>
              </a:rPr>
              <a:t>Infrastructure</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PaaS</a:t>
            </a:r>
            <a:r>
              <a:rPr lang="cs-CZ" altLang="cs-CZ" sz="1400" b="1" dirty="0">
                <a:solidFill>
                  <a:srgbClr val="307871"/>
                </a:solidFill>
                <a:latin typeface="Times New Roman" panose="02020603050405020304" pitchFamily="18" charset="0"/>
                <a:cs typeface="Times New Roman" panose="02020603050405020304" pitchFamily="18" charset="0"/>
              </a:rPr>
              <a:t> – platforma jako služba (</a:t>
            </a:r>
            <a:r>
              <a:rPr lang="cs-CZ" altLang="cs-CZ" sz="1400" b="1" dirty="0" err="1">
                <a:solidFill>
                  <a:srgbClr val="307871"/>
                </a:solidFill>
                <a:latin typeface="Times New Roman" panose="02020603050405020304" pitchFamily="18" charset="0"/>
                <a:cs typeface="Times New Roman" panose="02020603050405020304" pitchFamily="18" charset="0"/>
              </a:rPr>
              <a:t>Platform</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 software jako služba (Software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3888432" cy="507703"/>
          </a:xfrm>
        </p:spPr>
        <p:txBody>
          <a:bodyPr/>
          <a:lstStyle/>
          <a:p>
            <a:r>
              <a:rPr lang="cs-CZ" dirty="0"/>
              <a:t>DISTRIBUČNÍ MODELY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810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86555" y="842963"/>
            <a:ext cx="5509581" cy="3816350"/>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DISTRIBUČNÍ MODELY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1469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r>
              <a:rPr lang="cs-CZ" sz="1400" b="1" dirty="0" err="1">
                <a:solidFill>
                  <a:srgbClr val="307871"/>
                </a:solidFill>
                <a:latin typeface="Times New Roman" panose="02020603050405020304" pitchFamily="18" charset="0"/>
                <a:cs typeface="Times New Roman" panose="02020603050405020304" pitchFamily="18" charset="0"/>
              </a:rPr>
              <a:t>Ttt</a:t>
            </a:r>
            <a:endParaRPr 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DEFINICE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012"/>
            <a:ext cx="9144000" cy="4943475"/>
          </a:xfrm>
          <a:prstGeom prst="rect">
            <a:avLst/>
          </a:prstGeom>
        </p:spPr>
      </p:pic>
    </p:spTree>
    <p:extLst>
      <p:ext uri="{BB962C8B-B14F-4D97-AF65-F5344CB8AC3E}">
        <p14:creationId xmlns:p14="http://schemas.microsoft.com/office/powerpoint/2010/main" val="346323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 infrastruktura jako služba (</a:t>
            </a:r>
            <a:r>
              <a:rPr lang="cs-CZ" altLang="cs-CZ" sz="1400" b="1" dirty="0" err="1">
                <a:solidFill>
                  <a:srgbClr val="307871"/>
                </a:solidFill>
                <a:latin typeface="Times New Roman" panose="02020603050405020304" pitchFamily="18" charset="0"/>
                <a:cs typeface="Times New Roman" panose="02020603050405020304" pitchFamily="18" charset="0"/>
              </a:rPr>
              <a:t>Infrastructure</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poskytovatel služeb se zavazuje poskytnout infrastrukturu. Typicky se jedná o </a:t>
            </a:r>
            <a:r>
              <a:rPr lang="cs-CZ" altLang="cs-CZ" sz="1400" b="1" dirty="0" err="1">
                <a:solidFill>
                  <a:srgbClr val="307871"/>
                </a:solidFill>
                <a:latin typeface="Times New Roman" panose="02020603050405020304" pitchFamily="18" charset="0"/>
                <a:cs typeface="Times New Roman" panose="02020603050405020304" pitchFamily="18" charset="0"/>
              </a:rPr>
              <a:t>virtualizaci</a:t>
            </a:r>
            <a:r>
              <a:rPr lang="cs-CZ" altLang="cs-CZ" sz="1400" b="1" dirty="0">
                <a:solidFill>
                  <a:srgbClr val="307871"/>
                </a:solidFill>
                <a:latin typeface="Times New Roman" panose="02020603050405020304" pitchFamily="18" charset="0"/>
                <a:cs typeface="Times New Roman" panose="02020603050405020304" pitchFamily="18" charset="0"/>
              </a:rPr>
              <a:t>. Hlavní výhodou tohoto přístupu je, že o veškeré problémy s hardwarem se stará poskytovatel. Na druhou stranu, vzhledem k tomu, že hardware se bere jako něco, co vlastníme, na co můžeme sáhnout a jsme za to zodpovědní, je někdy nemožné toto akceptovat. </a:t>
            </a: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je vhodné pro ty, kteří vlastní software (či jejich licence) a nechtějí se starat o hardware. </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Zkratka </a:t>
            </a: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může znamenat též integrace jako služba (</a:t>
            </a:r>
            <a:r>
              <a:rPr lang="cs-CZ" altLang="cs-CZ" sz="1400" b="1" dirty="0" err="1">
                <a:solidFill>
                  <a:srgbClr val="307871"/>
                </a:solidFill>
                <a:latin typeface="Times New Roman" panose="02020603050405020304" pitchFamily="18" charset="0"/>
                <a:cs typeface="Times New Roman" panose="02020603050405020304" pitchFamily="18" charset="0"/>
              </a:rPr>
              <a:t>Integration</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a:t>
            </a: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Často citovaným příkladem mohou být Amazon Web </a:t>
            </a:r>
            <a:r>
              <a:rPr lang="cs-CZ" altLang="cs-CZ" sz="1400" b="1" dirty="0" err="1">
                <a:solidFill>
                  <a:srgbClr val="307871"/>
                </a:solidFill>
                <a:latin typeface="Times New Roman" panose="02020603050405020304" pitchFamily="18" charset="0"/>
                <a:cs typeface="Times New Roman" panose="02020603050405020304" pitchFamily="18" charset="0"/>
              </a:rPr>
              <a:t>Services</a:t>
            </a:r>
            <a:r>
              <a:rPr lang="cs-CZ" altLang="cs-CZ" sz="1400" b="1" dirty="0">
                <a:solidFill>
                  <a:srgbClr val="307871"/>
                </a:solidFill>
                <a:latin typeface="Times New Roman" panose="02020603050405020304" pitchFamily="18" charset="0"/>
                <a:cs typeface="Times New Roman" panose="02020603050405020304" pitchFamily="18" charset="0"/>
              </a:rPr>
              <a:t>, které poskytují databázi, úložiště, soukromý virtuální server a podporu. Tyto služby jsou poskytovány na vyžádání podle využívaných hodin či kapacity. Dalším příkladem </a:t>
            </a: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může být </a:t>
            </a:r>
            <a:r>
              <a:rPr lang="cs-CZ" altLang="cs-CZ" sz="1400" b="1" dirty="0" err="1">
                <a:solidFill>
                  <a:srgbClr val="307871"/>
                </a:solidFill>
                <a:latin typeface="Times New Roman" panose="02020603050405020304" pitchFamily="18" charset="0"/>
                <a:cs typeface="Times New Roman" panose="02020603050405020304" pitchFamily="18" charset="0"/>
              </a:rPr>
              <a:t>cloudová</a:t>
            </a:r>
            <a:r>
              <a:rPr lang="cs-CZ" altLang="cs-CZ" sz="1400" b="1" dirty="0">
                <a:solidFill>
                  <a:srgbClr val="307871"/>
                </a:solidFill>
                <a:latin typeface="Times New Roman" panose="02020603050405020304" pitchFamily="18" charset="0"/>
                <a:cs typeface="Times New Roman" panose="02020603050405020304" pitchFamily="18" charset="0"/>
              </a:rPr>
              <a:t> telefonní služba </a:t>
            </a:r>
            <a:r>
              <a:rPr lang="cs-CZ" altLang="cs-CZ" sz="1400" b="1" dirty="0" err="1">
                <a:solidFill>
                  <a:srgbClr val="307871"/>
                </a:solidFill>
                <a:latin typeface="Times New Roman" panose="02020603050405020304" pitchFamily="18" charset="0"/>
                <a:cs typeface="Times New Roman" panose="02020603050405020304" pitchFamily="18" charset="0"/>
              </a:rPr>
              <a:t>VoIP</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Voice</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over</a:t>
            </a:r>
            <a:r>
              <a:rPr lang="cs-CZ" altLang="cs-CZ" sz="1400" b="1" dirty="0">
                <a:solidFill>
                  <a:srgbClr val="307871"/>
                </a:solidFill>
                <a:latin typeface="Times New Roman" panose="02020603050405020304" pitchFamily="18" charset="0"/>
                <a:cs typeface="Times New Roman" panose="02020603050405020304" pitchFamily="18" charset="0"/>
              </a:rPr>
              <a:t> Internet </a:t>
            </a:r>
            <a:r>
              <a:rPr lang="cs-CZ" altLang="cs-CZ" sz="1400" b="1" dirty="0" err="1">
                <a:solidFill>
                  <a:srgbClr val="307871"/>
                </a:solidFill>
                <a:latin typeface="Times New Roman" panose="02020603050405020304" pitchFamily="18" charset="0"/>
                <a:cs typeface="Times New Roman" panose="02020603050405020304" pitchFamily="18" charset="0"/>
              </a:rPr>
              <a:t>Protocol</a:t>
            </a:r>
            <a:r>
              <a:rPr lang="cs-CZ" altLang="cs-CZ" sz="1400" b="1" dirty="0">
                <a:solidFill>
                  <a:srgbClr val="307871"/>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5688632" cy="507703"/>
          </a:xfrm>
        </p:spPr>
        <p:txBody>
          <a:bodyPr/>
          <a:lstStyle/>
          <a:p>
            <a:r>
              <a:rPr lang="cs-CZ" dirty="0"/>
              <a:t>DISTRIBUČNÍ MODEL IAAS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35063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PaaS</a:t>
            </a:r>
            <a:r>
              <a:rPr lang="cs-CZ" altLang="cs-CZ" sz="1400" b="1" dirty="0">
                <a:solidFill>
                  <a:srgbClr val="307871"/>
                </a:solidFill>
                <a:latin typeface="Times New Roman" panose="02020603050405020304" pitchFamily="18" charset="0"/>
                <a:cs typeface="Times New Roman" panose="02020603050405020304" pitchFamily="18" charset="0"/>
              </a:rPr>
              <a:t> – platforma jako služba (</a:t>
            </a:r>
            <a:r>
              <a:rPr lang="cs-CZ" altLang="cs-CZ" sz="1400" b="1" dirty="0" err="1">
                <a:solidFill>
                  <a:srgbClr val="307871"/>
                </a:solidFill>
                <a:latin typeface="Times New Roman" panose="02020603050405020304" pitchFamily="18" charset="0"/>
                <a:cs typeface="Times New Roman" panose="02020603050405020304" pitchFamily="18" charset="0"/>
              </a:rPr>
              <a:t>Platform</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poskytovatel garantuje kompletní prostředky pro podporu celého životního cyklu tvorby a poskytování webových aplikací a služeb; to plně na internetu, bez možnosti stažení softwaru. Koncepce zahrnuje různé prostředky pro vývoj aplikací, jako jsou IDE nebo API, ale rovněž např. pro údržbu. Nevýhodou tohoto přístupu je proprietární uzamčení, kdy různí poskytovatelé mohou používat např. různé programovací jazyky.</a:t>
            </a: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Příkladem takových služeb jsou Google </a:t>
            </a:r>
            <a:r>
              <a:rPr lang="cs-CZ" altLang="cs-CZ" sz="1400" b="1" dirty="0" err="1">
                <a:solidFill>
                  <a:srgbClr val="307871"/>
                </a:solidFill>
                <a:latin typeface="Times New Roman" panose="02020603050405020304" pitchFamily="18" charset="0"/>
                <a:cs typeface="Times New Roman" panose="02020603050405020304" pitchFamily="18" charset="0"/>
              </a:rPr>
              <a:t>App</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Engine</a:t>
            </a:r>
            <a:r>
              <a:rPr lang="cs-CZ" altLang="cs-CZ" sz="1400" b="1" dirty="0">
                <a:solidFill>
                  <a:srgbClr val="307871"/>
                </a:solidFill>
                <a:latin typeface="Times New Roman" panose="02020603050405020304" pitchFamily="18" charset="0"/>
                <a:cs typeface="Times New Roman" panose="02020603050405020304" pitchFamily="18" charset="0"/>
              </a:rPr>
              <a:t>, Force.com či Microsoft Azure.</a:t>
            </a:r>
          </a:p>
        </p:txBody>
      </p:sp>
      <p:sp>
        <p:nvSpPr>
          <p:cNvPr id="6" name="Nadpis 5"/>
          <p:cNvSpPr>
            <a:spLocks noGrp="1"/>
          </p:cNvSpPr>
          <p:nvPr>
            <p:ph type="title"/>
          </p:nvPr>
        </p:nvSpPr>
        <p:spPr>
          <a:xfrm>
            <a:off x="179512" y="195486"/>
            <a:ext cx="7128792" cy="507703"/>
          </a:xfrm>
        </p:spPr>
        <p:txBody>
          <a:bodyPr/>
          <a:lstStyle/>
          <a:p>
            <a:r>
              <a:rPr lang="cs-CZ" dirty="0"/>
              <a:t>DISTRIBUČNÍ MODEL PAAS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37606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 software jako služba (Software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aplikace je licencována jako služba pronajímaná uživateli. Uživatelé si tedy kupují přístup k aplikaci, ne aplikaci samotnou. </a:t>
            </a: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je ideální pro ty, kteří potřebují jen běžný aplikační software a požadují přístup odkudkoliv a kdykoliv. </a:t>
            </a: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Příkladem těchto služeb je Microsoft Office 365, 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Salesforce</a:t>
            </a:r>
            <a:r>
              <a:rPr lang="cs-CZ" altLang="cs-CZ" sz="1400" b="1" dirty="0">
                <a:solidFill>
                  <a:srgbClr val="307871"/>
                </a:solidFill>
                <a:latin typeface="Times New Roman" panose="02020603050405020304" pitchFamily="18" charset="0"/>
                <a:cs typeface="Times New Roman" panose="02020603050405020304" pitchFamily="18" charset="0"/>
              </a:rPr>
              <a:t> nebo v logistice známý systém </a:t>
            </a:r>
            <a:r>
              <a:rPr lang="cs-CZ" altLang="cs-CZ" sz="1400" b="1" dirty="0" err="1">
                <a:solidFill>
                  <a:srgbClr val="307871"/>
                </a:solidFill>
                <a:latin typeface="Times New Roman" panose="02020603050405020304" pitchFamily="18" charset="0"/>
                <a:cs typeface="Times New Roman" panose="02020603050405020304" pitchFamily="18" charset="0"/>
              </a:rPr>
              <a:t>Cargopass</a:t>
            </a:r>
            <a:r>
              <a:rPr lang="cs-CZ" altLang="cs-CZ" sz="1400" b="1" dirty="0">
                <a:solidFill>
                  <a:srgbClr val="307871"/>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7272808" cy="507703"/>
          </a:xfrm>
        </p:spPr>
        <p:txBody>
          <a:bodyPr/>
          <a:lstStyle/>
          <a:p>
            <a:r>
              <a:rPr lang="cs-CZ" dirty="0"/>
              <a:t>DISTRIBUČNÍ MODEL SAAS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71273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632848" cy="3816424"/>
          </a:xfrm>
          <a:prstGeom prst="rect">
            <a:avLst/>
          </a:prstGeom>
        </p:spPr>
        <p:txBody>
          <a:bodyPr>
            <a:noAutofit/>
          </a:bodyPr>
          <a:lstStyle/>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Absence nutnosti znát principy funkčnosti SW a HW</a:t>
            </a:r>
          </a:p>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Efektivní řízení a práce díky dostupnosti dat odkudkoliv – růst produktivity práce ve firmách</a:t>
            </a:r>
          </a:p>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Jednoduchost uživatelské rozhraní</a:t>
            </a:r>
          </a:p>
          <a:p>
            <a:pPr>
              <a:buFont typeface="Wingdings" panose="05000000000000000000" pitchFamily="2" charset="2"/>
              <a:buChar char="v"/>
            </a:pPr>
            <a:r>
              <a:rPr lang="cs-CZ" altLang="cs-CZ" sz="1400" b="1" dirty="0" err="1">
                <a:solidFill>
                  <a:srgbClr val="307871"/>
                </a:solidFill>
                <a:latin typeface="Times New Roman" panose="02020603050405020304" pitchFamily="18" charset="0"/>
                <a:cs typeface="Times New Roman" panose="02020603050405020304" pitchFamily="18" charset="0"/>
              </a:rPr>
              <a:t>Principielně</a:t>
            </a:r>
            <a:r>
              <a:rPr lang="cs-CZ" altLang="cs-CZ" sz="1400" b="1" dirty="0">
                <a:solidFill>
                  <a:srgbClr val="307871"/>
                </a:solidFill>
                <a:latin typeface="Times New Roman" panose="02020603050405020304" pitchFamily="18" charset="0"/>
                <a:cs typeface="Times New Roman" panose="02020603050405020304" pitchFamily="18" charset="0"/>
              </a:rPr>
              <a:t> vyšší zabezpečení dat</a:t>
            </a:r>
          </a:p>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Možnost okamžitého zvýšení výkonu datového centra</a:t>
            </a:r>
          </a:p>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Rychlé přizpůsobení IT zázemí růstu a potřebám uživatele</a:t>
            </a: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88690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Příbuzné technologie</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Definice</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Charakteristika</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Struktura</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Historie</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Distribuční modely</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Výhody a nevýhody</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Statistiky</a:t>
            </a:r>
          </a:p>
          <a:p>
            <a:pPr>
              <a:buFont typeface="Wingdings" panose="05000000000000000000" pitchFamily="2" charset="2"/>
              <a:buChar char="ü"/>
            </a:pPr>
            <a:r>
              <a:rPr lang="cs-CZ" altLang="cs-CZ" sz="1600" b="1" dirty="0">
                <a:solidFill>
                  <a:srgbClr val="307871"/>
                </a:solidFill>
                <a:latin typeface="Times New Roman" panose="02020603050405020304" pitchFamily="18" charset="0"/>
                <a:cs typeface="Times New Roman" panose="02020603050405020304" pitchFamily="18" charset="0"/>
              </a:rPr>
              <a:t>Využití v podnikové praxi</a:t>
            </a:r>
          </a:p>
          <a:p>
            <a:pPr>
              <a:buFont typeface="Wingdings" panose="05000000000000000000" pitchFamily="2" charset="2"/>
              <a:buChar char="ü"/>
            </a:pPr>
            <a:r>
              <a:rPr lang="cs-CZ" altLang="cs-CZ" sz="1600" b="1" dirty="0">
                <a:solidFill>
                  <a:srgbClr val="307871"/>
                </a:solidFill>
                <a:latin typeface="Times New Roman" panose="02020603050405020304" pitchFamily="18" charset="0"/>
                <a:cs typeface="Times New Roman" panose="02020603050405020304" pitchFamily="18" charset="0"/>
              </a:rPr>
              <a:t>Příklady aplikací v praxi</a:t>
            </a:r>
          </a:p>
        </p:txBody>
      </p:sp>
      <p:sp>
        <p:nvSpPr>
          <p:cNvPr id="6" name="Nadpis 5"/>
          <p:cNvSpPr>
            <a:spLocks noGrp="1"/>
          </p:cNvSpPr>
          <p:nvPr>
            <p:ph type="title"/>
          </p:nvPr>
        </p:nvSpPr>
        <p:spPr>
          <a:xfrm>
            <a:off x="179512" y="195486"/>
            <a:ext cx="3888432" cy="507703"/>
          </a:xfrm>
        </p:spPr>
        <p:txBody>
          <a:bodyPr/>
          <a:lstStyle/>
          <a:p>
            <a:r>
              <a:rPr lang="cs-CZ" dirty="0"/>
              <a:t>OBSAH</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Závislost na internetovém připojení</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Závislost na poskytovateli – společnosti využívající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ztrácí možnost rozhodovat, který software a kterou verzi používat. Čím větší společností je poskytovatel, tím hůře se s ním komunikuje a vyjednávají podmínky. Klienti taktéž musí počítat s tím, že poskytovatel může zdražit ceny svých služeb, v horším případě zbankrotovat. V některých případech je přechod k novému poskytovateli velmi nákladný, zvlášť v případech, kdy poskytovatel používá proprietární technologie.</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Obecně špatná reputace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je v IT relativně nový pojem a je stále v rané fázi. Co se týče používání technologie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neexistuje skoro žádné dlouhodobé a spolehlivé doporučení, přičemž i samotné používání přes internet vyvolává mnoho otázek ohledně bezpečnosti dat.</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Migrační náklady – používání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by mělo snížit náklady na rutinní IT operace a umožnit firmám investovat více peněz do samotného byznysu; nemusí to však platit absolutně. Pro některé firmy přesun do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znamená přeprogramovat firemní software, aby dobře spolupracoval s </a:t>
            </a:r>
            <a:r>
              <a:rPr lang="cs-CZ" altLang="cs-CZ" sz="1400" b="1" dirty="0" err="1">
                <a:solidFill>
                  <a:srgbClr val="307871"/>
                </a:solidFill>
                <a:latin typeface="Times New Roman" panose="02020603050405020304" pitchFamily="18" charset="0"/>
                <a:cs typeface="Times New Roman" panose="02020603050405020304" pitchFamily="18" charset="0"/>
              </a:rPr>
              <a:t>cloudovým</a:t>
            </a:r>
            <a:r>
              <a:rPr lang="cs-CZ" altLang="cs-CZ" sz="1400" b="1" dirty="0">
                <a:solidFill>
                  <a:srgbClr val="307871"/>
                </a:solidFill>
                <a:latin typeface="Times New Roman" panose="02020603050405020304" pitchFamily="18" charset="0"/>
                <a:cs typeface="Times New Roman" panose="02020603050405020304" pitchFamily="18" charset="0"/>
              </a:rPr>
              <a:t> řešením, vyškolit stávající zaměstnance, či si pronajmout nové, a změnit ve firmě pravidla.</a:t>
            </a:r>
          </a:p>
        </p:txBody>
      </p:sp>
      <p:sp>
        <p:nvSpPr>
          <p:cNvPr id="6" name="Nadpis 5"/>
          <p:cNvSpPr>
            <a:spLocks noGrp="1"/>
          </p:cNvSpPr>
          <p:nvPr>
            <p:ph type="title"/>
          </p:nvPr>
        </p:nvSpPr>
        <p:spPr>
          <a:xfrm>
            <a:off x="179512" y="195486"/>
            <a:ext cx="3888432" cy="507703"/>
          </a:xfrm>
        </p:spPr>
        <p:txBody>
          <a:bodyPr/>
          <a:lstStyle/>
          <a:p>
            <a:r>
              <a:rPr lang="cs-CZ" dirty="0"/>
              <a:t>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415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Méně funkcí a horší stabilita – </a:t>
            </a: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řešení v porovnání s desktopovými většinou nabízí méně funkcí. Odezvy a dostupnost služby jsou závislé na kvalitě internetového připojení.</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Odlišný právní řád poskytovatele a klienta – poskytovatel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může být podřízen jiné jurisdikci než jeho klient. Např. společnosti sídlící v USA nebo poskytující službu z USA jsou povinny postoupit data klienta vládě v souladu s PATRIOT </a:t>
            </a:r>
            <a:r>
              <a:rPr lang="cs-CZ" altLang="cs-CZ" sz="1400" b="1" dirty="0" err="1">
                <a:solidFill>
                  <a:srgbClr val="307871"/>
                </a:solidFill>
                <a:latin typeface="Times New Roman" panose="02020603050405020304" pitchFamily="18" charset="0"/>
                <a:cs typeface="Times New Roman" panose="02020603050405020304" pitchFamily="18" charset="0"/>
              </a:rPr>
              <a:t>Actem</a:t>
            </a:r>
            <a:r>
              <a:rPr lang="cs-CZ" altLang="cs-CZ" sz="1400" b="1" dirty="0">
                <a:solidFill>
                  <a:srgbClr val="307871"/>
                </a:solidFill>
                <a:latin typeface="Times New Roman" panose="02020603050405020304" pitchFamily="18" charset="0"/>
                <a:cs typeface="Times New Roman" panose="02020603050405020304" pitchFamily="18" charset="0"/>
              </a:rPr>
              <a:t>, což může kolidovat kupř. s povinností ochrany osobních údajů uloženou klientovi zákonem.</a:t>
            </a:r>
          </a:p>
          <a:p>
            <a:pPr algn="just">
              <a:buFont typeface="Wingdings" panose="05000000000000000000" pitchFamily="2" charset="2"/>
              <a:buChar char="v"/>
            </a:pPr>
            <a:r>
              <a:rPr lang="pl-PL" sz="1400" b="1" dirty="0">
                <a:solidFill>
                  <a:srgbClr val="307871"/>
                </a:solidFill>
                <a:latin typeface="Times New Roman" panose="02020603050405020304" pitchFamily="18" charset="0"/>
                <a:cs typeface="Times New Roman" panose="02020603050405020304" pitchFamily="18" charset="0"/>
              </a:rPr>
              <a:t>Nebezpečí ztráty soukromí uživatelů - jedním z kritiků tohoto konceptu je i Richard Stallman, zakladatel projektu GNU. Poukazuje především na nebezpečí ztráty soukromí uživatelů a nárůstu moci společností, u kterých by data uživatelů byla ukládána.</a:t>
            </a: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51564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VÝHODY A 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00" y="771550"/>
            <a:ext cx="4913784" cy="3685338"/>
          </a:xfrm>
          <a:prstGeom prst="rect">
            <a:avLst/>
          </a:prstGeom>
        </p:spPr>
      </p:pic>
    </p:spTree>
    <p:extLst>
      <p:ext uri="{BB962C8B-B14F-4D97-AF65-F5344CB8AC3E}">
        <p14:creationId xmlns:p14="http://schemas.microsoft.com/office/powerpoint/2010/main" val="2621984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VÝHODY A 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41" y="723359"/>
            <a:ext cx="5320579" cy="3994604"/>
          </a:xfrm>
          <a:prstGeom prst="rect">
            <a:avLst/>
          </a:prstGeom>
        </p:spPr>
      </p:pic>
    </p:spTree>
    <p:extLst>
      <p:ext uri="{BB962C8B-B14F-4D97-AF65-F5344CB8AC3E}">
        <p14:creationId xmlns:p14="http://schemas.microsoft.com/office/powerpoint/2010/main" val="1329441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51520" y="765486"/>
            <a:ext cx="3456384" cy="3966504"/>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VÝHODY A 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35739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Cloud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je přátelský k životnímu prostředí. </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Znatelně totiž omezuje IT vybavení ve Vaší kanceláři. </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I když obrovská datová centra, která jsou základem cloudu spotřebují velké množství elektřiny, stále je to o mnoho méně než spotřebují tisíce osobních počítačů v organizacích, které navíc neumí dosahovat takové energetické efektivity jako umí právě zmíněná datacentra.</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GREEN IT A CLOUD COMPUTING</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79386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Mezi hlavní výhody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by měly patřit vysoká škálovatelnost a spolehlivost. K tomu je ale zapotřebí, aby tyto vlastnosti podporovaly i samotné aplikace provozované v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kupř. pokud se aplikace zhroutí, musí být možné uživatele přesměrovat na její jinou instanci, a to samozřejmě beze ztráty rozpracovaných dat. Při vývoji aplikací pro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je tedy nutno oddělovat proces zpracování dat a jejich ukládání. Data musí být za daných podmínek dostupná jakékoli jiné instanci aplikace v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Při vývoji je rovněž třeba mít se na pozoru před vznikem rigidního úzkého hrdla, které může zásadním způsobem překážet škálovatelnosti aplikace, dále brát v potaz platební podmínky poskytovatele a v neposlední řadě optimalizovat aplikaci tak, aby její provoz byl rentabilní.</a:t>
            </a:r>
          </a:p>
        </p:txBody>
      </p:sp>
      <p:sp>
        <p:nvSpPr>
          <p:cNvPr id="6" name="Nadpis 5"/>
          <p:cNvSpPr>
            <a:spLocks noGrp="1"/>
          </p:cNvSpPr>
          <p:nvPr>
            <p:ph type="title"/>
          </p:nvPr>
        </p:nvSpPr>
        <p:spPr>
          <a:xfrm>
            <a:off x="179512" y="195486"/>
            <a:ext cx="7704856" cy="507703"/>
          </a:xfrm>
        </p:spPr>
        <p:txBody>
          <a:bodyPr/>
          <a:lstStyle/>
          <a:p>
            <a:r>
              <a:rPr lang="cs-CZ" dirty="0"/>
              <a:t>VÝVOJ APLIKACÍ PRO CLOUD</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64166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18523DE8-E73B-4CC0-A006-0C95CE346BB3}"/>
              </a:ext>
            </a:extLst>
          </p:cNvPr>
          <p:cNvPicPr>
            <a:picLocks noChangeAspect="1"/>
          </p:cNvPicPr>
          <p:nvPr/>
        </p:nvPicPr>
        <p:blipFill>
          <a:blip r:embed="rId3"/>
          <a:stretch>
            <a:fillRect/>
          </a:stretch>
        </p:blipFill>
        <p:spPr>
          <a:xfrm>
            <a:off x="234715" y="843558"/>
            <a:ext cx="5365023" cy="3744416"/>
          </a:xfrm>
          <a:prstGeom prst="rect">
            <a:avLst/>
          </a:prstGeom>
        </p:spPr>
      </p:pic>
      <p:sp>
        <p:nvSpPr>
          <p:cNvPr id="7" name="Obdélník 6">
            <a:extLst>
              <a:ext uri="{FF2B5EF4-FFF2-40B4-BE49-F238E27FC236}">
                <a16:creationId xmlns:a16="http://schemas.microsoft.com/office/drawing/2014/main" id="{B0813589-7C80-4E8A-A4AC-5FE92E8083BA}"/>
              </a:ext>
            </a:extLst>
          </p:cNvPr>
          <p:cNvSpPr/>
          <p:nvPr/>
        </p:nvSpPr>
        <p:spPr>
          <a:xfrm>
            <a:off x="413792" y="4485769"/>
            <a:ext cx="4572000" cy="246221"/>
          </a:xfrm>
          <a:prstGeom prst="rect">
            <a:avLst/>
          </a:prstGeom>
        </p:spPr>
        <p:txBody>
          <a:bodyPr>
            <a:spAutoFit/>
          </a:bodyPr>
          <a:lstStyle/>
          <a:p>
            <a:r>
              <a:rPr lang="cs-CZ" sz="1000" dirty="0"/>
              <a:t>Zdroj: https://www.t4.ai/industry/cloud-computing-market-share/</a:t>
            </a:r>
          </a:p>
        </p:txBody>
      </p:sp>
    </p:spTree>
    <p:extLst>
      <p:ext uri="{BB962C8B-B14F-4D97-AF65-F5344CB8AC3E}">
        <p14:creationId xmlns:p14="http://schemas.microsoft.com/office/powerpoint/2010/main" val="252823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05D15245-6289-413B-8730-58E7686798B6}"/>
              </a:ext>
            </a:extLst>
          </p:cNvPr>
          <p:cNvPicPr>
            <a:picLocks noChangeAspect="1"/>
          </p:cNvPicPr>
          <p:nvPr/>
        </p:nvPicPr>
        <p:blipFill>
          <a:blip r:embed="rId3"/>
          <a:stretch>
            <a:fillRect/>
          </a:stretch>
        </p:blipFill>
        <p:spPr>
          <a:xfrm>
            <a:off x="204954" y="779160"/>
            <a:ext cx="5863451" cy="3952830"/>
          </a:xfrm>
          <a:prstGeom prst="rect">
            <a:avLst/>
          </a:prstGeom>
        </p:spPr>
      </p:pic>
    </p:spTree>
    <p:extLst>
      <p:ext uri="{BB962C8B-B14F-4D97-AF65-F5344CB8AC3E}">
        <p14:creationId xmlns:p14="http://schemas.microsoft.com/office/powerpoint/2010/main" val="173646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AB5FA37A-898C-4B8E-ABC8-68F030EF66E2}"/>
              </a:ext>
            </a:extLst>
          </p:cNvPr>
          <p:cNvPicPr>
            <a:picLocks noChangeAspect="1"/>
          </p:cNvPicPr>
          <p:nvPr/>
        </p:nvPicPr>
        <p:blipFill>
          <a:blip r:embed="rId3"/>
          <a:stretch>
            <a:fillRect/>
          </a:stretch>
        </p:blipFill>
        <p:spPr>
          <a:xfrm>
            <a:off x="-1" y="771550"/>
            <a:ext cx="5908299" cy="3888432"/>
          </a:xfrm>
          <a:prstGeom prst="rect">
            <a:avLst/>
          </a:prstGeom>
        </p:spPr>
      </p:pic>
    </p:spTree>
    <p:extLst>
      <p:ext uri="{BB962C8B-B14F-4D97-AF65-F5344CB8AC3E}">
        <p14:creationId xmlns:p14="http://schemas.microsoft.com/office/powerpoint/2010/main" val="33086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3060" y="1203598"/>
            <a:ext cx="8924084" cy="2952328"/>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DEFINICE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236287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0BA5194B-2E57-460B-9D5D-6FF464743E72}"/>
              </a:ext>
            </a:extLst>
          </p:cNvPr>
          <p:cNvPicPr>
            <a:picLocks noChangeAspect="1"/>
          </p:cNvPicPr>
          <p:nvPr/>
        </p:nvPicPr>
        <p:blipFill>
          <a:blip r:embed="rId3"/>
          <a:stretch>
            <a:fillRect/>
          </a:stretch>
        </p:blipFill>
        <p:spPr>
          <a:xfrm>
            <a:off x="203503" y="726059"/>
            <a:ext cx="4393602" cy="4005931"/>
          </a:xfrm>
          <a:prstGeom prst="rect">
            <a:avLst/>
          </a:prstGeom>
        </p:spPr>
      </p:pic>
    </p:spTree>
    <p:extLst>
      <p:ext uri="{BB962C8B-B14F-4D97-AF65-F5344CB8AC3E}">
        <p14:creationId xmlns:p14="http://schemas.microsoft.com/office/powerpoint/2010/main" val="210785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7" name="Obrázek 6">
            <a:extLst>
              <a:ext uri="{FF2B5EF4-FFF2-40B4-BE49-F238E27FC236}">
                <a16:creationId xmlns:a16="http://schemas.microsoft.com/office/drawing/2014/main" id="{D6156EC6-3EFF-4196-B1E7-2EEEF2328E40}"/>
              </a:ext>
            </a:extLst>
          </p:cNvPr>
          <p:cNvPicPr>
            <a:picLocks noChangeAspect="1"/>
          </p:cNvPicPr>
          <p:nvPr/>
        </p:nvPicPr>
        <p:blipFill>
          <a:blip r:embed="rId3"/>
          <a:stretch>
            <a:fillRect/>
          </a:stretch>
        </p:blipFill>
        <p:spPr>
          <a:xfrm>
            <a:off x="0" y="703189"/>
            <a:ext cx="6832405" cy="4028801"/>
          </a:xfrm>
          <a:prstGeom prst="rect">
            <a:avLst/>
          </a:prstGeom>
        </p:spPr>
      </p:pic>
    </p:spTree>
    <p:extLst>
      <p:ext uri="{BB962C8B-B14F-4D97-AF65-F5344CB8AC3E}">
        <p14:creationId xmlns:p14="http://schemas.microsoft.com/office/powerpoint/2010/main" val="3527229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
        <p:nvSpPr>
          <p:cNvPr id="8" name="TextovéPole 7">
            <a:extLst>
              <a:ext uri="{FF2B5EF4-FFF2-40B4-BE49-F238E27FC236}">
                <a16:creationId xmlns:a16="http://schemas.microsoft.com/office/drawing/2014/main" id="{656C049A-4697-4DE4-92A3-073D35029DF4}"/>
              </a:ext>
            </a:extLst>
          </p:cNvPr>
          <p:cNvSpPr txBox="1"/>
          <p:nvPr/>
        </p:nvSpPr>
        <p:spPr>
          <a:xfrm>
            <a:off x="179512" y="4473687"/>
            <a:ext cx="8958427" cy="246221"/>
          </a:xfrm>
          <a:prstGeom prst="rect">
            <a:avLst/>
          </a:prstGeom>
          <a:noFill/>
        </p:spPr>
        <p:txBody>
          <a:bodyPr wrap="square">
            <a:spAutoFit/>
          </a:bodyPr>
          <a:lstStyle/>
          <a:p>
            <a:r>
              <a:rPr lang="cs-CZ" sz="1000" dirty="0"/>
              <a:t>Zdroj: https://blog.trginternational.com/gartner-cloud-erp-rankings/</a:t>
            </a:r>
          </a:p>
        </p:txBody>
      </p:sp>
      <p:pic>
        <p:nvPicPr>
          <p:cNvPr id="9" name="Obrázek 8">
            <a:extLst>
              <a:ext uri="{FF2B5EF4-FFF2-40B4-BE49-F238E27FC236}">
                <a16:creationId xmlns:a16="http://schemas.microsoft.com/office/drawing/2014/main" id="{727FFF7B-8202-47F2-985E-730002519BBE}"/>
              </a:ext>
            </a:extLst>
          </p:cNvPr>
          <p:cNvPicPr>
            <a:picLocks noChangeAspect="1"/>
          </p:cNvPicPr>
          <p:nvPr/>
        </p:nvPicPr>
        <p:blipFill>
          <a:blip r:embed="rId3"/>
          <a:stretch>
            <a:fillRect/>
          </a:stretch>
        </p:blipFill>
        <p:spPr>
          <a:xfrm>
            <a:off x="1452" y="730627"/>
            <a:ext cx="3781094" cy="3730977"/>
          </a:xfrm>
          <a:prstGeom prst="rect">
            <a:avLst/>
          </a:prstGeom>
        </p:spPr>
      </p:pic>
      <p:sp>
        <p:nvSpPr>
          <p:cNvPr id="13" name="TextovéPole 12">
            <a:extLst>
              <a:ext uri="{FF2B5EF4-FFF2-40B4-BE49-F238E27FC236}">
                <a16:creationId xmlns:a16="http://schemas.microsoft.com/office/drawing/2014/main" id="{14D19F1A-96FC-413B-900F-9E7324FA4FC5}"/>
              </a:ext>
            </a:extLst>
          </p:cNvPr>
          <p:cNvSpPr txBox="1"/>
          <p:nvPr/>
        </p:nvSpPr>
        <p:spPr>
          <a:xfrm>
            <a:off x="3851920" y="843558"/>
            <a:ext cx="3781094" cy="2862322"/>
          </a:xfrm>
          <a:prstGeom prst="rect">
            <a:avLst/>
          </a:prstGeom>
          <a:noFill/>
        </p:spPr>
        <p:txBody>
          <a:bodyPr wrap="square">
            <a:spAutoFit/>
          </a:bodyPr>
          <a:lstStyle/>
          <a:p>
            <a:pPr algn="just"/>
            <a:r>
              <a:rPr lang="cs-CZ" dirty="0" err="1"/>
              <a:t>Magic</a:t>
            </a:r>
            <a:r>
              <a:rPr lang="cs-CZ" dirty="0"/>
              <a:t> </a:t>
            </a:r>
            <a:r>
              <a:rPr lang="cs-CZ" dirty="0" err="1"/>
              <a:t>Quadrant</a:t>
            </a:r>
            <a:r>
              <a:rPr lang="cs-CZ" dirty="0"/>
              <a:t> </a:t>
            </a:r>
            <a:r>
              <a:rPr lang="cs-CZ" dirty="0" err="1"/>
              <a:t>for</a:t>
            </a:r>
            <a:r>
              <a:rPr lang="cs-CZ" dirty="0"/>
              <a:t> Cloud ERP </a:t>
            </a:r>
            <a:r>
              <a:rPr lang="cs-CZ" dirty="0" err="1"/>
              <a:t>for</a:t>
            </a:r>
            <a:r>
              <a:rPr lang="cs-CZ" dirty="0"/>
              <a:t> </a:t>
            </a:r>
            <a:r>
              <a:rPr lang="cs-CZ" dirty="0" err="1"/>
              <a:t>Product-Centric</a:t>
            </a:r>
            <a:r>
              <a:rPr lang="cs-CZ" dirty="0"/>
              <a:t> </a:t>
            </a:r>
            <a:r>
              <a:rPr lang="cs-CZ" dirty="0" err="1"/>
              <a:t>Enterprises</a:t>
            </a:r>
            <a:endParaRPr lang="cs-CZ" dirty="0"/>
          </a:p>
          <a:p>
            <a:pPr algn="just"/>
            <a:endParaRPr lang="cs-CZ" dirty="0"/>
          </a:p>
          <a:p>
            <a:pPr algn="just"/>
            <a:r>
              <a:rPr lang="en-US" dirty="0"/>
              <a:t>About 47% of the ERP market's revenue today comes from on-premises ERP offerings and 53% from cloud ERP offerings. It is expected that, by 2024, over 60% of product-centric enterprises will employ cloud ERP platforms</a:t>
            </a:r>
            <a:endParaRPr lang="cs-CZ" dirty="0"/>
          </a:p>
        </p:txBody>
      </p:sp>
    </p:spTree>
    <p:extLst>
      <p:ext uri="{BB962C8B-B14F-4D97-AF65-F5344CB8AC3E}">
        <p14:creationId xmlns:p14="http://schemas.microsoft.com/office/powerpoint/2010/main" val="2120101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272808" cy="3816424"/>
          </a:xfrm>
          <a:prstGeom prst="rect">
            <a:avLst/>
          </a:prstGeom>
        </p:spPr>
        <p:txBody>
          <a:bodyPr>
            <a:noAutofit/>
          </a:bodyPr>
          <a:lstStyle/>
          <a:p>
            <a:pPr marL="0" indent="0">
              <a:buNone/>
            </a:pPr>
            <a:r>
              <a:rPr lang="cs-CZ" sz="1400" b="1" dirty="0"/>
              <a:t>Trh s cloudy v ČR překonal 10 miliard, jednoznačně vládne Microsoft</a:t>
            </a:r>
          </a:p>
          <a:p>
            <a:pPr marL="0" indent="0">
              <a:buNone/>
            </a:pPr>
            <a:r>
              <a:rPr lang="cs-CZ" sz="1400" b="1" dirty="0">
                <a:hlinkClick r:id="rId3"/>
              </a:rPr>
              <a:t>https://www.lupa.cz/aktuality/trh-s-cloudy-v-cr-vloni-prekonal-10-miliard-jednoznacne-vladne-microsoft/</a:t>
            </a:r>
            <a:endParaRPr lang="cs-CZ" sz="1400" b="1" dirty="0"/>
          </a:p>
          <a:p>
            <a:pPr marL="0" indent="0">
              <a:buNone/>
            </a:pPr>
            <a:endParaRPr lang="cs-CZ" sz="1400" b="1" dirty="0"/>
          </a:p>
          <a:p>
            <a:pPr marL="0" indent="0">
              <a:buNone/>
            </a:pPr>
            <a:r>
              <a:rPr lang="cs-CZ" sz="1400" b="1" dirty="0"/>
              <a:t>Využívání informačních a komunikačních technologií v podnikatelském sektoru - 2021</a:t>
            </a:r>
          </a:p>
          <a:p>
            <a:pPr marL="0" indent="0">
              <a:buNone/>
            </a:pPr>
            <a:r>
              <a:rPr lang="cs-CZ" sz="1400" b="1" dirty="0">
                <a:hlinkClick r:id="rId4"/>
              </a:rPr>
              <a:t>https://www.czso.cz/csu/czso/vyuzivani-informacnich-a-komunikacnich-technologii-v-podnikatelskem-sektoru-rok-2020-aktualni-mesic-roku-2021</a:t>
            </a:r>
            <a:endParaRPr lang="cs-CZ" sz="1400" b="1" dirty="0"/>
          </a:p>
          <a:p>
            <a:pPr marL="0" indent="0">
              <a:buNone/>
            </a:pPr>
            <a:endParaRPr lang="cs-CZ" sz="1400" b="1" dirty="0"/>
          </a:p>
          <a:p>
            <a:pPr marL="0" indent="0">
              <a:buNone/>
            </a:pPr>
            <a:r>
              <a:rPr lang="cs-CZ" sz="1400" b="1" dirty="0"/>
              <a:t>Placené služby </a:t>
            </a:r>
            <a:r>
              <a:rPr lang="cs-CZ" sz="1400" b="1" dirty="0" err="1"/>
              <a:t>cloud</a:t>
            </a:r>
            <a:r>
              <a:rPr lang="cs-CZ" sz="1400" b="1" dirty="0"/>
              <a:t> </a:t>
            </a:r>
            <a:r>
              <a:rPr lang="cs-CZ" sz="1400" b="1" dirty="0" err="1"/>
              <a:t>computingu</a:t>
            </a:r>
            <a:r>
              <a:rPr lang="cs-CZ" sz="1400" b="1" dirty="0"/>
              <a:t> </a:t>
            </a:r>
          </a:p>
          <a:p>
            <a:pPr marL="0" indent="0">
              <a:buNone/>
            </a:pPr>
            <a:r>
              <a:rPr lang="cs-CZ" sz="1400" b="1" dirty="0">
                <a:hlinkClick r:id="rId5"/>
              </a:rPr>
              <a:t>https://www.czso.cz/csu/czso/placene-sluzby-cloud-computingu-e0j46v1z3m</a:t>
            </a:r>
            <a:endParaRPr lang="cs-CZ" sz="1400" b="1" dirty="0"/>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STATISTIKY - ČR</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22298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272808" cy="3816424"/>
          </a:xfrm>
          <a:prstGeom prst="rect">
            <a:avLst/>
          </a:prstGeom>
        </p:spPr>
        <p:txBody>
          <a:bodyPr>
            <a:noAutofit/>
          </a:bodyPr>
          <a:lstStyle/>
          <a:p>
            <a:pPr marL="0" indent="0">
              <a:buNone/>
            </a:pPr>
            <a:r>
              <a:rPr lang="en-US" sz="1400" b="1" dirty="0">
                <a:solidFill>
                  <a:srgbClr val="307871"/>
                </a:solidFill>
                <a:latin typeface="Times New Roman" panose="02020603050405020304" pitchFamily="18" charset="0"/>
                <a:cs typeface="Times New Roman" panose="02020603050405020304" pitchFamily="18" charset="0"/>
              </a:rPr>
              <a:t>Cloud computing - statistics on the use by enterprises</a:t>
            </a:r>
            <a:endParaRPr lang="cs-CZ" sz="1400" b="1" dirty="0">
              <a:solidFill>
                <a:srgbClr val="30787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buNone/>
            </a:pPr>
            <a:r>
              <a:rPr lang="cs-CZ" sz="1400" b="1" dirty="0">
                <a:hlinkClick r:id="rId4"/>
              </a:rPr>
              <a:t>https://ec.europa.eu/eurostat/statistics-explained/index.php?title=Cloud_computing_-_statistics_on_the_use_by_enterprises</a:t>
            </a:r>
            <a:endParaRPr lang="cs-CZ" sz="1400" b="1" dirty="0">
              <a:hlinkClick r:id="rId3"/>
            </a:endParaRP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Cloud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 </a:t>
            </a:r>
            <a:r>
              <a:rPr lang="cs-CZ" sz="1400" b="1" dirty="0" err="1">
                <a:solidFill>
                  <a:srgbClr val="307871"/>
                </a:solidFill>
                <a:latin typeface="Times New Roman" panose="02020603050405020304" pitchFamily="18" charset="0"/>
                <a:cs typeface="Times New Roman" panose="02020603050405020304" pitchFamily="18" charset="0"/>
              </a:rPr>
              <a:t>Statistics</a:t>
            </a:r>
            <a:r>
              <a:rPr lang="cs-CZ" sz="1400" b="1" dirty="0">
                <a:solidFill>
                  <a:srgbClr val="307871"/>
                </a:solidFill>
                <a:latin typeface="Times New Roman" panose="02020603050405020304" pitchFamily="18" charset="0"/>
                <a:cs typeface="Times New Roman" panose="02020603050405020304" pitchFamily="18" charset="0"/>
              </a:rPr>
              <a:t> &amp; </a:t>
            </a:r>
            <a:r>
              <a:rPr lang="cs-CZ" sz="1400" b="1" dirty="0" err="1">
                <a:solidFill>
                  <a:srgbClr val="307871"/>
                </a:solidFill>
                <a:latin typeface="Times New Roman" panose="02020603050405020304" pitchFamily="18" charset="0"/>
                <a:cs typeface="Times New Roman" panose="02020603050405020304" pitchFamily="18" charset="0"/>
              </a:rPr>
              <a:t>Facts</a:t>
            </a:r>
            <a:endParaRPr lang="cs-CZ" sz="1400" b="1" dirty="0">
              <a:solidFill>
                <a:srgbClr val="30787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buNone/>
            </a:pPr>
            <a:r>
              <a:rPr lang="cs-CZ" sz="1400" b="1" dirty="0">
                <a:hlinkClick r:id="rId3"/>
              </a:rPr>
              <a:t>https://www.statista.com/topics/1695/cloud-computing/</a:t>
            </a:r>
            <a:endParaRPr lang="cs-CZ" sz="1400" b="1" dirty="0"/>
          </a:p>
          <a:p>
            <a:pPr marL="0" indent="0">
              <a:buNone/>
            </a:pPr>
            <a:endParaRPr lang="cs-CZ" sz="1400" b="1" dirty="0"/>
          </a:p>
          <a:p>
            <a:pPr marL="0" indent="0">
              <a:buNone/>
            </a:pPr>
            <a:r>
              <a:rPr lang="en-US" altLang="cs-CZ" sz="1400" b="1" dirty="0">
                <a:solidFill>
                  <a:srgbClr val="307871"/>
                </a:solidFill>
                <a:latin typeface="Times New Roman" panose="02020603050405020304" pitchFamily="18" charset="0"/>
                <a:cs typeface="Times New Roman" panose="02020603050405020304" pitchFamily="18" charset="0"/>
              </a:rPr>
              <a:t>55 Cloud Computing Statistics That Will Blow Your Mind </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hlinkClick r:id="rId5"/>
              </a:rPr>
              <a:t>https://www.cloudzero.com/blog/cloud-computing-statistics</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STATISTIKY - ZAHRANIČÍ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9479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r>
              <a:rPr lang="cs-CZ" sz="1400" b="1" dirty="0">
                <a:solidFill>
                  <a:srgbClr val="307871"/>
                </a:solidFill>
                <a:latin typeface="Times New Roman" panose="02020603050405020304" pitchFamily="18" charset="0"/>
                <a:cs typeface="Times New Roman" panose="02020603050405020304" pitchFamily="18" charset="0"/>
              </a:rPr>
              <a:t>TEXT</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728345"/>
            <a:ext cx="6480720" cy="4003645"/>
          </a:xfrm>
          <a:prstGeom prst="rect">
            <a:avLst/>
          </a:prstGeom>
        </p:spPr>
      </p:pic>
    </p:spTree>
    <p:extLst>
      <p:ext uri="{BB962C8B-B14F-4D97-AF65-F5344CB8AC3E}">
        <p14:creationId xmlns:p14="http://schemas.microsoft.com/office/powerpoint/2010/main" val="2279102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344816" cy="3816424"/>
          </a:xfrm>
          <a:prstGeom prst="rect">
            <a:avLst/>
          </a:prstGeom>
        </p:spPr>
        <p:txBody>
          <a:bodyPr>
            <a:noAutofit/>
          </a:bodyPr>
          <a:lstStyle/>
          <a:p>
            <a:pPr>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Microsoft- Office 365, Onde drive, Azure.</a:t>
            </a:r>
          </a:p>
          <a:p>
            <a:pPr>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Google je v podstatě jedním z největších a nejpilnějších průkopníků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 většina služeb Google spadá právě do této oblasti. Včetně toho, že v této oblastí podal přes devět desítek patentů (máme se tedy v budoucnu na co „těšit“). A Google </a:t>
            </a:r>
            <a:r>
              <a:rPr lang="cs-CZ" sz="1400" b="1" dirty="0" err="1">
                <a:solidFill>
                  <a:srgbClr val="307871"/>
                </a:solidFill>
                <a:latin typeface="Times New Roman" panose="02020603050405020304" pitchFamily="18" charset="0"/>
                <a:cs typeface="Times New Roman" panose="02020603050405020304" pitchFamily="18" charset="0"/>
              </a:rPr>
              <a:t>apps</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for</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Domains</a:t>
            </a:r>
            <a:r>
              <a:rPr lang="cs-CZ" sz="1400" b="1" dirty="0">
                <a:solidFill>
                  <a:srgbClr val="307871"/>
                </a:solidFill>
                <a:latin typeface="Times New Roman" panose="02020603050405020304" pitchFamily="18" charset="0"/>
                <a:cs typeface="Times New Roman" panose="02020603050405020304" pitchFamily="18" charset="0"/>
              </a:rPr>
              <a:t> je přímou konkurencí Amazon EC2.</a:t>
            </a:r>
          </a:p>
          <a:p>
            <a:pPr>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Cisco zamířilo do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poměrně čerstvou akvizicí společností </a:t>
            </a:r>
            <a:r>
              <a:rPr lang="cs-CZ" sz="1400" b="1" dirty="0" err="1">
                <a:solidFill>
                  <a:srgbClr val="307871"/>
                </a:solidFill>
                <a:latin typeface="Times New Roman" panose="02020603050405020304" pitchFamily="18" charset="0"/>
                <a:cs typeface="Times New Roman" panose="02020603050405020304" pitchFamily="18" charset="0"/>
              </a:rPr>
              <a:t>WebEx</a:t>
            </a:r>
            <a:r>
              <a:rPr lang="cs-CZ" sz="1400" b="1" dirty="0">
                <a:solidFill>
                  <a:srgbClr val="307871"/>
                </a:solidFill>
                <a:latin typeface="Times New Roman" panose="02020603050405020304" pitchFamily="18" charset="0"/>
                <a:cs typeface="Times New Roman" panose="02020603050405020304" pitchFamily="18" charset="0"/>
              </a:rPr>
              <a:t> a </a:t>
            </a:r>
            <a:r>
              <a:rPr lang="cs-CZ" sz="1400" b="1" dirty="0" err="1">
                <a:solidFill>
                  <a:srgbClr val="307871"/>
                </a:solidFill>
                <a:latin typeface="Times New Roman" panose="02020603050405020304" pitchFamily="18" charset="0"/>
                <a:cs typeface="Times New Roman" panose="02020603050405020304" pitchFamily="18" charset="0"/>
              </a:rPr>
              <a:t>PostPath</a:t>
            </a:r>
            <a:r>
              <a:rPr lang="cs-CZ" sz="1400" b="1" dirty="0">
                <a:solidFill>
                  <a:srgbClr val="307871"/>
                </a:solidFill>
                <a:latin typeface="Times New Roman" panose="02020603050405020304" pitchFamily="18" charset="0"/>
                <a:cs typeface="Times New Roman" panose="02020603050405020304" pitchFamily="18" charset="0"/>
              </a:rPr>
              <a:t>. Tradičně ale nejde 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pro masy – firemní (a interní) využití je prioritou.</a:t>
            </a:r>
          </a:p>
          <a:p>
            <a:pPr>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sz="1400" b="1" dirty="0" err="1">
                <a:solidFill>
                  <a:srgbClr val="307871"/>
                </a:solidFill>
                <a:latin typeface="Times New Roman" panose="02020603050405020304" pitchFamily="18" charset="0"/>
                <a:cs typeface="Times New Roman" panose="02020603050405020304" pitchFamily="18" charset="0"/>
              </a:rPr>
              <a:t>Citrix</a:t>
            </a:r>
            <a:r>
              <a:rPr lang="cs-CZ" sz="1400" b="1" dirty="0">
                <a:solidFill>
                  <a:srgbClr val="307871"/>
                </a:solidFill>
                <a:latin typeface="Times New Roman" panose="02020603050405020304" pitchFamily="18" charset="0"/>
                <a:cs typeface="Times New Roman" panose="02020603050405020304" pitchFamily="18" charset="0"/>
              </a:rPr>
              <a:t> nabízí </a:t>
            </a:r>
            <a:r>
              <a:rPr lang="cs-CZ" sz="1400" b="1" dirty="0" err="1">
                <a:solidFill>
                  <a:srgbClr val="307871"/>
                </a:solidFill>
                <a:latin typeface="Times New Roman" panose="02020603050405020304" pitchFamily="18" charset="0"/>
                <a:cs typeface="Times New Roman" panose="02020603050405020304" pitchFamily="18" charset="0"/>
              </a:rPr>
              <a:t>Citrix</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Center (C3) coby platformu pro poskytovatele služeb.</a:t>
            </a:r>
          </a:p>
          <a:p>
            <a:pPr>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sz="1400" b="1" dirty="0" err="1">
                <a:solidFill>
                  <a:srgbClr val="307871"/>
                </a:solidFill>
                <a:latin typeface="Times New Roman" panose="02020603050405020304" pitchFamily="18" charset="0"/>
                <a:cs typeface="Times New Roman" panose="02020603050405020304" pitchFamily="18" charset="0"/>
              </a:rPr>
              <a:t>Oracle</a:t>
            </a:r>
            <a:r>
              <a:rPr lang="cs-CZ" sz="1400" b="1" dirty="0">
                <a:solidFill>
                  <a:srgbClr val="307871"/>
                </a:solidFill>
                <a:latin typeface="Times New Roman" panose="02020603050405020304" pitchFamily="18" charset="0"/>
                <a:cs typeface="Times New Roman" panose="02020603050405020304" pitchFamily="18" charset="0"/>
              </a:rPr>
              <a:t> patří dlouhodobě k příznivcům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byť se za ty desítky let vydalo různými směry (pamatujete ještě na „network </a:t>
            </a:r>
            <a:r>
              <a:rPr lang="cs-CZ" sz="1400" b="1" dirty="0" err="1">
                <a:solidFill>
                  <a:srgbClr val="307871"/>
                </a:solidFill>
                <a:latin typeface="Times New Roman" panose="02020603050405020304" pitchFamily="18" charset="0"/>
                <a:cs typeface="Times New Roman" panose="02020603050405020304" pitchFamily="18" charset="0"/>
              </a:rPr>
              <a:t>computer</a:t>
            </a:r>
            <a:r>
              <a:rPr lang="cs-CZ" sz="1400" b="1" dirty="0">
                <a:solidFill>
                  <a:srgbClr val="307871"/>
                </a:solidFill>
                <a:latin typeface="Times New Roman" panose="02020603050405020304" pitchFamily="18" charset="0"/>
                <a:cs typeface="Times New Roman" panose="02020603050405020304" pitchFamily="18" charset="0"/>
              </a:rPr>
              <a:t>“?). Dnes samozřejmě hlasitě říká, že mají to (jediné a správné)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řešení.</a:t>
            </a:r>
          </a:p>
        </p:txBody>
      </p:sp>
      <p:sp>
        <p:nvSpPr>
          <p:cNvPr id="6" name="Nadpis 5"/>
          <p:cNvSpPr>
            <a:spLocks noGrp="1"/>
          </p:cNvSpPr>
          <p:nvPr>
            <p:ph type="title"/>
          </p:nvPr>
        </p:nvSpPr>
        <p:spPr>
          <a:xfrm>
            <a:off x="179512" y="195486"/>
            <a:ext cx="7704856"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2332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buFont typeface="Wingdings" panose="05000000000000000000" pitchFamily="2" charset="2"/>
              <a:buChar char="q"/>
            </a:pPr>
            <a:r>
              <a:rPr lang="cs-CZ" sz="1400" b="1" dirty="0" err="1">
                <a:solidFill>
                  <a:srgbClr val="307871"/>
                </a:solidFill>
                <a:latin typeface="Times New Roman" panose="02020603050405020304" pitchFamily="18" charset="0"/>
                <a:cs typeface="Times New Roman" panose="02020603050405020304" pitchFamily="18" charset="0"/>
              </a:rPr>
              <a:t>VMware</a:t>
            </a:r>
            <a:r>
              <a:rPr lang="cs-CZ" sz="1400" b="1" dirty="0">
                <a:solidFill>
                  <a:srgbClr val="307871"/>
                </a:solidFill>
                <a:latin typeface="Times New Roman" panose="02020603050405020304" pitchFamily="18" charset="0"/>
                <a:cs typeface="Times New Roman" panose="02020603050405020304" pitchFamily="18" charset="0"/>
              </a:rPr>
              <a:t> je jedním z předních poskytovatelů platforem, které umožňují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existenci.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se dnes prakticky neobejde bez odpovídající úrovně </a:t>
            </a:r>
            <a:r>
              <a:rPr lang="cs-CZ" sz="1400" b="1" dirty="0" err="1">
                <a:solidFill>
                  <a:srgbClr val="307871"/>
                </a:solidFill>
                <a:latin typeface="Times New Roman" panose="02020603050405020304" pitchFamily="18" charset="0"/>
                <a:cs typeface="Times New Roman" panose="02020603050405020304" pitchFamily="18" charset="0"/>
              </a:rPr>
              <a:t>virtualizace</a:t>
            </a:r>
            <a:r>
              <a:rPr lang="cs-CZ" sz="1400" b="1" dirty="0">
                <a:solidFill>
                  <a:srgbClr val="30787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Amazon EC2 je jedním z průkopníků „</a:t>
            </a:r>
            <a:r>
              <a:rPr lang="cs-CZ" sz="1400" b="1" dirty="0" err="1">
                <a:solidFill>
                  <a:srgbClr val="307871"/>
                </a:solidFill>
                <a:latin typeface="Times New Roman" panose="02020603050405020304" pitchFamily="18" charset="0"/>
                <a:cs typeface="Times New Roman" panose="02020603050405020304" pitchFamily="18" charset="0"/>
              </a:rPr>
              <a:t>virtual</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a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vůbec (EC2 = </a:t>
            </a:r>
            <a:r>
              <a:rPr lang="cs-CZ" sz="1400" b="1" dirty="0" err="1">
                <a:solidFill>
                  <a:srgbClr val="307871"/>
                </a:solidFill>
                <a:latin typeface="Times New Roman" panose="02020603050405020304" pitchFamily="18" charset="0"/>
                <a:cs typeface="Times New Roman" panose="02020603050405020304" pitchFamily="18" charset="0"/>
              </a:rPr>
              <a:t>Elastic</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Compute</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 patří mezi používané platformy.</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04856"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58857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Microsoft Azure v roce 2022 poprvé překonal Amazon Web </a:t>
            </a:r>
            <a:r>
              <a:rPr lang="cs-CZ" altLang="cs-CZ" sz="1400" b="1" dirty="0" err="1">
                <a:solidFill>
                  <a:srgbClr val="307871"/>
                </a:solidFill>
                <a:latin typeface="Times New Roman" panose="02020603050405020304" pitchFamily="18" charset="0"/>
                <a:cs typeface="Times New Roman" panose="02020603050405020304" pitchFamily="18" charset="0"/>
              </a:rPr>
              <a:t>Services</a:t>
            </a:r>
            <a:r>
              <a:rPr lang="cs-CZ" altLang="cs-CZ" sz="1400" b="1" dirty="0">
                <a:solidFill>
                  <a:srgbClr val="307871"/>
                </a:solidFill>
                <a:latin typeface="Times New Roman" panose="02020603050405020304" pitchFamily="18" charset="0"/>
                <a:cs typeface="Times New Roman" panose="02020603050405020304" pitchFamily="18" charset="0"/>
              </a:rPr>
              <a:t> (AWS). Podle dat </a:t>
            </a:r>
            <a:r>
              <a:rPr lang="cs-CZ" altLang="cs-CZ" sz="1400" b="1" dirty="0" err="1">
                <a:solidFill>
                  <a:srgbClr val="307871"/>
                </a:solidFill>
                <a:latin typeface="Times New Roman" panose="02020603050405020304" pitchFamily="18" charset="0"/>
                <a:cs typeface="Times New Roman" panose="02020603050405020304" pitchFamily="18" charset="0"/>
              </a:rPr>
              <a:t>BanklessTimes</a:t>
            </a:r>
            <a:r>
              <a:rPr lang="cs-CZ" altLang="cs-CZ" sz="1400" b="1" dirty="0">
                <a:solidFill>
                  <a:srgbClr val="307871"/>
                </a:solidFill>
                <a:latin typeface="Times New Roman" panose="02020603050405020304" pitchFamily="18" charset="0"/>
                <a:cs typeface="Times New Roman" panose="02020603050405020304" pitchFamily="18" charset="0"/>
              </a:rPr>
              <a:t> se tak stalo poté, co si Azure druhé místo držel více než 11 let.</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Míra přijetí této platformy se výrazně zvýšila ze 73 % v roce 2021 na 77 % v letošním roce. Naopak AWS zaznamenala pokles míry přijetí. V roce 2021 měla míru přijetí 77 %, která v roce 2022 klesla na 76 %.</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Jonathan </a:t>
            </a:r>
            <a:r>
              <a:rPr lang="cs-CZ" altLang="cs-CZ" sz="1400" b="1" dirty="0" err="1">
                <a:solidFill>
                  <a:srgbClr val="307871"/>
                </a:solidFill>
                <a:latin typeface="Times New Roman" panose="02020603050405020304" pitchFamily="18" charset="0"/>
                <a:cs typeface="Times New Roman" panose="02020603050405020304" pitchFamily="18" charset="0"/>
              </a:rPr>
              <a:t>Merry</a:t>
            </a:r>
            <a:r>
              <a:rPr lang="cs-CZ" altLang="cs-CZ" sz="1400" b="1" dirty="0">
                <a:solidFill>
                  <a:srgbClr val="307871"/>
                </a:solidFill>
                <a:latin typeface="Times New Roman" panose="02020603050405020304" pitchFamily="18" charset="0"/>
                <a:cs typeface="Times New Roman" panose="02020603050405020304" pitchFamily="18" charset="0"/>
              </a:rPr>
              <a:t>, generální ředitel společnosti </a:t>
            </a:r>
            <a:r>
              <a:rPr lang="cs-CZ" altLang="cs-CZ" sz="1400" b="1" dirty="0" err="1">
                <a:solidFill>
                  <a:srgbClr val="307871"/>
                </a:solidFill>
                <a:latin typeface="Times New Roman" panose="02020603050405020304" pitchFamily="18" charset="0"/>
                <a:cs typeface="Times New Roman" panose="02020603050405020304" pitchFamily="18" charset="0"/>
              </a:rPr>
              <a:t>BanklessTimes</a:t>
            </a:r>
            <a:r>
              <a:rPr lang="cs-CZ" altLang="cs-CZ" sz="1400" b="1" dirty="0">
                <a:solidFill>
                  <a:srgbClr val="307871"/>
                </a:solidFill>
                <a:latin typeface="Times New Roman" panose="02020603050405020304" pitchFamily="18" charset="0"/>
                <a:cs typeface="Times New Roman" panose="02020603050405020304" pitchFamily="18" charset="0"/>
              </a:rPr>
              <a:t>, uvedl: „Stále více podniků volí Microsoft Azure na úkor AWS. Například během pandemie covid-19 se mnoho lokálních pracovních zátěží přesunulo na cloudová řešení. To následně urychlilo popularitu a růst služby Microsoft Azure, která tak překonala AWS v několika klíčových kategoriích.“</a:t>
            </a: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hlinkClick r:id="rId3"/>
              </a:rPr>
              <a:t>https://www.procomputing.cz/microsoft-azure-na-vrcholu-po-11-letech-prekonal-v-mire-adopce-aws/</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04856"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41099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Canalys</a:t>
            </a:r>
            <a:r>
              <a:rPr lang="cs-CZ" altLang="cs-CZ" sz="1400" b="1" dirty="0">
                <a:solidFill>
                  <a:srgbClr val="307871"/>
                </a:solidFill>
                <a:latin typeface="Times New Roman" panose="02020603050405020304" pitchFamily="18" charset="0"/>
                <a:cs typeface="Times New Roman" panose="02020603050405020304" pitchFamily="18" charset="0"/>
              </a:rPr>
              <a:t>: Čínský cloudový trh překonal ve 3. čtvrtletí 2020 5 miliard dolarů</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Analytická společnost </a:t>
            </a:r>
            <a:r>
              <a:rPr lang="cs-CZ" altLang="cs-CZ" sz="1400" b="1" dirty="0" err="1">
                <a:solidFill>
                  <a:srgbClr val="307871"/>
                </a:solidFill>
                <a:latin typeface="Times New Roman" panose="02020603050405020304" pitchFamily="18" charset="0"/>
                <a:cs typeface="Times New Roman" panose="02020603050405020304" pitchFamily="18" charset="0"/>
              </a:rPr>
              <a:t>Canalys</a:t>
            </a:r>
            <a:r>
              <a:rPr lang="cs-CZ" altLang="cs-CZ" sz="1400" b="1" dirty="0">
                <a:solidFill>
                  <a:srgbClr val="307871"/>
                </a:solidFill>
                <a:latin typeface="Times New Roman" panose="02020603050405020304" pitchFamily="18" charset="0"/>
                <a:cs typeface="Times New Roman" panose="02020603050405020304" pitchFamily="18" charset="0"/>
              </a:rPr>
              <a:t> tvrdí, že výdaje na cloudovou infrastrukturu v Číně ve 3. čtvrtletí 2020 vzrostly o 65 procent, přičemž poprvé překonaly 5 miliard dolarů.</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Celkové výdaje byly o více než 750 milionů dolarů vyšší než v předchozím čtvrtletí a téměř o 2 miliardy dolarů vyšší než ve 3. čtvrtletí 2019.</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Předním poskytovatelem cloudu zůstal Alibaba Cloud se 41 procentním podílem na trhu, následovaný Huawei Cloud a </a:t>
            </a:r>
            <a:r>
              <a:rPr lang="cs-CZ" altLang="cs-CZ" sz="1400" b="1" dirty="0" err="1">
                <a:solidFill>
                  <a:srgbClr val="307871"/>
                </a:solidFill>
                <a:latin typeface="Times New Roman" panose="02020603050405020304" pitchFamily="18" charset="0"/>
                <a:cs typeface="Times New Roman" panose="02020603050405020304" pitchFamily="18" charset="0"/>
              </a:rPr>
              <a:t>Tencent</a:t>
            </a:r>
            <a:r>
              <a:rPr lang="cs-CZ" altLang="cs-CZ" sz="1400" b="1" dirty="0">
                <a:solidFill>
                  <a:srgbClr val="307871"/>
                </a:solidFill>
                <a:latin typeface="Times New Roman" panose="02020603050405020304" pitchFamily="18" charset="0"/>
                <a:cs typeface="Times New Roman" panose="02020603050405020304" pitchFamily="18" charset="0"/>
              </a:rPr>
              <a:t> Cloud se společným 16 procentním podílem. </a:t>
            </a:r>
          </a:p>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Baidu</a:t>
            </a:r>
            <a:r>
              <a:rPr lang="cs-CZ" altLang="cs-CZ" sz="1400" b="1" dirty="0">
                <a:solidFill>
                  <a:srgbClr val="307871"/>
                </a:solidFill>
                <a:latin typeface="Times New Roman" panose="02020603050405020304" pitchFamily="18" charset="0"/>
                <a:cs typeface="Times New Roman" panose="02020603050405020304" pitchFamily="18" charset="0"/>
              </a:rPr>
              <a:t> AI Cloud přichází na čtvrtém místě se sedmiprocentním podílem.</a:t>
            </a: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3"/>
              </a:rPr>
              <a:t>https://www.cb-nn.com/canalys-cinsky-cloudovy-trh-prekonal-ve-3-ctvrtleti-2020-5-miliard-dolaru/</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04856"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1113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vzešel z mnoha technologií a je tak některým technologiím podobný, z některých se skládá a podobně. Bohužel, zcela přesná terminologie chybí a všechny dále zmíněné termíny se vyvíjí.</a:t>
            </a:r>
          </a:p>
          <a:p>
            <a:pPr algn="just"/>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Autonomní počítače</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termín autonomní počítače byl vytvořen společností IBM přibližně v roce 2001. Jedná se o výpočetní techniku schopnou tzv. </a:t>
            </a:r>
            <a:r>
              <a:rPr lang="cs-CZ" sz="1400" b="1" dirty="0" err="1">
                <a:solidFill>
                  <a:srgbClr val="307871"/>
                </a:solidFill>
                <a:latin typeface="Times New Roman" panose="02020603050405020304" pitchFamily="18" charset="0"/>
                <a:cs typeface="Times New Roman" panose="02020603050405020304" pitchFamily="18" charset="0"/>
              </a:rPr>
              <a:t>self</a:t>
            </a:r>
            <a:r>
              <a:rPr lang="cs-CZ" sz="1400" b="1" dirty="0">
                <a:solidFill>
                  <a:srgbClr val="307871"/>
                </a:solidFill>
                <a:latin typeface="Times New Roman" panose="02020603050405020304" pitchFamily="18" charset="0"/>
                <a:cs typeface="Times New Roman" panose="02020603050405020304" pitchFamily="18" charset="0"/>
              </a:rPr>
              <a:t>-management (doslovně "správa sama sebe"). Taková technika by měla odlehčit neustále složitější správu HW. Může jít například o automatickou opravu chyb, optimalizaci, adaptaci na měnící se podmínky apod.</a:t>
            </a:r>
          </a:p>
          <a:p>
            <a:pPr algn="just"/>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err="1">
                <a:solidFill>
                  <a:srgbClr val="307871"/>
                </a:solidFill>
                <a:latin typeface="Times New Roman" panose="02020603050405020304" pitchFamily="18" charset="0"/>
                <a:cs typeface="Times New Roman" panose="02020603050405020304" pitchFamily="18" charset="0"/>
              </a:rPr>
              <a:t>Grid</a:t>
            </a:r>
            <a:r>
              <a:rPr lang="cs-CZ" sz="1400" b="1" i="1" u="sng" dirty="0">
                <a:solidFill>
                  <a:srgbClr val="307871"/>
                </a:solidFill>
                <a:latin typeface="Times New Roman" panose="02020603050405020304" pitchFamily="18" charset="0"/>
                <a:cs typeface="Times New Roman" panose="02020603050405020304" pitchFamily="18" charset="0"/>
              </a:rPr>
              <a:t> </a:t>
            </a:r>
            <a:r>
              <a:rPr lang="cs-CZ" sz="1400" b="1" i="1" u="sng" dirty="0" err="1">
                <a:solidFill>
                  <a:srgbClr val="307871"/>
                </a:solidFill>
                <a:latin typeface="Times New Roman" panose="02020603050405020304" pitchFamily="18" charset="0"/>
                <a:cs typeface="Times New Roman" panose="02020603050405020304" pitchFamily="18" charset="0"/>
              </a:rPr>
              <a:t>Computing</a:t>
            </a:r>
            <a:endParaRPr lang="cs-CZ" sz="1400" b="1" i="1" u="sng"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forma distribuovaného a paralelního systému, kde dochází k volnému spojení malých částí v jeden velký celek, který se většinou věnuje jedné úloze. V mnoha případech tato technologie slouží ke spojování výpočetního výkonu stanic pro vědecké účely. </a:t>
            </a:r>
            <a:r>
              <a:rPr lang="cs-CZ" sz="1400" b="1" dirty="0" err="1">
                <a:solidFill>
                  <a:srgbClr val="307871"/>
                </a:solidFill>
                <a:latin typeface="Times New Roman" panose="02020603050405020304" pitchFamily="18" charset="0"/>
                <a:cs typeface="Times New Roman" panose="02020603050405020304" pitchFamily="18" charset="0"/>
              </a:rPr>
              <a:t>Grid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se využívá pro hledání nových léku, hledání vesmíru, pro analýzu změn klimatu, ale také komerčně například ve vyhledávačích.</a:t>
            </a: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PŘÍBUZNÉ TECHNOLOGIE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117484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3528" y="699542"/>
            <a:ext cx="4824536" cy="3968180"/>
          </a:xfrm>
          <a:prstGeom prst="rect">
            <a:avLst/>
          </a:prstGeom>
        </p:spPr>
      </p:pic>
      <p:sp>
        <p:nvSpPr>
          <p:cNvPr id="6" name="Nadpis 5"/>
          <p:cNvSpPr>
            <a:spLocks noGrp="1"/>
          </p:cNvSpPr>
          <p:nvPr>
            <p:ph type="title"/>
          </p:nvPr>
        </p:nvSpPr>
        <p:spPr>
          <a:xfrm>
            <a:off x="179512" y="195486"/>
            <a:ext cx="7560840" cy="507703"/>
          </a:xfrm>
        </p:spPr>
        <p:txBody>
          <a:bodyPr/>
          <a:lstStyle/>
          <a:p>
            <a:r>
              <a:rPr lang="cs-CZ" b="1" dirty="0"/>
              <a:t>VYUŽITÍ V PODNIKOVÉ PRAXI</a:t>
            </a:r>
          </a:p>
        </p:txBody>
      </p:sp>
      <p:sp>
        <p:nvSpPr>
          <p:cNvPr id="4"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85688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Většina internetových uživatelů </a:t>
            </a:r>
            <a:r>
              <a:rPr lang="cs-CZ" sz="1400" b="1" dirty="0" err="1">
                <a:solidFill>
                  <a:srgbClr val="307871"/>
                </a:solidFill>
                <a:latin typeface="Times New Roman" panose="02020603050405020304" pitchFamily="18" charset="0"/>
                <a:cs typeface="Times New Roman" panose="02020603050405020304" pitchFamily="18" charset="0"/>
              </a:rPr>
              <a:t>cloudové</a:t>
            </a:r>
            <a:r>
              <a:rPr lang="cs-CZ" sz="1400" b="1" dirty="0">
                <a:solidFill>
                  <a:srgbClr val="307871"/>
                </a:solidFill>
                <a:latin typeface="Times New Roman" panose="02020603050405020304" pitchFamily="18" charset="0"/>
                <a:cs typeface="Times New Roman" panose="02020603050405020304" pitchFamily="18" charset="0"/>
              </a:rPr>
              <a:t> služby používá, aniž si uvědomuje, že se jedná o zástupce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Mezi nejrozšířenější takové poskytovatele v českém internetovém rybníčku patří Seznam.cz, Post.cz nebo Uloz.to, českými uživateli hojně užívané nativně zahraniční servery jsou Gmail, Hotmail či </a:t>
            </a:r>
            <a:r>
              <a:rPr lang="cs-CZ" sz="1400" b="1" dirty="0" err="1">
                <a:solidFill>
                  <a:srgbClr val="307871"/>
                </a:solidFill>
                <a:latin typeface="Times New Roman" panose="02020603050405020304" pitchFamily="18" charset="0"/>
                <a:cs typeface="Times New Roman" panose="02020603050405020304" pitchFamily="18" charset="0"/>
              </a:rPr>
              <a:t>Rapidshare</a:t>
            </a:r>
            <a:r>
              <a:rPr lang="cs-CZ" sz="1400" b="1" dirty="0">
                <a:solidFill>
                  <a:srgbClr val="307871"/>
                </a:solidFill>
                <a:latin typeface="Times New Roman" panose="02020603050405020304" pitchFamily="18" charset="0"/>
                <a:cs typeface="Times New Roman" panose="02020603050405020304" pitchFamily="18" charset="0"/>
              </a:rPr>
              <a:t>. </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Jedná-li se o poskytovatele služeb elektronické pošty, lze konstatovat, že poštovní schránky uživatelů jsou v </a:t>
            </a:r>
            <a:r>
              <a:rPr lang="cs-CZ" sz="1400" b="1" dirty="0" err="1">
                <a:solidFill>
                  <a:srgbClr val="307871"/>
                </a:solidFill>
                <a:latin typeface="Times New Roman" panose="02020603050405020304" pitchFamily="18" charset="0"/>
                <a:cs typeface="Times New Roman" panose="02020603050405020304" pitchFamily="18" charset="0"/>
              </a:rPr>
              <a:t>cloudu</a:t>
            </a:r>
            <a:r>
              <a:rPr lang="cs-CZ" sz="1400" b="1" dirty="0">
                <a:solidFill>
                  <a:srgbClr val="307871"/>
                </a:solidFill>
                <a:latin typeface="Times New Roman" panose="02020603050405020304" pitchFamily="18" charset="0"/>
                <a:cs typeface="Times New Roman" panose="02020603050405020304" pitchFamily="18" charset="0"/>
              </a:rPr>
              <a:t>.</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Dalším příkladem specializovaného zapůjčení výpočetního výkonu je veřejný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Skypu</a:t>
            </a:r>
            <a:r>
              <a:rPr lang="cs-CZ" sz="1400" b="1" dirty="0">
                <a:solidFill>
                  <a:srgbClr val="307871"/>
                </a:solidFill>
                <a:latin typeface="Times New Roman" panose="02020603050405020304" pitchFamily="18" charset="0"/>
                <a:cs typeface="Times New Roman" panose="02020603050405020304" pitchFamily="18" charset="0"/>
              </a:rPr>
              <a:t>.</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24192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Přechod na Google Android mobilní telefon a ke Google (</a:t>
            </a:r>
            <a:r>
              <a:rPr lang="cs-CZ" altLang="cs-CZ" sz="1400" b="1" dirty="0" err="1">
                <a:solidFill>
                  <a:srgbClr val="307871"/>
                </a:solidFill>
                <a:latin typeface="Times New Roman" panose="02020603050405020304" pitchFamily="18" charset="0"/>
                <a:cs typeface="Times New Roman" panose="02020603050405020304" pitchFamily="18" charset="0"/>
              </a:rPr>
              <a:t>GMail</a:t>
            </a:r>
            <a:r>
              <a:rPr lang="cs-CZ" altLang="cs-CZ" sz="1400" b="1" dirty="0">
                <a:solidFill>
                  <a:srgbClr val="307871"/>
                </a:solidFill>
                <a:latin typeface="Times New Roman" panose="02020603050405020304" pitchFamily="18" charset="0"/>
                <a:cs typeface="Times New Roman" panose="02020603050405020304" pitchFamily="18" charset="0"/>
              </a:rPr>
              <a:t>) řešení přináší snadnou dostupnost emailu, kalendáře, kontaktů i úkolů kdykoliv a kdekoliv – na mobilním telefonu, ale také na PC, notebooku nebo tabletu. Je možné přejít na placenou verzi 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for</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Domains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for</a:t>
            </a:r>
            <a:r>
              <a:rPr lang="cs-CZ" altLang="cs-CZ" sz="1400" b="1" dirty="0">
                <a:solidFill>
                  <a:srgbClr val="307871"/>
                </a:solidFill>
                <a:latin typeface="Times New Roman" panose="02020603050405020304" pitchFamily="18" charset="0"/>
                <a:cs typeface="Times New Roman" panose="02020603050405020304" pitchFamily="18" charset="0"/>
              </a:rPr>
              <a:t> Business).</a:t>
            </a:r>
          </a:p>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Dokumenty je možné upravovat přes službu Google </a:t>
            </a:r>
            <a:r>
              <a:rPr lang="cs-CZ" altLang="cs-CZ" sz="1400" b="1" dirty="0" err="1">
                <a:solidFill>
                  <a:srgbClr val="307871"/>
                </a:solidFill>
                <a:latin typeface="Times New Roman" panose="02020603050405020304" pitchFamily="18" charset="0"/>
                <a:cs typeface="Times New Roman" panose="02020603050405020304" pitchFamily="18" charset="0"/>
              </a:rPr>
              <a:t>Docs</a:t>
            </a:r>
            <a:r>
              <a:rPr lang="cs-CZ" altLang="cs-CZ" sz="1400" b="1" dirty="0">
                <a:solidFill>
                  <a:srgbClr val="307871"/>
                </a:solidFill>
                <a:latin typeface="Times New Roman" panose="02020603050405020304" pitchFamily="18" charset="0"/>
                <a:cs typeface="Times New Roman" panose="02020603050405020304" pitchFamily="18" charset="0"/>
              </a:rPr>
              <a:t>. Microsoft Office 2016 je sice skvělý produkt, ale pro někoho možná zbytečně rozsáhlý a komplikovaný (navíc je nutné platit licenční poplatky). Služba Google </a:t>
            </a:r>
            <a:r>
              <a:rPr lang="cs-CZ" altLang="cs-CZ" sz="1400" b="1" dirty="0" err="1">
                <a:solidFill>
                  <a:srgbClr val="307871"/>
                </a:solidFill>
                <a:latin typeface="Times New Roman" panose="02020603050405020304" pitchFamily="18" charset="0"/>
                <a:cs typeface="Times New Roman" panose="02020603050405020304" pitchFamily="18" charset="0"/>
              </a:rPr>
              <a:t>Docs</a:t>
            </a:r>
            <a:r>
              <a:rPr lang="cs-CZ" altLang="cs-CZ" sz="1400" b="1" dirty="0">
                <a:solidFill>
                  <a:srgbClr val="307871"/>
                </a:solidFill>
                <a:latin typeface="Times New Roman" panose="02020603050405020304" pitchFamily="18" charset="0"/>
                <a:cs typeface="Times New Roman" panose="02020603050405020304" pitchFamily="18" charset="0"/>
              </a:rPr>
              <a:t> pro libovolné soubory odstranila poslední zásadní omezení. A možnost práce více lidí na jednom dokumentu je hodně užitečná.</a:t>
            </a:r>
          </a:p>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DropBox.com a další vzdálená uložiště jsou použitelná pro uložení všech dokumentů (nemají velikostní omezení jako Google </a:t>
            </a:r>
            <a:r>
              <a:rPr lang="cs-CZ" altLang="cs-CZ" sz="1400" b="1" dirty="0" err="1">
                <a:solidFill>
                  <a:srgbClr val="307871"/>
                </a:solidFill>
                <a:latin typeface="Times New Roman" panose="02020603050405020304" pitchFamily="18" charset="0"/>
                <a:cs typeface="Times New Roman" panose="02020603050405020304" pitchFamily="18" charset="0"/>
              </a:rPr>
              <a:t>Docs</a:t>
            </a:r>
            <a:r>
              <a:rPr lang="cs-CZ" altLang="cs-CZ" sz="1400" b="1" dirty="0">
                <a:solidFill>
                  <a:srgbClr val="307871"/>
                </a:solidFill>
                <a:latin typeface="Times New Roman" panose="02020603050405020304" pitchFamily="18" charset="0"/>
                <a:cs typeface="Times New Roman" panose="02020603050405020304" pitchFamily="18" charset="0"/>
              </a:rPr>
              <a:t>) a navíc nabízejí možnost synchronizace mezi počítači (a přístup i z mobilního telefonu). Pokud hledáte řešení pro </a:t>
            </a:r>
            <a:r>
              <a:rPr lang="cs-CZ" altLang="cs-CZ" sz="1400" b="1" dirty="0" err="1">
                <a:solidFill>
                  <a:srgbClr val="307871"/>
                </a:solidFill>
                <a:latin typeface="Times New Roman" panose="02020603050405020304" pitchFamily="18" charset="0"/>
                <a:cs typeface="Times New Roman" panose="02020603050405020304" pitchFamily="18" charset="0"/>
              </a:rPr>
              <a:t>backup</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Mozy</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Backup</a:t>
            </a:r>
            <a:r>
              <a:rPr lang="cs-CZ" altLang="cs-CZ" sz="1400" b="1" dirty="0">
                <a:solidFill>
                  <a:srgbClr val="307871"/>
                </a:solidFill>
                <a:latin typeface="Times New Roman" panose="02020603050405020304" pitchFamily="18" charset="0"/>
                <a:cs typeface="Times New Roman" panose="02020603050405020304" pitchFamily="18" charset="0"/>
              </a:rPr>
              <a:t> je dobrý nápad.  Pokročilejší služby tohoto druhu navíc nepočítají jen s platformou Windows, takže nebudete mít problém ani pod distribucí Linuxu.</a:t>
            </a: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929099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Užitečné je Windows Live </a:t>
            </a:r>
            <a:r>
              <a:rPr lang="cs-CZ" altLang="cs-CZ" sz="1400" b="1" dirty="0" err="1">
                <a:solidFill>
                  <a:srgbClr val="307871"/>
                </a:solidFill>
                <a:latin typeface="Times New Roman" panose="02020603050405020304" pitchFamily="18" charset="0"/>
                <a:cs typeface="Times New Roman" panose="02020603050405020304" pitchFamily="18" charset="0"/>
              </a:rPr>
              <a:t>SkyDrive</a:t>
            </a:r>
            <a:r>
              <a:rPr lang="cs-CZ" altLang="cs-CZ" sz="1400" b="1" dirty="0">
                <a:solidFill>
                  <a:srgbClr val="307871"/>
                </a:solidFill>
                <a:latin typeface="Times New Roman" panose="02020603050405020304" pitchFamily="18" charset="0"/>
                <a:cs typeface="Times New Roman" panose="02020603050405020304" pitchFamily="18" charset="0"/>
              </a:rPr>
              <a:t> – snaha Microsoftu o vytvoření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pro masy sice typicky kulhá v jednoduchosti, ale pokud používáte čistě Microsoft technologie, je to dobrá volba. Pokud budete chtít vzdálená uložiště používat, doporučím ještě věnovat pozornost </a:t>
            </a:r>
            <a:r>
              <a:rPr lang="cs-CZ" altLang="cs-CZ" sz="1400" b="1" dirty="0" err="1">
                <a:solidFill>
                  <a:srgbClr val="307871"/>
                </a:solidFill>
                <a:latin typeface="Times New Roman" panose="02020603050405020304" pitchFamily="18" charset="0"/>
                <a:cs typeface="Times New Roman" panose="02020603050405020304" pitchFamily="18" charset="0"/>
              </a:rPr>
              <a:t>Gladinet</a:t>
            </a:r>
            <a:r>
              <a:rPr lang="cs-CZ" altLang="cs-CZ" sz="1400" b="1" dirty="0">
                <a:solidFill>
                  <a:srgbClr val="307871"/>
                </a:solidFill>
                <a:latin typeface="Times New Roman" panose="02020603050405020304" pitchFamily="18" charset="0"/>
                <a:cs typeface="Times New Roman" panose="02020603050405020304" pitchFamily="18" charset="0"/>
              </a:rPr>
              <a:t> klientu.</a:t>
            </a:r>
          </a:p>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Flickr</a:t>
            </a:r>
            <a:r>
              <a:rPr lang="cs-CZ" altLang="cs-CZ" sz="1400" b="1" dirty="0">
                <a:solidFill>
                  <a:srgbClr val="307871"/>
                </a:solidFill>
                <a:latin typeface="Times New Roman" panose="02020603050405020304" pitchFamily="18" charset="0"/>
                <a:cs typeface="Times New Roman" panose="02020603050405020304" pitchFamily="18" charset="0"/>
              </a:rPr>
              <a:t> či </a:t>
            </a:r>
            <a:r>
              <a:rPr lang="cs-CZ" altLang="cs-CZ" sz="1400" b="1" dirty="0" err="1">
                <a:solidFill>
                  <a:srgbClr val="307871"/>
                </a:solidFill>
                <a:latin typeface="Times New Roman" panose="02020603050405020304" pitchFamily="18" charset="0"/>
                <a:cs typeface="Times New Roman" panose="02020603050405020304" pitchFamily="18" charset="0"/>
              </a:rPr>
              <a:t>Picasa</a:t>
            </a:r>
            <a:r>
              <a:rPr lang="cs-CZ" altLang="cs-CZ" sz="1400" b="1" dirty="0">
                <a:solidFill>
                  <a:srgbClr val="307871"/>
                </a:solidFill>
                <a:latin typeface="Times New Roman" panose="02020603050405020304" pitchFamily="18" charset="0"/>
                <a:cs typeface="Times New Roman" panose="02020603050405020304" pitchFamily="18" charset="0"/>
              </a:rPr>
              <a:t> poslouží pro ukládání a práci s fotografiemi víc než snaha vytvářet si úložiště fotek někde jinde. </a:t>
            </a:r>
          </a:p>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Pokud potřebujete ještě více, Amazon EC2, Windows Azure či 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byly již zmíněny jako plné aplikační platformy. Programovatelné, s databázemi, souborovými systémy a řadou dalších možností.</a:t>
            </a: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05033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UKLÁDÁNÍ DOKUMENTŮ DO CLOUDOVÝCH ÚLOŽIŠŤ</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úložiště služby Dokumenty Google</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Windows Live </a:t>
            </a:r>
            <a:r>
              <a:rPr lang="cs-CZ" altLang="cs-CZ" sz="1400" b="1" dirty="0" err="1">
                <a:solidFill>
                  <a:srgbClr val="307871"/>
                </a:solidFill>
                <a:latin typeface="Times New Roman" panose="02020603050405020304" pitchFamily="18" charset="0"/>
                <a:cs typeface="Times New Roman" panose="02020603050405020304" pitchFamily="18" charset="0"/>
              </a:rPr>
              <a:t>SkyDrive</a:t>
            </a:r>
            <a:endParaRPr lang="cs-CZ" alt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Dropbox</a:t>
            </a:r>
            <a:endParaRPr lang="cs-CZ" alt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Box.net</a:t>
            </a: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iCloud</a:t>
            </a:r>
            <a:endParaRPr lang="cs-CZ" alt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PRÁCE S DOKUMENTY NA WEBU</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Dokumenty Google</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for</a:t>
            </a:r>
            <a:r>
              <a:rPr lang="cs-CZ" altLang="cs-CZ" sz="1400" b="1" dirty="0">
                <a:solidFill>
                  <a:srgbClr val="307871"/>
                </a:solidFill>
                <a:latin typeface="Times New Roman" panose="02020603050405020304" pitchFamily="18" charset="0"/>
                <a:cs typeface="Times New Roman" panose="02020603050405020304" pitchFamily="18" charset="0"/>
              </a:rPr>
              <a:t> Business</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Office Web </a:t>
            </a:r>
            <a:r>
              <a:rPr lang="cs-CZ" altLang="cs-CZ" sz="1400" b="1" dirty="0" err="1">
                <a:solidFill>
                  <a:srgbClr val="307871"/>
                </a:solidFill>
                <a:latin typeface="Times New Roman" panose="02020603050405020304" pitchFamily="18" charset="0"/>
                <a:cs typeface="Times New Roman" panose="02020603050405020304" pitchFamily="18" charset="0"/>
              </a:rPr>
              <a:t>Apps</a:t>
            </a:r>
            <a:endParaRPr lang="cs-CZ" alt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Office 365</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428948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Výpočetní sítě - jedná se o </a:t>
            </a:r>
            <a:r>
              <a:rPr lang="cs-CZ" altLang="cs-CZ" sz="1400" b="1" dirty="0" err="1">
                <a:solidFill>
                  <a:srgbClr val="307871"/>
                </a:solidFill>
                <a:latin typeface="Times New Roman" panose="02020603050405020304" pitchFamily="18" charset="0"/>
                <a:cs typeface="Times New Roman" panose="02020603050405020304" pitchFamily="18" charset="0"/>
              </a:rPr>
              <a:t>Grid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ale některé prvky jsou shodné s Cloud </a:t>
            </a:r>
            <a:r>
              <a:rPr lang="cs-CZ" altLang="cs-CZ" sz="1400" b="1" dirty="0" err="1">
                <a:solidFill>
                  <a:srgbClr val="307871"/>
                </a:solidFill>
                <a:latin typeface="Times New Roman" panose="02020603050405020304" pitchFamily="18" charset="0"/>
                <a:cs typeface="Times New Roman" panose="02020603050405020304" pitchFamily="18" charset="0"/>
              </a:rPr>
              <a:t>Computingem</a:t>
            </a:r>
            <a:r>
              <a:rPr lang="cs-CZ" altLang="cs-CZ" sz="1400" b="1" dirty="0">
                <a:solidFill>
                  <a:srgbClr val="307871"/>
                </a:solidFill>
                <a:latin typeface="Times New Roman" panose="02020603050405020304" pitchFamily="18" charset="0"/>
                <a:cs typeface="Times New Roman" panose="02020603050405020304" pitchFamily="18" charset="0"/>
              </a:rPr>
              <a:t> - (FOLDING@HOME, SETI@HOME, </a:t>
            </a:r>
            <a:r>
              <a:rPr lang="cs-CZ" altLang="cs-CZ" sz="1400" b="1" dirty="0" err="1">
                <a:solidFill>
                  <a:srgbClr val="307871"/>
                </a:solidFill>
                <a:latin typeface="Times New Roman" panose="02020603050405020304" pitchFamily="18" charset="0"/>
                <a:cs typeface="Times New Roman" panose="02020603050405020304" pitchFamily="18" charset="0"/>
              </a:rPr>
              <a:t>Boinc</a:t>
            </a:r>
            <a:r>
              <a:rPr lang="cs-CZ" altLang="cs-CZ" sz="1400" b="1" dirty="0">
                <a:solidFill>
                  <a:srgbClr val="307871"/>
                </a:solidFill>
                <a:latin typeface="Times New Roman" panose="02020603050405020304" pitchFamily="18" charset="0"/>
                <a:cs typeface="Times New Roman" panose="02020603050405020304" pitchFamily="18" charset="0"/>
              </a:rPr>
              <a:t>, GIMPS a další)</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Software (online aplikace 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nebo Microsoft Online </a:t>
            </a:r>
            <a:r>
              <a:rPr lang="cs-CZ" altLang="cs-CZ" sz="1400" b="1" dirty="0" err="1">
                <a:solidFill>
                  <a:srgbClr val="307871"/>
                </a:solidFill>
                <a:latin typeface="Times New Roman" panose="02020603050405020304" pitchFamily="18" charset="0"/>
                <a:cs typeface="Times New Roman" panose="02020603050405020304" pitchFamily="18" charset="0"/>
              </a:rPr>
              <a:t>Services</a:t>
            </a:r>
            <a:r>
              <a:rPr lang="cs-CZ" altLang="cs-CZ" sz="1400" b="1" dirty="0">
                <a:solidFill>
                  <a:srgbClr val="30787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ERP systémy v cloudu</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Projekty cloudového řešení pro veřejnou správu</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Web - jedná se o různé služby, například skladování uživatelských dat - (především tzv. „Web 2.0“)</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Počítačové hry - dnes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slouží především pro ukládání dat, ale připravují / běží i projekty pro pronajímání výpočetního výkonu pro moderní 3D hry</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Vyhledávače - především Google velmi využívá technologií </a:t>
            </a:r>
            <a:r>
              <a:rPr lang="cs-CZ" altLang="cs-CZ" sz="1400" b="1" dirty="0" err="1">
                <a:solidFill>
                  <a:srgbClr val="307871"/>
                </a:solidFill>
                <a:latin typeface="Times New Roman" panose="02020603050405020304" pitchFamily="18" charset="0"/>
                <a:cs typeface="Times New Roman" panose="02020603050405020304" pitchFamily="18" charset="0"/>
              </a:rPr>
              <a:t>Grid</a:t>
            </a:r>
            <a:r>
              <a:rPr lang="cs-CZ" altLang="cs-CZ" sz="1400" b="1" dirty="0">
                <a:solidFill>
                  <a:srgbClr val="307871"/>
                </a:solidFill>
                <a:latin typeface="Times New Roman" panose="02020603050405020304" pitchFamily="18" charset="0"/>
                <a:cs typeface="Times New Roman" panose="02020603050405020304" pitchFamily="18" charset="0"/>
              </a:rPr>
              <a:t> a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nemusí tak vlastnit velké superpočítače a propojuje "pouze" výkonné i kancelářské stanice</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Profesionální služby nabízí například Amazon s jeho desítkami služeb postavených na technologii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Jde například o poskytování výpočetního výkonu či poskytování úložného prostoru. Tyto služby využívají různá vědecká centra pro získání výpočetního výkonu, ale i například servery na sdílení obrázků či prezentací.</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772531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lnSpc>
                <a:spcPct val="107000"/>
              </a:lnSpc>
              <a:spcAft>
                <a:spcPts val="800"/>
              </a:spcAft>
              <a:buNone/>
            </a:pPr>
            <a:r>
              <a:rPr lang="cs-CZ" sz="1400" b="1" dirty="0">
                <a:solidFill>
                  <a:srgbClr val="307871"/>
                </a:solidFill>
                <a:latin typeface="Times New Roman" panose="02020603050405020304" pitchFamily="18" charset="0"/>
                <a:cs typeface="Times New Roman" panose="02020603050405020304" pitchFamily="18" charset="0"/>
              </a:rPr>
              <a:t>PROVOZOVÁNÍ ERP V CLOUDU NABÍZÍ LEPŠÍ DOSTUPNOST A VYŠŠÍ BEZPEČNOST</a:t>
            </a:r>
          </a:p>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Mít ERP systém nainstalovaný na vlastních interních serverech, nebo svá firemní data svěřit poskytovateli cloudu?</a:t>
            </a:r>
          </a:p>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Tuto otázku si leckteré firmy kladou již několik let. </a:t>
            </a:r>
          </a:p>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Mezitím počet firem, které svá data vyšlou do cloudu, neustále roste a společným jmenovatelem těchto migrací jsou prakticky vždy nižší náklady, lepší dostupnost a vyšší bezpečnost.</a:t>
            </a:r>
          </a:p>
          <a:p>
            <a:pPr marL="0" indent="0" algn="just">
              <a:lnSpc>
                <a:spcPct val="107000"/>
              </a:lnSpc>
              <a:spcAft>
                <a:spcPts val="800"/>
              </a:spcAft>
              <a:buNone/>
            </a:pPr>
            <a:r>
              <a:rPr lang="cs-CZ" sz="1400" b="1" dirty="0">
                <a:solidFill>
                  <a:srgbClr val="307871"/>
                </a:solidFill>
                <a:latin typeface="Times New Roman" panose="02020603050405020304" pitchFamily="18" charset="0"/>
                <a:cs typeface="Times New Roman" panose="02020603050405020304" pitchFamily="18" charset="0"/>
                <a:hlinkClick r:id="rId3"/>
              </a:rPr>
              <a:t>https://www.erpforum.cz/erp-trendy/provozovani-erp-v-cloudu-nabizi-lepsi-dostupnost-a-vyssi-bezpecnost.html</a:t>
            </a:r>
            <a:endParaRPr lang="cs-CZ" sz="1400" b="1" dirty="0">
              <a:solidFill>
                <a:srgbClr val="307871"/>
              </a:solidFill>
              <a:latin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 - ERP</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787241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Předvídatelné náklady. Díky cloud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odpadají běžné problémy se správou ERP, jako jsou recyklace hardwaru a odstávky systému, které zvyšují náklady a snižují efektivitu v dílnách. Když víte, kolik budete každý měsíc za službu platit, je pro vás snazší sestavit rozpočet.</a:t>
            </a:r>
          </a:p>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Rychlejší výkon systému. Cloudové služby běží na velmi rychlé optické technologii, která uživatelům ERP přináší rychlejší zpracování dat a transakcí. Zákazníci </a:t>
            </a:r>
            <a:r>
              <a:rPr lang="cs-CZ" sz="1400" b="1" dirty="0" err="1">
                <a:solidFill>
                  <a:srgbClr val="307871"/>
                </a:solidFill>
                <a:latin typeface="Times New Roman" panose="02020603050405020304" pitchFamily="18" charset="0"/>
                <a:cs typeface="Times New Roman" panose="02020603050405020304" pitchFamily="18" charset="0"/>
              </a:rPr>
              <a:t>Global</a:t>
            </a:r>
            <a:r>
              <a:rPr lang="cs-CZ" sz="1400" b="1" dirty="0">
                <a:solidFill>
                  <a:srgbClr val="307871"/>
                </a:solidFill>
                <a:latin typeface="Times New Roman" panose="02020603050405020304" pitchFamily="18" charset="0"/>
                <a:cs typeface="Times New Roman" panose="02020603050405020304" pitchFamily="18" charset="0"/>
              </a:rPr>
              <a:t> Shop </a:t>
            </a:r>
            <a:r>
              <a:rPr lang="cs-CZ" sz="1400" b="1" dirty="0" err="1">
                <a:solidFill>
                  <a:srgbClr val="307871"/>
                </a:solidFill>
                <a:latin typeface="Times New Roman" panose="02020603050405020304" pitchFamily="18" charset="0"/>
                <a:cs typeface="Times New Roman" panose="02020603050405020304" pitchFamily="18" charset="0"/>
              </a:rPr>
              <a:t>Solutions</a:t>
            </a:r>
            <a:r>
              <a:rPr lang="cs-CZ" sz="1400" b="1" dirty="0">
                <a:solidFill>
                  <a:srgbClr val="307871"/>
                </a:solidFill>
                <a:latin typeface="Times New Roman" panose="02020603050405020304" pitchFamily="18" charset="0"/>
                <a:cs typeface="Times New Roman" panose="02020603050405020304" pitchFamily="18" charset="0"/>
              </a:rPr>
              <a:t> uvádějí nárůst výkonu v rozmezí 40 až 200 % v závislosti na typu hardwaru a infrastruktury, kterou používali před migrací do cloudu.</a:t>
            </a:r>
          </a:p>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Škálovatelnost. Při přidání nového podniku nevyžaduje cloudový systém ERP upgrade sítě, profilování a instalaci hardwaru ani další nákladné činnosti v oblasti IT, které jsou nutné pro zprovoznění závodu. Zvětšení nebo zmenšení podniku je rychlé a snadné.</a:t>
            </a:r>
          </a:p>
          <a:p>
            <a:pPr algn="just">
              <a:lnSpc>
                <a:spcPct val="107000"/>
              </a:lnSpc>
              <a:spcAft>
                <a:spcPts val="800"/>
              </a:spcAft>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 - ERP</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781014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Zabezpečení. Cloud ERP vytváří bezstarostný systém tím, že snižuje riziko ztráty dat, výpadků v důsledku selhání hardwaru a útoků malwaru. Data jsou ukládána a zpřístupňována pomocí nejvyšších standardů šifrování v oboru.</a:t>
            </a:r>
          </a:p>
          <a:p>
            <a:pPr algn="just">
              <a:lnSpc>
                <a:spcPct val="107000"/>
              </a:lnSpc>
              <a:spcAft>
                <a:spcPts val="800"/>
              </a:spcAf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Vysoká dostupnost. Poskytovatelé cloudových služeb ukládají data klientů na několika geograficky vzdálených místech a používají redundantní zálohování dat, aby se data neztratila. V kombinaci s vysoce účinnými mechanismy správy incidentů a hlášení má cloudový ERP 99,9998% míru provozuschopnosti.</a:t>
            </a:r>
          </a:p>
          <a:p>
            <a:pPr marL="0" indent="0" algn="just">
              <a:lnSpc>
                <a:spcPct val="107000"/>
              </a:lnSpc>
              <a:spcAft>
                <a:spcPts val="800"/>
              </a:spcAft>
              <a:buNone/>
            </a:pPr>
            <a:r>
              <a:rPr lang="cs-CZ" sz="1400" b="1" dirty="0">
                <a:solidFill>
                  <a:srgbClr val="307871"/>
                </a:solidFill>
                <a:latin typeface="Times New Roman" panose="02020603050405020304" pitchFamily="18" charset="0"/>
                <a:cs typeface="Times New Roman" panose="02020603050405020304" pitchFamily="18" charset="0"/>
                <a:hlinkClick r:id="rId3"/>
              </a:rPr>
              <a:t>https://www.vseoprumyslu.cz/digitalizace/informacni-systemy/co-byste-meli-vedet-o-cloudovem-systemu-erp.html</a:t>
            </a:r>
            <a:endParaRPr lang="cs-CZ" sz="1400" b="1" dirty="0">
              <a:solidFill>
                <a:srgbClr val="307871"/>
              </a:solidFill>
              <a:latin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 - ERP</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1949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r>
              <a:rPr lang="en-US" altLang="cs-CZ" sz="1400" b="1" dirty="0">
                <a:solidFill>
                  <a:srgbClr val="307871"/>
                </a:solidFill>
                <a:latin typeface="Times New Roman" panose="02020603050405020304" pitchFamily="18" charset="0"/>
                <a:cs typeface="Times New Roman" panose="02020603050405020304" pitchFamily="18" charset="0"/>
              </a:rPr>
              <a:t>EGOVERNMENT CLOUD</a:t>
            </a:r>
            <a:r>
              <a:rPr lang="cs-CZ" altLang="cs-CZ" sz="1400" b="1" dirty="0">
                <a:solidFill>
                  <a:srgbClr val="307871"/>
                </a:solidFill>
                <a:latin typeface="Times New Roman" panose="02020603050405020304" pitchFamily="18" charset="0"/>
                <a:cs typeface="Times New Roman" panose="02020603050405020304" pitchFamily="18" charset="0"/>
              </a:rPr>
              <a:t> </a:t>
            </a:r>
          </a:p>
          <a:p>
            <a:pPr marL="0" indent="0" algn="just">
              <a:buNone/>
            </a:pPr>
            <a:r>
              <a:rPr lang="en-US" altLang="cs-CZ" sz="1400" b="1" dirty="0" err="1">
                <a:solidFill>
                  <a:srgbClr val="307871"/>
                </a:solidFill>
                <a:latin typeface="Times New Roman" panose="02020603050405020304" pitchFamily="18" charset="0"/>
                <a:cs typeface="Times New Roman" panose="02020603050405020304" pitchFamily="18" charset="0"/>
              </a:rPr>
              <a:t>Příprava</a:t>
            </a:r>
            <a:r>
              <a:rPr lang="en-US" altLang="cs-CZ" sz="1400" b="1" dirty="0">
                <a:solidFill>
                  <a:srgbClr val="307871"/>
                </a:solidFill>
                <a:latin typeface="Times New Roman" panose="02020603050405020304" pitchFamily="18" charset="0"/>
                <a:cs typeface="Times New Roman" panose="02020603050405020304" pitchFamily="18" charset="0"/>
              </a:rPr>
              <a:t> </a:t>
            </a:r>
            <a:r>
              <a:rPr lang="en-US" altLang="cs-CZ" sz="1400" b="1" dirty="0" err="1">
                <a:solidFill>
                  <a:srgbClr val="307871"/>
                </a:solidFill>
                <a:latin typeface="Times New Roman" panose="02020603050405020304" pitchFamily="18" charset="0"/>
                <a:cs typeface="Times New Roman" panose="02020603050405020304" pitchFamily="18" charset="0"/>
              </a:rPr>
              <a:t>vybudování</a:t>
            </a:r>
            <a:r>
              <a:rPr lang="en-US" altLang="cs-CZ" sz="1400" b="1" dirty="0">
                <a:solidFill>
                  <a:srgbClr val="307871"/>
                </a:solidFill>
                <a:latin typeface="Times New Roman" panose="02020603050405020304" pitchFamily="18" charset="0"/>
                <a:cs typeface="Times New Roman" panose="02020603050405020304" pitchFamily="18" charset="0"/>
              </a:rPr>
              <a:t> </a:t>
            </a:r>
            <a:r>
              <a:rPr lang="en-US" altLang="cs-CZ" sz="1400" b="1" dirty="0" err="1">
                <a:solidFill>
                  <a:srgbClr val="307871"/>
                </a:solidFill>
                <a:latin typeface="Times New Roman" panose="02020603050405020304" pitchFamily="18" charset="0"/>
                <a:cs typeface="Times New Roman" panose="02020603050405020304" pitchFamily="18" charset="0"/>
              </a:rPr>
              <a:t>eGovernmnet</a:t>
            </a:r>
            <a:r>
              <a:rPr lang="en-US" altLang="cs-CZ" sz="1400" b="1" dirty="0">
                <a:solidFill>
                  <a:srgbClr val="307871"/>
                </a:solidFill>
                <a:latin typeface="Times New Roman" panose="02020603050405020304" pitchFamily="18" charset="0"/>
                <a:cs typeface="Times New Roman" panose="02020603050405020304" pitchFamily="18" charset="0"/>
              </a:rPr>
              <a:t> </a:t>
            </a:r>
            <a:r>
              <a:rPr lang="en-US"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v ČR</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Služby </a:t>
            </a:r>
            <a:r>
              <a:rPr lang="cs-CZ" altLang="cs-CZ" sz="1400" b="1" dirty="0" err="1">
                <a:solidFill>
                  <a:srgbClr val="307871"/>
                </a:solidFill>
                <a:latin typeface="Times New Roman" panose="02020603050405020304" pitchFamily="18" charset="0"/>
                <a:cs typeface="Times New Roman" panose="02020603050405020304" pitchFamily="18" charset="0"/>
              </a:rPr>
              <a:t>eGC</a:t>
            </a:r>
            <a:r>
              <a:rPr lang="cs-CZ" altLang="cs-CZ" sz="1400" b="1" dirty="0">
                <a:solidFill>
                  <a:srgbClr val="307871"/>
                </a:solidFill>
                <a:latin typeface="Times New Roman" panose="02020603050405020304" pitchFamily="18" charset="0"/>
                <a:cs typeface="Times New Roman" panose="02020603050405020304" pitchFamily="18" charset="0"/>
              </a:rPr>
              <a:t> zahrnují tři hlavní kategorie cloudových služeb: </a:t>
            </a:r>
          </a:p>
          <a:p>
            <a:pPr algn="just">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Infrastructure</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služby na úrovni datových center, sítí a HW), </a:t>
            </a:r>
          </a:p>
          <a:p>
            <a:pPr algn="just">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PaaS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Platform</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služby na úrovni standardních SW platforem, jako jsou databáze, webové servery) </a:t>
            </a:r>
          </a:p>
          <a:p>
            <a:pPr algn="just">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(Software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kompletní funkcionalita standardních nebo </a:t>
            </a:r>
            <a:r>
              <a:rPr lang="cs-CZ" altLang="cs-CZ" sz="1400" b="1" dirty="0" err="1">
                <a:solidFill>
                  <a:srgbClr val="307871"/>
                </a:solidFill>
                <a:latin typeface="Times New Roman" panose="02020603050405020304" pitchFamily="18" charset="0"/>
                <a:cs typeface="Times New Roman" panose="02020603050405020304" pitchFamily="18" charset="0"/>
              </a:rPr>
              <a:t>standardizovatelných</a:t>
            </a:r>
            <a:r>
              <a:rPr lang="cs-CZ" altLang="cs-CZ" sz="1400" b="1" dirty="0">
                <a:solidFill>
                  <a:srgbClr val="307871"/>
                </a:solidFill>
                <a:latin typeface="Times New Roman" panose="02020603050405020304" pitchFamily="18" charset="0"/>
                <a:cs typeface="Times New Roman" panose="02020603050405020304" pitchFamily="18" charset="0"/>
              </a:rPr>
              <a:t> aplikací poskytovaná jako služba, např. e-mail, ekonomický systém, spisová služba apod.).</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Služby </a:t>
            </a:r>
            <a:r>
              <a:rPr lang="cs-CZ" altLang="cs-CZ" sz="1400" b="1" dirty="0" err="1">
                <a:solidFill>
                  <a:srgbClr val="307871"/>
                </a:solidFill>
                <a:latin typeface="Times New Roman" panose="02020603050405020304" pitchFamily="18" charset="0"/>
                <a:cs typeface="Times New Roman" panose="02020603050405020304" pitchFamily="18" charset="0"/>
              </a:rPr>
              <a:t>eGC</a:t>
            </a:r>
            <a:r>
              <a:rPr lang="cs-CZ" altLang="cs-CZ" sz="1400" b="1" dirty="0">
                <a:solidFill>
                  <a:srgbClr val="307871"/>
                </a:solidFill>
                <a:latin typeface="Times New Roman" panose="02020603050405020304" pitchFamily="18" charset="0"/>
                <a:cs typeface="Times New Roman" panose="02020603050405020304" pitchFamily="18" charset="0"/>
              </a:rPr>
              <a:t> jsou rozdělen do dvou částí - komerční část (</a:t>
            </a:r>
            <a:r>
              <a:rPr lang="cs-CZ" altLang="cs-CZ" sz="1400" b="1" dirty="0" err="1">
                <a:solidFill>
                  <a:srgbClr val="307871"/>
                </a:solidFill>
                <a:latin typeface="Times New Roman" panose="02020603050405020304" pitchFamily="18" charset="0"/>
                <a:cs typeface="Times New Roman" panose="02020603050405020304" pitchFamily="18" charset="0"/>
              </a:rPr>
              <a:t>KeGC</a:t>
            </a:r>
            <a:r>
              <a:rPr lang="cs-CZ" altLang="cs-CZ" sz="1400" b="1" dirty="0">
                <a:solidFill>
                  <a:srgbClr val="307871"/>
                </a:solidFill>
                <a:latin typeface="Times New Roman" panose="02020603050405020304" pitchFamily="18" charset="0"/>
                <a:cs typeface="Times New Roman" panose="02020603050405020304" pitchFamily="18" charset="0"/>
              </a:rPr>
              <a:t> - služby provozované komerčními subjekty s využitím jejich vlastních datových center a komunikační infrastruktury) a státní část (</a:t>
            </a:r>
            <a:r>
              <a:rPr lang="cs-CZ" altLang="cs-CZ" sz="1400" b="1" dirty="0" err="1">
                <a:solidFill>
                  <a:srgbClr val="307871"/>
                </a:solidFill>
                <a:latin typeface="Times New Roman" panose="02020603050405020304" pitchFamily="18" charset="0"/>
                <a:cs typeface="Times New Roman" panose="02020603050405020304" pitchFamily="18" charset="0"/>
              </a:rPr>
              <a:t>SeGC</a:t>
            </a:r>
            <a:r>
              <a:rPr lang="cs-CZ" altLang="cs-CZ" sz="1400" b="1" dirty="0">
                <a:solidFill>
                  <a:srgbClr val="307871"/>
                </a:solidFill>
                <a:latin typeface="Times New Roman" panose="02020603050405020304" pitchFamily="18" charset="0"/>
                <a:cs typeface="Times New Roman" panose="02020603050405020304" pitchFamily="18" charset="0"/>
              </a:rPr>
              <a:t> - služby provozované v datových centrech a na HW a SW platformách v majetku státu a provozované organizacemi řízenými státem).</a:t>
            </a:r>
          </a:p>
          <a:p>
            <a:pPr marL="0" indent="0" algn="just">
              <a:buNone/>
            </a:pPr>
            <a:r>
              <a:rPr lang="en-US" altLang="cs-CZ" sz="1400" b="1" dirty="0">
                <a:solidFill>
                  <a:srgbClr val="307871"/>
                </a:solidFill>
                <a:latin typeface="Times New Roman" panose="02020603050405020304" pitchFamily="18" charset="0"/>
                <a:cs typeface="Times New Roman" panose="02020603050405020304" pitchFamily="18" charset="0"/>
                <a:hlinkClick r:id="rId3"/>
              </a:rPr>
              <a:t>https://www.mvcr.cz/clanek/egovernment-cloud.aspx?q=Y2hudW09Mg%3d%3d</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 - EGOVERNMENT</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51518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endParaRPr lang="cs-CZ" sz="1400" b="1" i="1" u="sng"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Mainframe</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česky "superpočítač„ je jeden počítač složený z množství výkonných částí. Superpočítače se využívají pro kritické části, jelikož jsou kdykoliv schopny poskytnout daný výkon, např. na rozdíl od </a:t>
            </a:r>
            <a:r>
              <a:rPr lang="cs-CZ" sz="1400" b="1" dirty="0" err="1">
                <a:solidFill>
                  <a:srgbClr val="307871"/>
                </a:solidFill>
                <a:latin typeface="Times New Roman" panose="02020603050405020304" pitchFamily="18" charset="0"/>
                <a:cs typeface="Times New Roman" panose="02020603050405020304" pitchFamily="18" charset="0"/>
              </a:rPr>
              <a:t>Grid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Také je lze lépe ukrýt a není potřeba počítaná data šířit po veřejných sítích (armádní zařízení atd.)</a:t>
            </a: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Utility </a:t>
            </a:r>
            <a:r>
              <a:rPr lang="cs-CZ" sz="1400" b="1" i="1" u="sng" dirty="0" err="1">
                <a:solidFill>
                  <a:srgbClr val="307871"/>
                </a:solidFill>
                <a:latin typeface="Times New Roman" panose="02020603050405020304" pitchFamily="18" charset="0"/>
                <a:cs typeface="Times New Roman" panose="02020603050405020304" pitchFamily="18" charset="0"/>
              </a:rPr>
              <a:t>computing</a:t>
            </a:r>
            <a:endParaRPr lang="cs-CZ" sz="1400" b="1" i="1" u="sng"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jedná se o pronajímání kompletního výpočetního zázemí. Název vychází z angl. utility, což znamená "veřejné služby", tedy podobně se pronajímá výpočetní technika jako voda, elektřina či plyn.</a:t>
            </a:r>
          </a:p>
          <a:p>
            <a:pPr algn="just"/>
            <a:endParaRPr 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PŘÍBUZNÉ TECHNOLOGIE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500743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560840" cy="3816424"/>
          </a:xfrm>
          <a:prstGeom prst="rect">
            <a:avLst/>
          </a:prstGeom>
        </p:spPr>
        <p:txBody>
          <a:bodyPr>
            <a:noAutofit/>
          </a:bodyPr>
          <a:lstStyle/>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3"/>
              </a:rPr>
              <a:t>https://en.wikipedia.org/wiki/PlayStation_Now</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4"/>
              </a:rPr>
              <a:t>https://www.playstation.com/en-us/explore/playstationnow/</a:t>
            </a: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Výkon herního počítače za 139 Kč nebo i úplně zadarmo. </a:t>
            </a:r>
            <a:r>
              <a:rPr lang="cs-CZ" altLang="cs-CZ" sz="1400" b="1" dirty="0" err="1">
                <a:solidFill>
                  <a:srgbClr val="307871"/>
                </a:solidFill>
                <a:latin typeface="Times New Roman" panose="02020603050405020304" pitchFamily="18" charset="0"/>
                <a:cs typeface="Times New Roman" panose="02020603050405020304" pitchFamily="18" charset="0"/>
              </a:rPr>
              <a:t>Geforce</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Now</a:t>
            </a:r>
            <a:r>
              <a:rPr lang="cs-CZ" altLang="cs-CZ" sz="1400" b="1" dirty="0">
                <a:solidFill>
                  <a:srgbClr val="307871"/>
                </a:solidFill>
                <a:latin typeface="Times New Roman" panose="02020603050405020304" pitchFamily="18" charset="0"/>
                <a:cs typeface="Times New Roman" panose="02020603050405020304" pitchFamily="18" charset="0"/>
              </a:rPr>
              <a:t> startuje!</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5"/>
              </a:rPr>
              <a:t>https://www.zive.cz/clanky/nvidia-geforce-now/sc-3-a-202268/default.aspx</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GeForce</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Now</a:t>
            </a:r>
            <a:r>
              <a:rPr lang="cs-CZ" altLang="cs-CZ" sz="1400" b="1" dirty="0">
                <a:solidFill>
                  <a:srgbClr val="307871"/>
                </a:solidFill>
                <a:latin typeface="Times New Roman" panose="02020603050405020304" pitchFamily="18" charset="0"/>
                <a:cs typeface="Times New Roman" panose="02020603050405020304" pitchFamily="18" charset="0"/>
              </a:rPr>
              <a:t> je populárnější než Stadia. Někteří vydavatelé ale službu opouští</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6"/>
              </a:rPr>
              <a:t>https://www.zive.cz/clanky/geforce-now-je-popularnejsi-nez-stadia-nekteri-vydavatele-ale-sluzbu-opousti/sc-3-a-202621/default.aspx</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Google Stadia změní způsob hraní. Nejnovější hry v nejlepší kvalitě na starém PC, telefonu i TV</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7"/>
              </a:rPr>
              <a:t>https://www.svetandroida.cz/google-stadia-hrani-her/</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488832" cy="507703"/>
          </a:xfrm>
        </p:spPr>
        <p:txBody>
          <a:bodyPr/>
          <a:lstStyle/>
          <a:p>
            <a:r>
              <a:rPr lang="cs-CZ" dirty="0"/>
              <a:t>PŘÍKLADY APLIKACÍ V PRAXI – HERNÍ PRŮMYSL</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3772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560840" cy="3816424"/>
          </a:xfrm>
          <a:prstGeom prst="rect">
            <a:avLst/>
          </a:prstGeom>
        </p:spPr>
        <p:txBody>
          <a:bodyPr>
            <a:noAutofit/>
          </a:bodyPr>
          <a:lstStyle/>
          <a:p>
            <a:pPr marL="0" indent="0" algn="just">
              <a:buNone/>
            </a:pPr>
            <a:r>
              <a:rPr lang="cs-CZ" altLang="cs-CZ" sz="1400" b="1">
                <a:solidFill>
                  <a:srgbClr val="307871"/>
                </a:solidFill>
                <a:latin typeface="Times New Roman" panose="02020603050405020304" pitchFamily="18" charset="0"/>
                <a:cs typeface="Times New Roman" panose="02020603050405020304" pitchFamily="18" charset="0"/>
              </a:rPr>
              <a:t>MindSphere</a:t>
            </a:r>
            <a:r>
              <a:rPr lang="cs-CZ" altLang="cs-CZ" sz="1400" b="1" dirty="0">
                <a:solidFill>
                  <a:srgbClr val="307871"/>
                </a:solidFill>
                <a:latin typeface="Times New Roman" panose="02020603050405020304" pitchFamily="18" charset="0"/>
                <a:cs typeface="Times New Roman" panose="02020603050405020304" pitchFamily="18" charset="0"/>
              </a:rPr>
              <a:t>: operační cloudový systém pro internet věcí</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3"/>
              </a:rPr>
              <a:t>https://partner.ihned.cz/c1-66146900-mindsphere-operacni-cloudovy-system-pro-internet-veci</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Nový operační systém </a:t>
            </a:r>
            <a:r>
              <a:rPr lang="cs-CZ" altLang="cs-CZ" sz="1400" b="1" dirty="0" err="1">
                <a:solidFill>
                  <a:srgbClr val="307871"/>
                </a:solidFill>
                <a:latin typeface="Times New Roman" panose="02020603050405020304" pitchFamily="18" charset="0"/>
                <a:cs typeface="Times New Roman" panose="02020603050405020304" pitchFamily="18" charset="0"/>
              </a:rPr>
              <a:t>Puffin</a:t>
            </a:r>
            <a:r>
              <a:rPr lang="cs-CZ" altLang="cs-CZ" sz="1400" b="1" dirty="0">
                <a:solidFill>
                  <a:srgbClr val="307871"/>
                </a:solidFill>
                <a:latin typeface="Times New Roman" panose="02020603050405020304" pitchFamily="18" charset="0"/>
                <a:cs typeface="Times New Roman" panose="02020603050405020304" pitchFamily="18" charset="0"/>
              </a:rPr>
              <a:t> OS bude fungovat přes cloud, levné mobily zvládnou i náročné aplikace</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4"/>
              </a:rPr>
              <a:t>https://www.svetandroida.cz/operacni-system-puffin-os/</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err="1">
                <a:solidFill>
                  <a:srgbClr val="307871"/>
                </a:solidFill>
                <a:latin typeface="Times New Roman" panose="02020603050405020304" pitchFamily="18" charset="0"/>
                <a:cs typeface="Times New Roman" panose="02020603050405020304" pitchFamily="18" charset="0"/>
              </a:rPr>
              <a:t>Icloud</a:t>
            </a:r>
            <a:r>
              <a:rPr lang="cs-CZ" sz="1400" b="1" dirty="0">
                <a:solidFill>
                  <a:srgbClr val="307871"/>
                </a:solidFill>
                <a:latin typeface="Times New Roman" panose="02020603050405020304" pitchFamily="18" charset="0"/>
                <a:cs typeface="Times New Roman" panose="02020603050405020304" pitchFamily="18" charset="0"/>
              </a:rPr>
              <a:t> – webový operační systém // pohled do historie</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hlinkClick r:id="rId5"/>
              </a:rPr>
              <a:t>http://www.zive.cz/clanky/icloud--webovy-operacni-system-aktualizovano/sc-3-a-144460/default.aspx</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848872" cy="507703"/>
          </a:xfrm>
        </p:spPr>
        <p:txBody>
          <a:bodyPr/>
          <a:lstStyle/>
          <a:p>
            <a:r>
              <a:rPr lang="cs-CZ" dirty="0"/>
              <a:t>PŘÍKLADY APLIKACÍ V PRAXI – OPERAČNÍ SYSTÉMY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615178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Podle čeho se rozhodovat?</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Pokud se budete při hledání </a:t>
            </a:r>
            <a:r>
              <a:rPr lang="cs-CZ" altLang="cs-CZ" sz="1400" b="1" dirty="0" err="1">
                <a:solidFill>
                  <a:srgbClr val="307871"/>
                </a:solidFill>
                <a:latin typeface="Times New Roman" panose="02020603050405020304" pitchFamily="18" charset="0"/>
                <a:cs typeface="Times New Roman" panose="02020603050405020304" pitchFamily="18" charset="0"/>
              </a:rPr>
              <a:t>cloudového</a:t>
            </a:r>
            <a:r>
              <a:rPr lang="cs-CZ" altLang="cs-CZ" sz="1400" b="1" dirty="0">
                <a:solidFill>
                  <a:srgbClr val="307871"/>
                </a:solidFill>
                <a:latin typeface="Times New Roman" panose="02020603050405020304" pitchFamily="18" charset="0"/>
                <a:cs typeface="Times New Roman" panose="02020603050405020304" pitchFamily="18" charset="0"/>
              </a:rPr>
              <a:t> řešení rozhodovat, zda přinese pro vaši organizaci maximální užitek, můžete se zaměřit také na následující otázky a s nimi spojené metriky (KPI):</a:t>
            </a:r>
          </a:p>
          <a:p>
            <a:pPr marL="0" indent="0">
              <a:buNone/>
            </a:pPr>
            <a:r>
              <a:rPr lang="cs-CZ" altLang="cs-CZ" sz="1400" b="1" i="1" u="sng" dirty="0">
                <a:solidFill>
                  <a:srgbClr val="307871"/>
                </a:solidFill>
                <a:latin typeface="Times New Roman" panose="02020603050405020304" pitchFamily="18" charset="0"/>
                <a:cs typeface="Times New Roman" panose="02020603050405020304" pitchFamily="18" charset="0"/>
              </a:rPr>
              <a:t>1. Je vaše dosavadní IT schopné porazit konkurenci nebo přinést takové úspory, které potřebujete?</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Klíčové metriky jsou v tomto případě rychlost dodání služby, cena a kvalita.</a:t>
            </a:r>
          </a:p>
          <a:p>
            <a:pPr marL="0" indent="0">
              <a:buNone/>
            </a:pPr>
            <a:r>
              <a:rPr lang="cs-CZ" altLang="cs-CZ" sz="1400" b="1" i="1" u="sng" dirty="0">
                <a:solidFill>
                  <a:srgbClr val="307871"/>
                </a:solidFill>
                <a:latin typeface="Times New Roman" panose="02020603050405020304" pitchFamily="18" charset="0"/>
                <a:cs typeface="Times New Roman" panose="02020603050405020304" pitchFamily="18" charset="0"/>
              </a:rPr>
              <a:t>2. Dokáže se vaše IT adaptovat na růst firmy, zejména s ohledem na potřebu ukládat stále větší objemy dat a na rostoucí výpočetní nároky?</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Klíčovými metrikami jsou náklady na ukládání dat, archivaci, obnovu po havárii a zajištění kontinuity byznysu.</a:t>
            </a:r>
          </a:p>
          <a:p>
            <a:pPr marL="0" indent="0">
              <a:buNone/>
            </a:pPr>
            <a:r>
              <a:rPr lang="cs-CZ" altLang="cs-CZ" sz="1400" b="1" i="1" u="sng" dirty="0">
                <a:solidFill>
                  <a:srgbClr val="307871"/>
                </a:solidFill>
                <a:latin typeface="Times New Roman" panose="02020603050405020304" pitchFamily="18" charset="0"/>
                <a:cs typeface="Times New Roman" panose="02020603050405020304" pitchFamily="18" charset="0"/>
              </a:rPr>
              <a:t>3. Pomáhají vám investice do IT odlišovat se od ostatních hráčů na trhu, tj. využíváte pro vaše podnikání zcela specifická řešení a nebo naopak vysoce standardní?</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Klíčovou metrikou je podíl investice do standardních IT řešení.</a:t>
            </a:r>
          </a:p>
          <a:p>
            <a:pPr marL="0" indent="0">
              <a:buNone/>
            </a:pPr>
            <a:r>
              <a:rPr lang="cs-CZ" altLang="cs-CZ" sz="1400" b="1" i="1" u="sng" dirty="0">
                <a:solidFill>
                  <a:srgbClr val="307871"/>
                </a:solidFill>
                <a:latin typeface="Times New Roman" panose="02020603050405020304" pitchFamily="18" charset="0"/>
                <a:cs typeface="Times New Roman" panose="02020603050405020304" pitchFamily="18" charset="0"/>
              </a:rPr>
              <a:t>4. Jste schopni se stávající infrastrukturou pronikat na nové trhy a využívat nové distribuční kanály?</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Klíčovou metrikou je v tomto případě efektivita prodejních kanálů.</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 - FIRMY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10323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KNIHY</a:t>
            </a: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rPr>
              <a:t>VELTE, Anthony T.,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Toby</a:t>
            </a:r>
            <a:r>
              <a:rPr lang="cs-CZ" sz="1400" b="1" dirty="0">
                <a:solidFill>
                  <a:schemeClr val="accent1">
                    <a:lumMod val="75000"/>
                  </a:schemeClr>
                </a:solidFill>
                <a:latin typeface="Times New Roman" panose="02020603050405020304" pitchFamily="18" charset="0"/>
                <a:cs typeface="Times New Roman" panose="02020603050405020304" pitchFamily="18" charset="0"/>
              </a:rPr>
              <a:t> J. VELTE a Robert C. ELSENPETER.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Cloud</a:t>
            </a:r>
            <a:r>
              <a:rPr lang="cs-CZ" sz="1400" b="1" dirty="0">
                <a:solidFill>
                  <a:schemeClr val="accent1">
                    <a:lumMod val="75000"/>
                  </a:schemeClr>
                </a:solidFill>
                <a:latin typeface="Times New Roman" panose="02020603050405020304" pitchFamily="18" charset="0"/>
                <a:cs typeface="Times New Roman" panose="02020603050405020304" pitchFamily="18" charset="0"/>
              </a:rPr>
              <a:t>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Computing</a:t>
            </a:r>
            <a:r>
              <a:rPr lang="cs-CZ" sz="1400" b="1" dirty="0">
                <a:solidFill>
                  <a:schemeClr val="accent1">
                    <a:lumMod val="75000"/>
                  </a:schemeClr>
                </a:solidFill>
                <a:latin typeface="Times New Roman" panose="02020603050405020304" pitchFamily="18" charset="0"/>
                <a:cs typeface="Times New Roman" panose="02020603050405020304" pitchFamily="18" charset="0"/>
              </a:rPr>
              <a:t>: praktický průvodce. Brno: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Computer</a:t>
            </a:r>
            <a:r>
              <a:rPr lang="cs-CZ" sz="1400" b="1" dirty="0">
                <a:solidFill>
                  <a:schemeClr val="accent1">
                    <a:lumMod val="75000"/>
                  </a:schemeClr>
                </a:solidFill>
                <a:latin typeface="Times New Roman" panose="02020603050405020304" pitchFamily="18" charset="0"/>
                <a:cs typeface="Times New Roman" panose="02020603050405020304" pitchFamily="18" charset="0"/>
              </a:rPr>
              <a:t>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Press</a:t>
            </a:r>
            <a:r>
              <a:rPr lang="cs-CZ" sz="1400" b="1" dirty="0">
                <a:solidFill>
                  <a:schemeClr val="accent1">
                    <a:lumMod val="75000"/>
                  </a:schemeClr>
                </a:solidFill>
                <a:latin typeface="Times New Roman" panose="02020603050405020304" pitchFamily="18" charset="0"/>
                <a:cs typeface="Times New Roman" panose="02020603050405020304" pitchFamily="18" charset="0"/>
              </a:rPr>
              <a:t>, 2011. ISBN 978-80-251-3333-0.</a:t>
            </a: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rPr>
              <a:t>LACKO,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Ľuboslav</a:t>
            </a:r>
            <a:r>
              <a:rPr lang="cs-CZ" sz="1400" b="1" dirty="0">
                <a:solidFill>
                  <a:schemeClr val="accent1">
                    <a:lumMod val="75000"/>
                  </a:schemeClr>
                </a:solidFill>
                <a:latin typeface="Times New Roman" panose="02020603050405020304" pitchFamily="18" charset="0"/>
                <a:cs typeface="Times New Roman" panose="02020603050405020304" pitchFamily="18" charset="0"/>
              </a:rPr>
              <a:t>. Osobní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cloud</a:t>
            </a:r>
            <a:r>
              <a:rPr lang="cs-CZ" sz="1400" b="1" dirty="0">
                <a:solidFill>
                  <a:schemeClr val="accent1">
                    <a:lumMod val="75000"/>
                  </a:schemeClr>
                </a:solidFill>
                <a:latin typeface="Times New Roman" panose="02020603050405020304" pitchFamily="18" charset="0"/>
                <a:cs typeface="Times New Roman" panose="02020603050405020304" pitchFamily="18" charset="0"/>
              </a:rPr>
              <a:t> pro domácí podnikání a malé firmy. Brno: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Computer</a:t>
            </a:r>
            <a:r>
              <a:rPr lang="cs-CZ" sz="1400" b="1" dirty="0">
                <a:solidFill>
                  <a:schemeClr val="accent1">
                    <a:lumMod val="75000"/>
                  </a:schemeClr>
                </a:solidFill>
                <a:latin typeface="Times New Roman" panose="02020603050405020304" pitchFamily="18" charset="0"/>
                <a:cs typeface="Times New Roman" panose="02020603050405020304" pitchFamily="18" charset="0"/>
              </a:rPr>
              <a:t>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Press</a:t>
            </a:r>
            <a:r>
              <a:rPr lang="cs-CZ" sz="1400" b="1" dirty="0">
                <a:solidFill>
                  <a:schemeClr val="accent1">
                    <a:lumMod val="75000"/>
                  </a:schemeClr>
                </a:solidFill>
                <a:latin typeface="Times New Roman" panose="02020603050405020304" pitchFamily="18" charset="0"/>
                <a:cs typeface="Times New Roman" panose="02020603050405020304" pitchFamily="18" charset="0"/>
              </a:rPr>
              <a:t>, 2012. ISBN 978-80-251-3744-4.</a:t>
            </a: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ONLINE</a:t>
            </a: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3"/>
              </a:rPr>
              <a:t>https://cs.wikipedia.org/wiki/Cloud_computing</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4"/>
              </a:rPr>
              <a:t>http://www.lupa.cz/clanky/cloud-computing-je-vsude-okolo-nas/</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5"/>
              </a:rPr>
              <a:t>http://www.cloud.cz/cloud/158-cloud-computingco-ty-pojmy-znamenaji.html</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6"/>
              </a:rPr>
              <a:t>http://www.businessvize.cz/software/co-je-to-cloud-computing-a-proc-se-o-nem-mluvi</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7"/>
              </a:rPr>
              <a:t>http://www.ictmanazer.cz/2012/02/cloud-computing-kdy-je-dobrou-volbou-a-kdy-nikoliv/</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hlinkClick r:id="rId8"/>
              </a:rPr>
              <a:t>http://www.cloudcomputing.cz/pouziti/</a:t>
            </a: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hlinkClick r:id="rId9"/>
              </a:rPr>
              <a:t>http://www.cloud-computing.cz/cs/pouziti-cloud-computing.html</a:t>
            </a: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POUŽITÉ ZDROJE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189441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endParaRPr lang="en-US"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altLang="cs-CZ" sz="1400" b="1" dirty="0">
                <a:solidFill>
                  <a:srgbClr val="307871"/>
                </a:solidFill>
                <a:latin typeface="Times New Roman" panose="02020603050405020304" pitchFamily="18" charset="0"/>
                <a:cs typeface="Times New Roman" panose="02020603050405020304" pitchFamily="18" charset="0"/>
              </a:rPr>
              <a:t>Cloud Computing In 6 Minutes | What Is Cloud Computing? |</a:t>
            </a:r>
          </a:p>
          <a:p>
            <a:pPr marL="0" indent="0">
              <a:buNone/>
            </a:pPr>
            <a:r>
              <a:rPr lang="en-US" altLang="cs-CZ" sz="1400" b="1" dirty="0">
                <a:solidFill>
                  <a:srgbClr val="307871"/>
                </a:solidFill>
                <a:latin typeface="Times New Roman" panose="02020603050405020304" pitchFamily="18" charset="0"/>
                <a:cs typeface="Times New Roman" panose="02020603050405020304" pitchFamily="18" charset="0"/>
                <a:hlinkClick r:id="rId3"/>
              </a:rPr>
              <a:t>https://www.youtube.com/watch?v=M988_fsOSWo</a:t>
            </a:r>
            <a:endParaRPr lang="cs-CZ" altLang="cs-CZ" sz="1400" b="1" dirty="0">
              <a:solidFill>
                <a:srgbClr val="307871"/>
              </a:solidFill>
              <a:latin typeface="Times New Roman" panose="02020603050405020304" pitchFamily="18" charset="0"/>
              <a:cs typeface="Times New Roman" panose="02020603050405020304" pitchFamily="18" charset="0"/>
            </a:endParaRPr>
          </a:p>
          <a:p>
            <a:endParaRPr lang="en-US"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C</a:t>
            </a:r>
            <a:r>
              <a:rPr lang="en-US" altLang="cs-CZ" sz="1400" b="1" dirty="0">
                <a:solidFill>
                  <a:srgbClr val="307871"/>
                </a:solidFill>
                <a:latin typeface="Times New Roman" panose="02020603050405020304" pitchFamily="18" charset="0"/>
                <a:cs typeface="Times New Roman" panose="02020603050405020304" pitchFamily="18" charset="0"/>
              </a:rPr>
              <a:t>loud Computing Services Models - IaaS PaaS SaaS Explained</a:t>
            </a:r>
          </a:p>
          <a:p>
            <a:pPr marL="0" indent="0">
              <a:buNone/>
            </a:pPr>
            <a:r>
              <a:rPr lang="en-US" altLang="cs-CZ" sz="1400" b="1" dirty="0">
                <a:solidFill>
                  <a:srgbClr val="307871"/>
                </a:solidFill>
                <a:latin typeface="Times New Roman" panose="02020603050405020304" pitchFamily="18" charset="0"/>
                <a:cs typeface="Times New Roman" panose="02020603050405020304" pitchFamily="18" charset="0"/>
                <a:hlinkClick r:id="rId4"/>
              </a:rPr>
              <a:t>https://www.youtube.com/watch?v=36zducUX16w</a:t>
            </a:r>
            <a:endParaRPr lang="cs-CZ" altLang="cs-CZ" sz="1400" b="1">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VIDEO</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38513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endParaRPr lang="cs-CZ" sz="1400" b="1" i="1" u="sng"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Klient - Server</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technologie komunikace nadřazeného s podřazeným, na této technologii funguje například služba WWW. Server službu poskytuje a klient využívá.</a:t>
            </a: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Peer-to-peer</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každá jednotka systému je rovnocenná, systém nemá centrální bod a všechny jednotky jsou zároveň poskytovali a příjemci služby. Je oblíbená především pro sdílení souborů, v legálním případě snižuje nároky na server a poskytuje vysokou rychlost stahování, pro nelegální účely je výhodou absence centrálního bodu, roztříštit takovou síť je výrazně náročnější až nemožné.</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PŘÍBUZNÉ TECHNOLOGIE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2997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q"/>
            </a:pP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je na internetu založený model vývoje a používání počítačových technologií.</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Poskytování služeb či programů servery dostupnými z internetu s tím, že uživatelé k nim mohou přistupovat vzdáleně.</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Za předpokladu, že služba je placená, uživatelé neplatí za vlastní software, ale za jeho užití.</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Uživateli propůjčen výpočetní výkon serverů. </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V mnoha případech se tak děje formou specializovaných aplikací, jejichž nabídka se pohybuje od kancelářských aplikací přes systémy pro distribuované výpočty až po operační systémy provozované v prohlížečích, jakými jsou např. </a:t>
            </a:r>
            <a:r>
              <a:rPr lang="cs-CZ" sz="1400" b="1" dirty="0" err="1">
                <a:solidFill>
                  <a:srgbClr val="307871"/>
                </a:solidFill>
                <a:latin typeface="Times New Roman" panose="02020603050405020304" pitchFamily="18" charset="0"/>
                <a:cs typeface="Times New Roman" panose="02020603050405020304" pitchFamily="18" charset="0"/>
              </a:rPr>
              <a:t>eyeOS</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či </a:t>
            </a:r>
            <a:r>
              <a:rPr lang="cs-CZ" sz="1400" b="1" dirty="0" err="1">
                <a:solidFill>
                  <a:srgbClr val="307871"/>
                </a:solidFill>
                <a:latin typeface="Times New Roman" panose="02020603050405020304" pitchFamily="18" charset="0"/>
                <a:cs typeface="Times New Roman" panose="02020603050405020304" pitchFamily="18" charset="0"/>
              </a:rPr>
              <a:t>iCloud</a:t>
            </a:r>
            <a:r>
              <a:rPr lang="cs-CZ" sz="1400" b="1" dirty="0">
                <a:solidFill>
                  <a:srgbClr val="307871"/>
                </a:solidFill>
                <a:latin typeface="Times New Roman" panose="02020603050405020304" pitchFamily="18" charset="0"/>
                <a:cs typeface="Times New Roman" panose="02020603050405020304" pitchFamily="18" charset="0"/>
              </a:rPr>
              <a:t>.</a:t>
            </a:r>
          </a:p>
          <a:p>
            <a:pPr algn="just"/>
            <a:endParaRPr 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DEFINICE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6396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q"/>
            </a:pPr>
            <a:r>
              <a:rPr lang="cs-CZ" sz="1400" b="1" dirty="0" err="1">
                <a:solidFill>
                  <a:srgbClr val="307871"/>
                </a:solidFill>
                <a:latin typeface="Times New Roman" panose="02020603050405020304" pitchFamily="18" charset="0"/>
                <a:cs typeface="Times New Roman" panose="02020603050405020304" pitchFamily="18" charset="0"/>
              </a:rPr>
              <a:t>Multitenancy</a:t>
            </a:r>
            <a:r>
              <a:rPr lang="cs-CZ" sz="1400" b="1" dirty="0">
                <a:solidFill>
                  <a:srgbClr val="307871"/>
                </a:solidFill>
                <a:latin typeface="Times New Roman" panose="02020603050405020304" pitchFamily="18" charset="0"/>
                <a:cs typeface="Times New Roman" panose="02020603050405020304" pitchFamily="18" charset="0"/>
              </a:rPr>
              <a:t> – tento pojem lze volně přeložit jako „více nájmů“. Jedná se o to, že počítačové zdroje jsou sdílené mezi všemi uživateli.</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Obrovská škálovatelnost a elasticita – umožní uživatelům dle potřeby operativně změnit výpočetní zdroje.</a:t>
            </a:r>
          </a:p>
          <a:p>
            <a:pPr algn="just">
              <a:buFont typeface="Wingdings" panose="05000000000000000000" pitchFamily="2" charset="2"/>
              <a:buChar char="q"/>
            </a:pPr>
            <a:r>
              <a:rPr lang="cs-CZ" sz="1400" b="1" dirty="0" err="1">
                <a:solidFill>
                  <a:srgbClr val="307871"/>
                </a:solidFill>
                <a:latin typeface="Times New Roman" panose="02020603050405020304" pitchFamily="18" charset="0"/>
                <a:cs typeface="Times New Roman" panose="02020603050405020304" pitchFamily="18" charset="0"/>
              </a:rPr>
              <a:t>Pay</a:t>
            </a:r>
            <a:r>
              <a:rPr lang="cs-CZ" sz="1400" b="1" dirty="0">
                <a:solidFill>
                  <a:srgbClr val="307871"/>
                </a:solidFill>
                <a:latin typeface="Times New Roman" panose="02020603050405020304" pitchFamily="18" charset="0"/>
                <a:cs typeface="Times New Roman" panose="02020603050405020304" pitchFamily="18" charset="0"/>
              </a:rPr>
              <a:t> as </a:t>
            </a:r>
            <a:r>
              <a:rPr lang="cs-CZ" sz="1400" b="1" dirty="0" err="1">
                <a:solidFill>
                  <a:srgbClr val="307871"/>
                </a:solidFill>
                <a:latin typeface="Times New Roman" panose="02020603050405020304" pitchFamily="18" charset="0"/>
                <a:cs typeface="Times New Roman" panose="02020603050405020304" pitchFamily="18" charset="0"/>
              </a:rPr>
              <a:t>you</a:t>
            </a:r>
            <a:r>
              <a:rPr lang="cs-CZ" sz="1400" b="1" dirty="0">
                <a:solidFill>
                  <a:srgbClr val="307871"/>
                </a:solidFill>
                <a:latin typeface="Times New Roman" panose="02020603050405020304" pitchFamily="18" charset="0"/>
                <a:cs typeface="Times New Roman" panose="02020603050405020304" pitchFamily="18" charset="0"/>
              </a:rPr>
              <a:t> go – cenový tarif založený na principu „kolik toho uživatel spotřebuje, tolik zaplatí“.</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Aktuálnost (up-to-</a:t>
            </a:r>
            <a:r>
              <a:rPr lang="cs-CZ" sz="1400" b="1" dirty="0" err="1">
                <a:solidFill>
                  <a:srgbClr val="307871"/>
                </a:solidFill>
                <a:latin typeface="Times New Roman" panose="02020603050405020304" pitchFamily="18" charset="0"/>
                <a:cs typeface="Times New Roman" panose="02020603050405020304" pitchFamily="18" charset="0"/>
              </a:rPr>
              <a:t>date</a:t>
            </a:r>
            <a:r>
              <a:rPr lang="cs-CZ" sz="1400" b="1" dirty="0">
                <a:solidFill>
                  <a:srgbClr val="307871"/>
                </a:solidFill>
                <a:latin typeface="Times New Roman" panose="02020603050405020304" pitchFamily="18" charset="0"/>
                <a:cs typeface="Times New Roman" panose="02020603050405020304" pitchFamily="18" charset="0"/>
              </a:rPr>
              <a:t>) – poskytovatel garantuje, že všechen software je vždy aktualizovaný; uživatel nemusí do tohoto procesu nijak zasahovat.</a:t>
            </a:r>
          </a:p>
          <a:p>
            <a:pPr algn="just">
              <a:buFont typeface="Wingdings" panose="05000000000000000000" pitchFamily="2" charset="2"/>
              <a:buChar char="q"/>
            </a:pPr>
            <a:r>
              <a:rPr lang="cs-CZ" sz="1400" b="1" dirty="0">
                <a:solidFill>
                  <a:srgbClr val="307871"/>
                </a:solidFill>
                <a:latin typeface="Times New Roman" panose="02020603050405020304" pitchFamily="18" charset="0"/>
                <a:cs typeface="Times New Roman" panose="02020603050405020304" pitchFamily="18" charset="0"/>
              </a:rPr>
              <a:t>Přístup přes internet – uživatelé se mohou ke svému softwaru připojit z jakékoli části světa.</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CHARAKTERISTKA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4312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427644" y="842963"/>
            <a:ext cx="4215687" cy="3816350"/>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STRUKTURA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6481776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1BF382251D30143B7801EB48694F504" ma:contentTypeVersion="0" ma:contentTypeDescription="Vytvoří nový dokument" ma:contentTypeScope="" ma:versionID="d649d7380453645dc98363d37d2e386c">
  <xsd:schema xmlns:xsd="http://www.w3.org/2001/XMLSchema" xmlns:xs="http://www.w3.org/2001/XMLSchema" xmlns:p="http://schemas.microsoft.com/office/2006/metadata/properties" targetNamespace="http://schemas.microsoft.com/office/2006/metadata/properties" ma:root="true" ma:fieldsID="871d6b51c5141eb32e0d04e037372b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D64993-12B9-461B-8294-83DFB6685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846772B-74EA-4ED7-883A-064390A02A48}">
  <ds:schemaRefs>
    <ds:schemaRef ds:uri="http://schemas.microsoft.com/sharepoint/v3/contenttype/forms"/>
  </ds:schemaRefs>
</ds:datastoreItem>
</file>

<file path=customXml/itemProps3.xml><?xml version="1.0" encoding="utf-8"?>
<ds:datastoreItem xmlns:ds="http://schemas.openxmlformats.org/officeDocument/2006/customXml" ds:itemID="{01E817F5-EBF5-44B3-B69E-46023CF6912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2703</TotalTime>
  <Words>4794</Words>
  <Application>Microsoft Office PowerPoint</Application>
  <PresentationFormat>Předvádění na obrazovce (16:9)</PresentationFormat>
  <Paragraphs>397</Paragraphs>
  <Slides>54</Slides>
  <Notes>53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54</vt:i4>
      </vt:variant>
    </vt:vector>
  </HeadingPairs>
  <TitlesOfParts>
    <vt:vector size="60" baseType="lpstr">
      <vt:lpstr>Arial</vt:lpstr>
      <vt:lpstr>Calibri</vt:lpstr>
      <vt:lpstr>Enriqueta</vt:lpstr>
      <vt:lpstr>Times New Roman</vt:lpstr>
      <vt:lpstr>Wingdings</vt:lpstr>
      <vt:lpstr>SLU</vt:lpstr>
      <vt:lpstr>Cloudové služby a jejich využití v podnikové praxi</vt:lpstr>
      <vt:lpstr>OBSAH</vt:lpstr>
      <vt:lpstr>DEFINICE</vt:lpstr>
      <vt:lpstr>PŘÍBUZNÉ TECHNOLOGIE</vt:lpstr>
      <vt:lpstr>PŘÍBUZNÉ TECHNOLOGIE</vt:lpstr>
      <vt:lpstr>PŘÍBUZNÉ TECHNOLOGIE</vt:lpstr>
      <vt:lpstr>DEFINICE</vt:lpstr>
      <vt:lpstr>CHARAKTERISTKA</vt:lpstr>
      <vt:lpstr>STRUKTURA</vt:lpstr>
      <vt:lpstr>HISTORIE</vt:lpstr>
      <vt:lpstr>SLUŽBY CLOUDU</vt:lpstr>
      <vt:lpstr>MODEL NASAZENÍ</vt:lpstr>
      <vt:lpstr>DISTRIBUČNÍ MODELY</vt:lpstr>
      <vt:lpstr>DISTRIBUČNÍ MODELY</vt:lpstr>
      <vt:lpstr>DEFINICE</vt:lpstr>
      <vt:lpstr>DISTRIBUČNÍ MODEL IAAS</vt:lpstr>
      <vt:lpstr>DISTRIBUČNÍ MODEL PAAS</vt:lpstr>
      <vt:lpstr>DISTRIBUČNÍ MODEL SAAS</vt:lpstr>
      <vt:lpstr>VÝHODY</vt:lpstr>
      <vt:lpstr>NEVÝHODY</vt:lpstr>
      <vt:lpstr>NEVÝHODY</vt:lpstr>
      <vt:lpstr>VÝHODY A NEVÝHODY</vt:lpstr>
      <vt:lpstr>VÝHODY A NEVÝHODY</vt:lpstr>
      <vt:lpstr>VÝHODY A NEVÝHODY</vt:lpstr>
      <vt:lpstr>GREEN IT A CLOUD COMPUTING</vt:lpstr>
      <vt:lpstr>VÝVOJ APLIKACÍ PRO CLOUD</vt:lpstr>
      <vt:lpstr>STATISTIKY</vt:lpstr>
      <vt:lpstr>STATISTIKY</vt:lpstr>
      <vt:lpstr>STATISTIKY</vt:lpstr>
      <vt:lpstr>STATISTIKY</vt:lpstr>
      <vt:lpstr>STATISTIKY</vt:lpstr>
      <vt:lpstr>STATISTIKY</vt:lpstr>
      <vt:lpstr>STATISTIKY - ČR</vt:lpstr>
      <vt:lpstr>STATISTIKY - ZAHRANIČÍ</vt:lpstr>
      <vt:lpstr>HRÁČI NA POLI CLOUD COMPUTINGU</vt:lpstr>
      <vt:lpstr>HRÁČI NA POLI CLOUD COMPUTINGU</vt:lpstr>
      <vt:lpstr>HRÁČI NA POLI CLOUD COMPUTINGU</vt:lpstr>
      <vt:lpstr>HRÁČI NA POLI CLOUD COMPUTINGU</vt:lpstr>
      <vt:lpstr>HRÁČI NA POLI CLOUD COMPUTINGU</vt:lpstr>
      <vt:lpstr>VYUŽITÍ V PODNIKOVÉ PRAXI</vt:lpstr>
      <vt:lpstr>PŘÍKLADY APLIKACÍ V PRAXI</vt:lpstr>
      <vt:lpstr>PŘÍKLADY APLIKACÍ V PRAXI</vt:lpstr>
      <vt:lpstr>PŘÍKLADY APLIKACÍ V PRAXI</vt:lpstr>
      <vt:lpstr>PŘÍKLADY APLIKACÍ V PRAXI</vt:lpstr>
      <vt:lpstr>PŘÍKLADY APLIKACÍ V PRAXI</vt:lpstr>
      <vt:lpstr>PŘÍKLADY APLIKACÍ V PRAXI - ERP</vt:lpstr>
      <vt:lpstr>PŘÍKLADY APLIKACÍ V PRAXI - ERP</vt:lpstr>
      <vt:lpstr>PŘÍKLADY APLIKACÍ V PRAXI - ERP</vt:lpstr>
      <vt:lpstr>PŘÍKLADY APLIKACÍ V PRAXI - EGOVERNMENT</vt:lpstr>
      <vt:lpstr>PŘÍKLADY APLIKACÍ V PRAXI – HERNÍ PRŮMYSL</vt:lpstr>
      <vt:lpstr>PŘÍKLADY APLIKACÍ V PRAXI – OPERAČNÍ SYSTÉMY</vt:lpstr>
      <vt:lpstr>PŘÍKLADY APLIKACÍ V PRAXI - FIRMY</vt:lpstr>
      <vt:lpstr>POUŽITÉ ZDROJE</vt:lpstr>
      <vt:lpstr>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Radim Dolák</cp:lastModifiedBy>
  <cp:revision>145</cp:revision>
  <dcterms:created xsi:type="dcterms:W3CDTF">2016-07-06T15:42:34Z</dcterms:created>
  <dcterms:modified xsi:type="dcterms:W3CDTF">2023-03-05T10:17:22Z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0x01010071BF382251D30143B7801EB48694F504</vt:lpwstr>
  </property>
</Properties>
</file>