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3" r:id="rId4"/>
    <p:sldId id="259" r:id="rId5"/>
    <p:sldId id="258" r:id="rId6"/>
    <p:sldId id="261" r:id="rId7"/>
    <p:sldId id="284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864" y="10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A68C6-DF72-4D52-845C-044A7C1382D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1737C-2A54-4ED8-893E-C86EB4861D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6E0EE-1409-4B57-899C-E034C4677E0B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C5D38-36C1-40A1-9285-84BD716E06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FE58-1433-407C-8679-38933D0D90B5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6150C-6514-43D8-880C-7559896145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856C0-79C7-4AE6-87C2-163FE66CC151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AC082-5877-4EF8-B5DA-A65527BA57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D244C-83B7-4131-84D1-EC56DB4DE7EA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1AEA7-4313-4FAB-89F3-8F3DF006C3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7D6C-9346-485B-9D43-6C3C1BD5890C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994D9-940E-41E4-A881-8CD81ED8F5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4607D-1D67-4E45-8B8A-131FA943517F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7BBB8-E4B0-4996-A8E9-FE7821A7E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6A3C8-6025-48D3-AFB1-A409586CA48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A304C-3CF2-4A78-B7C6-8A8FAC8D40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14DD6-E4B5-477C-ABC1-E31635F99D1D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B085-780A-48EC-89E8-370D78CFC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F557-B054-48CA-A46A-4DAAA16DAE71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3D5B8-389C-4A8F-9CD3-EA282303F3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7A10-F14F-4C70-8098-B9867B6707BE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C742C-F5D1-4EE7-9AF5-241D215B3B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ADC9-764E-4B7A-B94E-DE4FE4CE4078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F621A-E2B4-4D8C-BE28-09D3551031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704CF-D590-4C9F-8565-0AD01662887C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433F-F084-44B5-A057-E12456378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F5EBB-C38F-4019-BA7E-7F86F2EE763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4D86-8F3D-4EA2-8153-B17D730E24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559A5-B3CE-46D8-AE5B-CA89FE587E7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054A3-1841-4706-8535-AF65C91A0C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3519-ED22-4046-A88A-BCA52AD92B5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ABAB8-5A87-482E-8F33-1D5431BF8E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49AE5-285A-4F12-BC25-3320B14B6ED0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936A4-BD17-42ED-A9C5-B54CFCFCD3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FC8CC-EDEF-4D3E-9EF8-5C78DE061EC2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3705B-CCE6-4E79-805B-D9FE06F566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EA45F-95E6-47E2-B5E4-4C664BCCE72E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44257-756F-47AD-8B2D-5313DC9DFD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AAF7D-F102-4D16-A1F7-1C5184D87287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AF0C-91B7-484B-9638-13564A8993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DE04-0C4C-4961-8908-20BC375D4D43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D8947-8C50-4652-9F9A-9AD183E1D0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B704D-72A7-428B-93EA-34356E4F6C54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EF1D5-2D59-4C58-8F83-BA1813AC47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376CF1-D94A-480C-A231-63FB6B959B06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47A88BD-704C-4DF0-AD0F-91285218F6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9AF7D9E-69BE-40AF-83A0-264AB76CFF67}" type="datetimeFigureOut">
              <a:rPr lang="cs-CZ"/>
              <a:pPr>
                <a:defRPr/>
              </a:pPr>
              <a:t>29.5.2018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CD9A2D-7B20-4594-B28C-80CAFC09A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11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6.wmf"/><Relationship Id="rId9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  <a:endParaRPr lang="en-GB" sz="36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Přednáška </a:t>
            </a:r>
            <a:r>
              <a:rPr lang="cs-CZ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 err="1"/>
              <a:t>Mgr</a:t>
            </a:r>
            <a:r>
              <a:rPr lang="en-GB" altLang="cs-CZ" dirty="0"/>
              <a:t>.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Druhé </a:t>
            </a:r>
            <a:r>
              <a:rPr lang="cs-CZ" altLang="cs-CZ" sz="2400" b="1" dirty="0" smtClean="0"/>
              <a:t>parciální derivace </a:t>
            </a:r>
            <a:r>
              <a:rPr lang="cs-CZ" altLang="cs-CZ" sz="2400" b="1" dirty="0"/>
              <a:t>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</p:txBody>
      </p:sp>
      <p:sp>
        <p:nvSpPr>
          <p:cNvPr id="4103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1037" name="Text Box 5"/>
          <p:cNvSpPr txBox="1">
            <a:spLocks noChangeArrowheads="1"/>
          </p:cNvSpPr>
          <p:nvPr/>
        </p:nvSpPr>
        <p:spPr bwMode="auto">
          <a:xfrm>
            <a:off x="822325" y="1435100"/>
            <a:ext cx="64674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Určete druhé derivace funkce:                               .</a:t>
            </a:r>
          </a:p>
          <a:p>
            <a:endParaRPr lang="cs-CZ" sz="2200" dirty="0"/>
          </a:p>
          <a:p>
            <a:r>
              <a:rPr lang="cs-CZ" sz="2200" dirty="0"/>
              <a:t>Řešení: </a:t>
            </a:r>
          </a:p>
          <a:p>
            <a:r>
              <a:rPr lang="cs-CZ" sz="2200" dirty="0"/>
              <a:t>Nejprve vypočteme první derivace: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Nyní derivujeme podruhé:</a:t>
            </a:r>
          </a:p>
        </p:txBody>
      </p:sp>
      <p:sp>
        <p:nvSpPr>
          <p:cNvPr id="4103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031" name="Object 71"/>
          <p:cNvGraphicFramePr>
            <a:graphicFrameLocks noChangeAspect="1"/>
          </p:cNvGraphicFramePr>
          <p:nvPr/>
        </p:nvGraphicFramePr>
        <p:xfrm>
          <a:off x="4768850" y="1484313"/>
          <a:ext cx="22225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0" name="Equation" r:id="rId3" imgW="1409700" imgH="228600" progId="Equation.DSMT4">
                  <p:embed/>
                </p:oleObj>
              </mc:Choice>
              <mc:Fallback>
                <p:oleObj name="Equation" r:id="rId3" imgW="1409700" imgH="2286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850" y="1484313"/>
                        <a:ext cx="22225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9" name="Rectangle 9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032" name="Object 72"/>
          <p:cNvGraphicFramePr>
            <a:graphicFrameLocks noChangeAspect="1"/>
          </p:cNvGraphicFramePr>
          <p:nvPr/>
        </p:nvGraphicFramePr>
        <p:xfrm>
          <a:off x="1431925" y="3116263"/>
          <a:ext cx="1168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1" name="Equation" r:id="rId5" imgW="888614" imgH="393529" progId="Equation.DSMT4">
                  <p:embed/>
                </p:oleObj>
              </mc:Choice>
              <mc:Fallback>
                <p:oleObj name="Equation" r:id="rId5" imgW="888614" imgH="393529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3116263"/>
                        <a:ext cx="1168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033" name="Object 73"/>
          <p:cNvGraphicFramePr>
            <a:graphicFrameLocks noChangeAspect="1"/>
          </p:cNvGraphicFramePr>
          <p:nvPr/>
        </p:nvGraphicFramePr>
        <p:xfrm>
          <a:off x="3328988" y="3100388"/>
          <a:ext cx="919162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2" name="Equation" r:id="rId7" imgW="609336" imgH="431613" progId="Equation.DSMT4">
                  <p:embed/>
                </p:oleObj>
              </mc:Choice>
              <mc:Fallback>
                <p:oleObj name="Equation" r:id="rId7" imgW="609336" imgH="431613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3100388"/>
                        <a:ext cx="919162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41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46163" y="4806950"/>
            <a:ext cx="1011237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2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55850" y="4808538"/>
            <a:ext cx="835025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3" name="Picture 1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25838" y="4835525"/>
            <a:ext cx="10541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4" name="Picture 1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92675" y="4787900"/>
            <a:ext cx="1062038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0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Cobb – Douglasova funkce</a:t>
            </a:r>
            <a:r>
              <a:rPr lang="en-GB" altLang="cs-CZ" sz="2400" b="1"/>
              <a:t> </a:t>
            </a:r>
          </a:p>
        </p:txBody>
      </p:sp>
      <p:sp>
        <p:nvSpPr>
          <p:cNvPr id="4210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2107" name="Text Box 5"/>
          <p:cNvSpPr txBox="1">
            <a:spLocks noChangeArrowheads="1"/>
          </p:cNvSpPr>
          <p:nvPr/>
        </p:nvSpPr>
        <p:spPr bwMode="auto">
          <a:xfrm>
            <a:off x="719138" y="1614488"/>
            <a:ext cx="6994525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C-D funkce:                    .</a:t>
            </a:r>
          </a:p>
          <a:p>
            <a:endParaRPr lang="cs-CZ" sz="2200"/>
          </a:p>
          <a:p>
            <a:r>
              <a:rPr lang="cs-CZ" sz="2200"/>
              <a:t>Obvykle je                .</a:t>
            </a:r>
          </a:p>
          <a:p>
            <a:endParaRPr lang="cs-CZ" sz="2200"/>
          </a:p>
          <a:p>
            <a:r>
              <a:rPr lang="cs-CZ" sz="2200"/>
              <a:t>Derivací C-D funkce dostaneme mezní produkty práce </a:t>
            </a:r>
          </a:p>
          <a:p>
            <a:r>
              <a:rPr lang="cs-CZ" sz="2200"/>
              <a:t>a kapitálu: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Mezní produkt práce:  </a:t>
            </a:r>
          </a:p>
          <a:p>
            <a:endParaRPr lang="cs-CZ" sz="2200"/>
          </a:p>
          <a:p>
            <a:r>
              <a:rPr lang="cs-CZ" sz="2200"/>
              <a:t>Mezní produkt kapitálu:</a:t>
            </a:r>
          </a:p>
        </p:txBody>
      </p:sp>
      <p:sp>
        <p:nvSpPr>
          <p:cNvPr id="4210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2099" name="Object 115"/>
          <p:cNvGraphicFramePr>
            <a:graphicFrameLocks noChangeAspect="1"/>
          </p:cNvGraphicFramePr>
          <p:nvPr/>
        </p:nvGraphicFramePr>
        <p:xfrm>
          <a:off x="2500313" y="1644650"/>
          <a:ext cx="13081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4" name="Equation" r:id="rId3" imgW="711200" imgH="228600" progId="Equation.DSMT4">
                  <p:embed/>
                </p:oleObj>
              </mc:Choice>
              <mc:Fallback>
                <p:oleObj name="Equation" r:id="rId3" imgW="711200" imgH="2286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1644650"/>
                        <a:ext cx="130810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09" name="Rectangle 9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2100" name="Object 116"/>
          <p:cNvGraphicFramePr>
            <a:graphicFrameLocks noChangeAspect="1"/>
          </p:cNvGraphicFramePr>
          <p:nvPr/>
        </p:nvGraphicFramePr>
        <p:xfrm>
          <a:off x="3968750" y="1984375"/>
          <a:ext cx="10382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5" name="Equation" r:id="rId5" imgW="532937" imgH="177646" progId="Equation.DSMT4">
                  <p:embed/>
                </p:oleObj>
              </mc:Choice>
              <mc:Fallback>
                <p:oleObj name="Equation" r:id="rId5" imgW="532937" imgH="177646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1984375"/>
                        <a:ext cx="103822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01" name="Object 117"/>
          <p:cNvGraphicFramePr>
            <a:graphicFrameLocks noChangeAspect="1"/>
          </p:cNvGraphicFramePr>
          <p:nvPr/>
        </p:nvGraphicFramePr>
        <p:xfrm>
          <a:off x="3759200" y="4129088"/>
          <a:ext cx="389096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6" name="Equation" r:id="rId7" imgW="2501900" imgH="469900" progId="Equation.DSMT4">
                  <p:embed/>
                </p:oleObj>
              </mc:Choice>
              <mc:Fallback>
                <p:oleObj name="Equation" r:id="rId7" imgW="2501900" imgH="46990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4129088"/>
                        <a:ext cx="3890963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02" name="Object 118"/>
          <p:cNvGraphicFramePr>
            <a:graphicFrameLocks noChangeAspect="1"/>
          </p:cNvGraphicFramePr>
          <p:nvPr/>
        </p:nvGraphicFramePr>
        <p:xfrm>
          <a:off x="3921125" y="4791075"/>
          <a:ext cx="378618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7" name="Equation" r:id="rId9" imgW="2298700" imgH="469900" progId="Equation.DSMT4">
                  <p:embed/>
                </p:oleObj>
              </mc:Choice>
              <mc:Fallback>
                <p:oleObj name="Equation" r:id="rId9" imgW="2298700" imgH="4699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25" y="4791075"/>
                        <a:ext cx="3786188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10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2103" name="Object 119"/>
          <p:cNvGraphicFramePr>
            <a:graphicFrameLocks noChangeAspect="1"/>
          </p:cNvGraphicFramePr>
          <p:nvPr/>
        </p:nvGraphicFramePr>
        <p:xfrm>
          <a:off x="2359025" y="2320925"/>
          <a:ext cx="14065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8" name="Equation" r:id="rId11" imgW="800100" imgH="228600" progId="Equation.DSMT4">
                  <p:embed/>
                </p:oleObj>
              </mc:Choice>
              <mc:Fallback>
                <p:oleObj name="Equation" r:id="rId11" imgW="800100" imgH="228600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2320925"/>
                        <a:ext cx="140652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Tečná rovina</a:t>
            </a:r>
            <a:endParaRPr lang="en-GB" altLang="cs-CZ" sz="2400" b="1"/>
          </a:p>
        </p:txBody>
      </p:sp>
      <p:sp>
        <p:nvSpPr>
          <p:cNvPr id="4515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5157" name="Text Box 5"/>
          <p:cNvSpPr txBox="1">
            <a:spLocks noChangeArrowheads="1"/>
          </p:cNvSpPr>
          <p:nvPr/>
        </p:nvSpPr>
        <p:spPr bwMode="auto">
          <a:xfrm>
            <a:off x="577850" y="1652588"/>
            <a:ext cx="759777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Nechť             je diferencovatelná funkce v bodě                  .</a:t>
            </a:r>
          </a:p>
          <a:p>
            <a:r>
              <a:rPr lang="cs-CZ" sz="2200"/>
              <a:t>Potom tečná rovina k funkci f v bodě C je dána jako:</a:t>
            </a:r>
          </a:p>
          <a:p>
            <a:r>
              <a:rPr lang="cs-CZ" sz="2200"/>
              <a:t>   </a:t>
            </a:r>
          </a:p>
        </p:txBody>
      </p:sp>
      <p:sp>
        <p:nvSpPr>
          <p:cNvPr id="451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150" name="Object 94"/>
          <p:cNvGraphicFramePr>
            <a:graphicFrameLocks noChangeAspect="1"/>
          </p:cNvGraphicFramePr>
          <p:nvPr/>
        </p:nvGraphicFramePr>
        <p:xfrm>
          <a:off x="1431925" y="1687513"/>
          <a:ext cx="8191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2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1687513"/>
                        <a:ext cx="81915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5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151" name="Object 95"/>
          <p:cNvGraphicFramePr>
            <a:graphicFrameLocks noChangeAspect="1"/>
          </p:cNvGraphicFramePr>
          <p:nvPr/>
        </p:nvGraphicFramePr>
        <p:xfrm>
          <a:off x="6711950" y="1687513"/>
          <a:ext cx="122396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3" name="Equation" r:id="rId5" imgW="787058" imgH="253890" progId="Equation.DSMT4">
                  <p:embed/>
                </p:oleObj>
              </mc:Choice>
              <mc:Fallback>
                <p:oleObj name="Equation" r:id="rId5" imgW="787058" imgH="25389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1687513"/>
                        <a:ext cx="1223963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6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152" name="Object 96"/>
          <p:cNvGraphicFramePr>
            <a:graphicFrameLocks noChangeAspect="1"/>
          </p:cNvGraphicFramePr>
          <p:nvPr/>
        </p:nvGraphicFramePr>
        <p:xfrm>
          <a:off x="2479675" y="2554288"/>
          <a:ext cx="39782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4" name="Equation" r:id="rId7" imgW="2603500" imgH="431800" progId="Equation.DSMT4">
                  <p:embed/>
                </p:oleObj>
              </mc:Choice>
              <mc:Fallback>
                <p:oleObj name="Equation" r:id="rId7" imgW="2603500" imgH="4318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2554288"/>
                        <a:ext cx="397827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61" name="Text Box 12"/>
          <p:cNvSpPr txBox="1">
            <a:spLocks noChangeArrowheads="1"/>
          </p:cNvSpPr>
          <p:nvPr/>
        </p:nvSpPr>
        <p:spPr bwMode="auto">
          <a:xfrm>
            <a:off x="963613" y="3641725"/>
            <a:ext cx="24606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Normálový vektor:</a:t>
            </a:r>
          </a:p>
        </p:txBody>
      </p:sp>
      <p:sp>
        <p:nvSpPr>
          <p:cNvPr id="45162" name="Rectangle 1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153" name="Object 97"/>
          <p:cNvGraphicFramePr>
            <a:graphicFrameLocks noChangeAspect="1"/>
          </p:cNvGraphicFramePr>
          <p:nvPr/>
        </p:nvGraphicFramePr>
        <p:xfrm>
          <a:off x="3671888" y="3749675"/>
          <a:ext cx="22145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5" name="Equation" r:id="rId9" imgW="1485900" imgH="482600" progId="Equation.DSMT4">
                  <p:embed/>
                </p:oleObj>
              </mc:Choice>
              <mc:Fallback>
                <p:oleObj name="Equation" r:id="rId9" imgW="1485900" imgH="4826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3749675"/>
                        <a:ext cx="2214562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4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Tečná rovina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</p:txBody>
      </p:sp>
      <p:sp>
        <p:nvSpPr>
          <p:cNvPr id="4624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6249" name="Text Box 5"/>
          <p:cNvSpPr txBox="1">
            <a:spLocks noChangeArrowheads="1"/>
          </p:cNvSpPr>
          <p:nvPr/>
        </p:nvSpPr>
        <p:spPr bwMode="auto">
          <a:xfrm>
            <a:off x="850900" y="1577975"/>
            <a:ext cx="6796088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Určete tečnou rovinu k funkci                           v bodě</a:t>
            </a:r>
          </a:p>
          <a:p>
            <a:r>
              <a:rPr lang="cs-CZ" sz="2200" i="1"/>
              <a:t>C</a:t>
            </a:r>
            <a:r>
              <a:rPr lang="cs-CZ" sz="2200"/>
              <a:t> [2,1,10].</a:t>
            </a:r>
            <a:r>
              <a:rPr lang="cs-CZ"/>
              <a:t> </a:t>
            </a:r>
          </a:p>
          <a:p>
            <a:endParaRPr lang="cs-CZ"/>
          </a:p>
          <a:p>
            <a:r>
              <a:rPr lang="cs-CZ" sz="2200"/>
              <a:t>Řešení:</a:t>
            </a:r>
          </a:p>
          <a:p>
            <a:r>
              <a:rPr lang="cs-CZ" sz="2200"/>
              <a:t>Nejprve vypočteme první derivace: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Dosadíme bod C: </a:t>
            </a:r>
          </a:p>
          <a:p>
            <a:endParaRPr lang="cs-CZ" sz="2200"/>
          </a:p>
          <a:p>
            <a:r>
              <a:rPr lang="cs-CZ" sz="2200"/>
              <a:t>Dosadíme do vztahu pro tečnou rovinu: </a:t>
            </a:r>
          </a:p>
          <a:p>
            <a:r>
              <a:rPr lang="cs-CZ" sz="2200"/>
              <a:t> </a:t>
            </a:r>
          </a:p>
        </p:txBody>
      </p:sp>
      <p:sp>
        <p:nvSpPr>
          <p:cNvPr id="46250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39" name="Object 159"/>
          <p:cNvGraphicFramePr>
            <a:graphicFrameLocks noChangeAspect="1"/>
          </p:cNvGraphicFramePr>
          <p:nvPr/>
        </p:nvGraphicFramePr>
        <p:xfrm>
          <a:off x="4587875" y="1600200"/>
          <a:ext cx="196691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0" name="Equation" r:id="rId3" imgW="1104900" imgH="228600" progId="Equation.DSMT4">
                  <p:embed/>
                </p:oleObj>
              </mc:Choice>
              <mc:Fallback>
                <p:oleObj name="Equation" r:id="rId3" imgW="1104900" imgH="228600" progId="Equation.DSMT4">
                  <p:embed/>
                  <p:pic>
                    <p:nvPicPr>
                      <p:cNvPr id="0" name="Picture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1600200"/>
                        <a:ext cx="196691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51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40" name="Object 160"/>
          <p:cNvGraphicFramePr>
            <a:graphicFrameLocks noChangeAspect="1"/>
          </p:cNvGraphicFramePr>
          <p:nvPr/>
        </p:nvGraphicFramePr>
        <p:xfrm>
          <a:off x="1158875" y="3400425"/>
          <a:ext cx="15938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1" name="Equation" r:id="rId5" imgW="1218671" imgH="431613" progId="Equation.DSMT4">
                  <p:embed/>
                </p:oleObj>
              </mc:Choice>
              <mc:Fallback>
                <p:oleObj name="Equation" r:id="rId5" imgW="1218671" imgH="431613" progId="Equation.DSMT4">
                  <p:embed/>
                  <p:pic>
                    <p:nvPicPr>
                      <p:cNvPr id="0" name="Picture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400425"/>
                        <a:ext cx="159385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52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41" name="Object 161"/>
          <p:cNvGraphicFramePr>
            <a:graphicFrameLocks noChangeAspect="1"/>
          </p:cNvGraphicFramePr>
          <p:nvPr/>
        </p:nvGraphicFramePr>
        <p:xfrm>
          <a:off x="3052763" y="3346450"/>
          <a:ext cx="12731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2" name="Equation" r:id="rId7" imgW="952087" imgH="469696" progId="Equation.DSMT4">
                  <p:embed/>
                </p:oleObj>
              </mc:Choice>
              <mc:Fallback>
                <p:oleObj name="Equation" r:id="rId7" imgW="952087" imgH="469696" progId="Equation.DSMT4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3346450"/>
                        <a:ext cx="12731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5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42" name="Object 162"/>
          <p:cNvGraphicFramePr>
            <a:graphicFrameLocks noChangeAspect="1"/>
          </p:cNvGraphicFramePr>
          <p:nvPr/>
        </p:nvGraphicFramePr>
        <p:xfrm>
          <a:off x="3355975" y="4184650"/>
          <a:ext cx="17859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3" name="Equation" r:id="rId9" imgW="1422400" imgH="393700" progId="Equation.DSMT4">
                  <p:embed/>
                </p:oleObj>
              </mc:Choice>
              <mc:Fallback>
                <p:oleObj name="Equation" r:id="rId9" imgW="1422400" imgH="393700" progId="Equation.DSMT4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4184650"/>
                        <a:ext cx="1785938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54" name="Rectangle 1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43" name="Object 163"/>
          <p:cNvGraphicFramePr>
            <a:graphicFrameLocks noChangeAspect="1"/>
          </p:cNvGraphicFramePr>
          <p:nvPr/>
        </p:nvGraphicFramePr>
        <p:xfrm>
          <a:off x="5672138" y="4144963"/>
          <a:ext cx="16144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4" name="Equation" r:id="rId11" imgW="1193800" imgH="431800" progId="Equation.DSMT4">
                  <p:embed/>
                </p:oleObj>
              </mc:Choice>
              <mc:Fallback>
                <p:oleObj name="Equation" r:id="rId11" imgW="1193800" imgH="431800" progId="Equation.DSMT4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2138" y="4144963"/>
                        <a:ext cx="16144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5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44" name="Object 164"/>
          <p:cNvGraphicFramePr>
            <a:graphicFrameLocks noChangeAspect="1"/>
          </p:cNvGraphicFramePr>
          <p:nvPr/>
        </p:nvGraphicFramePr>
        <p:xfrm>
          <a:off x="3703638" y="5321300"/>
          <a:ext cx="2684462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5" name="Equation" r:id="rId13" imgW="1854200" imgH="254000" progId="Equation.DSMT4">
                  <p:embed/>
                </p:oleObj>
              </mc:Choice>
              <mc:Fallback>
                <p:oleObj name="Equation" r:id="rId13" imgW="1854200" imgH="254000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638" y="5321300"/>
                        <a:ext cx="2684462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5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245" name="Object 165"/>
          <p:cNvGraphicFramePr>
            <a:graphicFrameLocks noChangeAspect="1"/>
          </p:cNvGraphicFramePr>
          <p:nvPr/>
        </p:nvGraphicFramePr>
        <p:xfrm>
          <a:off x="4248150" y="5762625"/>
          <a:ext cx="200501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6" name="Equation" r:id="rId15" imgW="1295400" imgH="203200" progId="Equation.DSMT4">
                  <p:embed/>
                </p:oleObj>
              </mc:Choice>
              <mc:Fallback>
                <p:oleObj name="Equation" r:id="rId15" imgW="1295400" imgH="20320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5762625"/>
                        <a:ext cx="2005013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7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Totální diferenciál</a:t>
            </a:r>
            <a:endParaRPr lang="en-GB" altLang="cs-CZ" sz="2400" b="1"/>
          </a:p>
        </p:txBody>
      </p:sp>
      <p:sp>
        <p:nvSpPr>
          <p:cNvPr id="4718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7181" name="Text Box 5"/>
          <p:cNvSpPr txBox="1">
            <a:spLocks noChangeArrowheads="1"/>
          </p:cNvSpPr>
          <p:nvPr/>
        </p:nvSpPr>
        <p:spPr bwMode="auto">
          <a:xfrm>
            <a:off x="520700" y="1400175"/>
            <a:ext cx="7794625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Nechť je funkce              diferencovatelná v bodě                   . </a:t>
            </a:r>
          </a:p>
          <a:p>
            <a:endParaRPr lang="cs-CZ" sz="2200"/>
          </a:p>
          <a:p>
            <a:r>
              <a:rPr lang="cs-CZ" sz="2200"/>
              <a:t>Totální diferenciál je definován následovně: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Totální diferenciál vyjadřuje (přibližně) přírůstek funkce f spojený se změnou x a y.</a:t>
            </a:r>
          </a:p>
        </p:txBody>
      </p:sp>
      <p:sp>
        <p:nvSpPr>
          <p:cNvPr id="4718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75" name="Object 71"/>
          <p:cNvGraphicFramePr>
            <a:graphicFrameLocks noChangeAspect="1"/>
          </p:cNvGraphicFramePr>
          <p:nvPr/>
        </p:nvGraphicFramePr>
        <p:xfrm>
          <a:off x="2578100" y="1433513"/>
          <a:ext cx="9223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4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433513"/>
                        <a:ext cx="92233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8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76" name="Object 72"/>
          <p:cNvGraphicFramePr>
            <a:graphicFrameLocks noChangeAspect="1"/>
          </p:cNvGraphicFramePr>
          <p:nvPr/>
        </p:nvGraphicFramePr>
        <p:xfrm>
          <a:off x="6686550" y="1441450"/>
          <a:ext cx="13763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5" name="Equation" r:id="rId5" imgW="863225" imgH="253890" progId="Equation.DSMT4">
                  <p:embed/>
                </p:oleObj>
              </mc:Choice>
              <mc:Fallback>
                <p:oleObj name="Equation" r:id="rId5" imgW="863225" imgH="25389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1441450"/>
                        <a:ext cx="137636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84" name="Rectangle 1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77" name="Object 73"/>
          <p:cNvGraphicFramePr>
            <a:graphicFrameLocks noChangeAspect="1"/>
          </p:cNvGraphicFramePr>
          <p:nvPr/>
        </p:nvGraphicFramePr>
        <p:xfrm>
          <a:off x="2724150" y="2708275"/>
          <a:ext cx="33686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6" name="Equation" r:id="rId7" imgW="1816100" imgH="419100" progId="Equation.DSMT4">
                  <p:embed/>
                </p:oleObj>
              </mc:Choice>
              <mc:Fallback>
                <p:oleObj name="Equation" r:id="rId7" imgW="1816100" imgH="41910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2708275"/>
                        <a:ext cx="3368675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2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Totální diferenciál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</p:txBody>
      </p:sp>
      <p:sp>
        <p:nvSpPr>
          <p:cNvPr id="4822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8228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8221" name="Object 93"/>
          <p:cNvGraphicFramePr>
            <a:graphicFrameLocks noChangeAspect="1"/>
          </p:cNvGraphicFramePr>
          <p:nvPr/>
        </p:nvGraphicFramePr>
        <p:xfrm>
          <a:off x="4635500" y="1582738"/>
          <a:ext cx="22590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3" name="Equation" r:id="rId3" imgW="1422400" imgH="228600" progId="Equation.DSMT4">
                  <p:embed/>
                </p:oleObj>
              </mc:Choice>
              <mc:Fallback>
                <p:oleObj name="Equation" r:id="rId3" imgW="1422400" imgH="22860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0" y="1582738"/>
                        <a:ext cx="22590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229" name="Text Box 7"/>
          <p:cNvSpPr txBox="1">
            <a:spLocks noChangeArrowheads="1"/>
          </p:cNvSpPr>
          <p:nvPr/>
        </p:nvSpPr>
        <p:spPr bwMode="auto">
          <a:xfrm>
            <a:off x="538163" y="1557338"/>
            <a:ext cx="742315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Určete totální diferenciál funkce                               v bodě</a:t>
            </a:r>
          </a:p>
          <a:p>
            <a:r>
              <a:rPr lang="cs-CZ" sz="2200" i="1" dirty="0"/>
              <a:t>C</a:t>
            </a:r>
            <a:r>
              <a:rPr lang="cs-CZ" sz="2200" dirty="0"/>
              <a:t> </a:t>
            </a:r>
            <a:r>
              <a:rPr lang="pl-PL" sz="2200" dirty="0"/>
              <a:t>[1,1,9] pro</a:t>
            </a:r>
            <a:r>
              <a:rPr lang="cs-CZ" sz="2200" dirty="0"/>
              <a:t> </a:t>
            </a:r>
            <a:r>
              <a:rPr lang="cs-CZ" sz="2200" i="1" dirty="0" err="1"/>
              <a:t>dx</a:t>
            </a:r>
            <a:r>
              <a:rPr lang="cs-CZ" sz="2200" dirty="0"/>
              <a:t> = 0,1 a </a:t>
            </a:r>
            <a:r>
              <a:rPr lang="cs-CZ" sz="2200" i="1" dirty="0" err="1"/>
              <a:t>dy</a:t>
            </a:r>
            <a:r>
              <a:rPr lang="cs-CZ" sz="2200" dirty="0"/>
              <a:t> = 0,2 .</a:t>
            </a:r>
          </a:p>
          <a:p>
            <a:endParaRPr lang="cs-CZ" sz="2200" dirty="0"/>
          </a:p>
          <a:p>
            <a:r>
              <a:rPr lang="cs-CZ" sz="2200" dirty="0"/>
              <a:t>Řešení:</a:t>
            </a:r>
          </a:p>
          <a:p>
            <a:r>
              <a:rPr lang="cs-CZ" sz="2200" dirty="0"/>
              <a:t>Vypočteme první derivace: 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Dosadíme do diferenciálu:</a:t>
            </a:r>
          </a:p>
          <a:p>
            <a:endParaRPr lang="cs-CZ" sz="2200" dirty="0"/>
          </a:p>
          <a:p>
            <a:r>
              <a:rPr lang="cs-CZ" sz="2200" dirty="0"/>
              <a:t>Nakonec dosadíme číselné hodnoty:</a:t>
            </a:r>
          </a:p>
          <a:p>
            <a:endParaRPr lang="cs-CZ" sz="2200" dirty="0"/>
          </a:p>
          <a:p>
            <a:r>
              <a:rPr lang="cs-CZ" dirty="0"/>
              <a:t> </a:t>
            </a:r>
          </a:p>
        </p:txBody>
      </p:sp>
      <p:sp>
        <p:nvSpPr>
          <p:cNvPr id="48230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8222" name="Object 94"/>
          <p:cNvGraphicFramePr>
            <a:graphicFrameLocks noChangeAspect="1"/>
          </p:cNvGraphicFramePr>
          <p:nvPr/>
        </p:nvGraphicFramePr>
        <p:xfrm>
          <a:off x="4081463" y="4214813"/>
          <a:ext cx="29987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4" name="Equation" r:id="rId5" imgW="1790700" imgH="203200" progId="Equation.DSMT4">
                  <p:embed/>
                </p:oleObj>
              </mc:Choice>
              <mc:Fallback>
                <p:oleObj name="Equation" r:id="rId5" imgW="1790700" imgH="2032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3" y="4214813"/>
                        <a:ext cx="299878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223" name="Object 95"/>
          <p:cNvGraphicFramePr>
            <a:graphicFrameLocks noChangeAspect="1"/>
          </p:cNvGraphicFramePr>
          <p:nvPr/>
        </p:nvGraphicFramePr>
        <p:xfrm>
          <a:off x="1331913" y="3343275"/>
          <a:ext cx="25034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5" name="Equation" r:id="rId7" imgW="1447800" imgH="419100" progId="Equation.DSMT4">
                  <p:embed/>
                </p:oleObj>
              </mc:Choice>
              <mc:Fallback>
                <p:oleObj name="Equation" r:id="rId7" imgW="1447800" imgH="4191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343275"/>
                        <a:ext cx="250348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23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8224" name="Object 96"/>
          <p:cNvGraphicFramePr>
            <a:graphicFrameLocks noChangeAspect="1"/>
          </p:cNvGraphicFramePr>
          <p:nvPr/>
        </p:nvGraphicFramePr>
        <p:xfrm>
          <a:off x="1546225" y="5510213"/>
          <a:ext cx="56578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6" name="Equation" r:id="rId9" imgW="3517900" imgH="203200" progId="Equation.DSMT4">
                  <p:embed/>
                </p:oleObj>
              </mc:Choice>
              <mc:Fallback>
                <p:oleObj name="Equation" r:id="rId9" imgW="3517900" imgH="2032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5510213"/>
                        <a:ext cx="5657850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7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4927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9275" name="Text Box 5"/>
          <p:cNvSpPr txBox="1">
            <a:spLocks noChangeArrowheads="1"/>
          </p:cNvSpPr>
          <p:nvPr/>
        </p:nvSpPr>
        <p:spPr bwMode="auto">
          <a:xfrm>
            <a:off x="784225" y="1812925"/>
            <a:ext cx="36671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Určete definiční obor funkcí:</a:t>
            </a:r>
          </a:p>
          <a:p>
            <a:endParaRPr lang="cs-CZ" sz="2200"/>
          </a:p>
          <a:p>
            <a:r>
              <a:rPr lang="cs-CZ" sz="2200"/>
              <a:t>a)</a:t>
            </a:r>
          </a:p>
          <a:p>
            <a:endParaRPr lang="cs-CZ" sz="2200"/>
          </a:p>
          <a:p>
            <a:r>
              <a:rPr lang="cs-CZ" sz="2200"/>
              <a:t>b)</a:t>
            </a:r>
          </a:p>
          <a:p>
            <a:endParaRPr lang="cs-CZ" sz="2200"/>
          </a:p>
          <a:p>
            <a:r>
              <a:rPr lang="cs-CZ" sz="2200"/>
              <a:t>c)</a:t>
            </a:r>
          </a:p>
          <a:p>
            <a:endParaRPr lang="cs-CZ" sz="2200"/>
          </a:p>
          <a:p>
            <a:r>
              <a:rPr lang="cs-CZ" sz="2200"/>
              <a:t>d)</a:t>
            </a:r>
          </a:p>
          <a:p>
            <a:endParaRPr lang="cs-CZ" sz="2200"/>
          </a:p>
          <a:p>
            <a:r>
              <a:rPr lang="cs-CZ" sz="2200"/>
              <a:t>e)</a:t>
            </a:r>
          </a:p>
        </p:txBody>
      </p:sp>
      <p:sp>
        <p:nvSpPr>
          <p:cNvPr id="49276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267" name="Object 115"/>
          <p:cNvGraphicFramePr>
            <a:graphicFrameLocks noChangeAspect="1"/>
          </p:cNvGraphicFramePr>
          <p:nvPr/>
        </p:nvGraphicFramePr>
        <p:xfrm>
          <a:off x="1139825" y="2343150"/>
          <a:ext cx="18764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2" name="Equation" r:id="rId3" imgW="1333500" imgH="254000" progId="Equation.DSMT4">
                  <p:embed/>
                </p:oleObj>
              </mc:Choice>
              <mc:Fallback>
                <p:oleObj name="Equation" r:id="rId3" imgW="1333500" imgH="2540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343150"/>
                        <a:ext cx="18764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77" name="Rectangle 9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268" name="Object 116"/>
          <p:cNvGraphicFramePr>
            <a:graphicFrameLocks noChangeAspect="1"/>
          </p:cNvGraphicFramePr>
          <p:nvPr/>
        </p:nvGraphicFramePr>
        <p:xfrm>
          <a:off x="1139825" y="2959100"/>
          <a:ext cx="21780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3" name="Equation" r:id="rId5" imgW="1637589" imgH="393529" progId="Equation.DSMT4">
                  <p:embed/>
                </p:oleObj>
              </mc:Choice>
              <mc:Fallback>
                <p:oleObj name="Equation" r:id="rId5" imgW="1637589" imgH="393529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959100"/>
                        <a:ext cx="217805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78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269" name="Object 117"/>
          <p:cNvGraphicFramePr>
            <a:graphicFrameLocks noChangeAspect="1"/>
          </p:cNvGraphicFramePr>
          <p:nvPr/>
        </p:nvGraphicFramePr>
        <p:xfrm>
          <a:off x="1103313" y="3716338"/>
          <a:ext cx="1949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4" name="Equation" r:id="rId7" imgW="1435100" imgH="254000" progId="Equation.DSMT4">
                  <p:embed/>
                </p:oleObj>
              </mc:Choice>
              <mc:Fallback>
                <p:oleObj name="Equation" r:id="rId7" imgW="1435100" imgH="25400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3716338"/>
                        <a:ext cx="1949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79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270" name="Object 118"/>
          <p:cNvGraphicFramePr>
            <a:graphicFrameLocks noChangeAspect="1"/>
          </p:cNvGraphicFramePr>
          <p:nvPr/>
        </p:nvGraphicFramePr>
        <p:xfrm>
          <a:off x="1139825" y="4344988"/>
          <a:ext cx="18319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5" name="Equation" r:id="rId9" imgW="1333500" imgH="279400" progId="Equation.DSMT4">
                  <p:embed/>
                </p:oleObj>
              </mc:Choice>
              <mc:Fallback>
                <p:oleObj name="Equation" r:id="rId9" imgW="1333500" imgH="2794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344988"/>
                        <a:ext cx="1831975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80" name="Rectangle 1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271" name="Object 119"/>
          <p:cNvGraphicFramePr>
            <a:graphicFrameLocks noChangeAspect="1"/>
          </p:cNvGraphicFramePr>
          <p:nvPr/>
        </p:nvGraphicFramePr>
        <p:xfrm>
          <a:off x="1139825" y="5040313"/>
          <a:ext cx="27400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6" name="Equation" r:id="rId11" imgW="1993900" imgH="254000" progId="Equation.DSMT4">
                  <p:embed/>
                </p:oleObj>
              </mc:Choice>
              <mc:Fallback>
                <p:oleObj name="Equation" r:id="rId11" imgW="1993900" imgH="254000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5040313"/>
                        <a:ext cx="27400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5029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0299" name="Text Box 5"/>
          <p:cNvSpPr txBox="1">
            <a:spLocks noChangeArrowheads="1"/>
          </p:cNvSpPr>
          <p:nvPr/>
        </p:nvSpPr>
        <p:spPr bwMode="auto">
          <a:xfrm>
            <a:off x="728663" y="1558925"/>
            <a:ext cx="43973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 první a druhé derivace:</a:t>
            </a:r>
          </a:p>
          <a:p>
            <a:endParaRPr lang="cs-CZ" sz="2200"/>
          </a:p>
          <a:p>
            <a:r>
              <a:rPr lang="cs-CZ" sz="2200"/>
              <a:t>a)</a:t>
            </a:r>
          </a:p>
          <a:p>
            <a:endParaRPr lang="cs-CZ" sz="2200"/>
          </a:p>
          <a:p>
            <a:r>
              <a:rPr lang="cs-CZ" sz="2200"/>
              <a:t>b)</a:t>
            </a:r>
          </a:p>
          <a:p>
            <a:endParaRPr lang="cs-CZ" sz="2200"/>
          </a:p>
          <a:p>
            <a:r>
              <a:rPr lang="cs-CZ" sz="2200"/>
              <a:t>c)</a:t>
            </a:r>
          </a:p>
          <a:p>
            <a:endParaRPr lang="cs-CZ" sz="2200"/>
          </a:p>
          <a:p>
            <a:r>
              <a:rPr lang="cs-CZ" sz="2200"/>
              <a:t>d)</a:t>
            </a:r>
          </a:p>
          <a:p>
            <a:endParaRPr lang="cs-CZ" sz="2200"/>
          </a:p>
          <a:p>
            <a:r>
              <a:rPr lang="cs-CZ" sz="2200"/>
              <a:t>e) </a:t>
            </a:r>
          </a:p>
        </p:txBody>
      </p:sp>
      <p:sp>
        <p:nvSpPr>
          <p:cNvPr id="50300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291" name="Object 115"/>
          <p:cNvGraphicFramePr>
            <a:graphicFrameLocks noChangeAspect="1"/>
          </p:cNvGraphicFramePr>
          <p:nvPr/>
        </p:nvGraphicFramePr>
        <p:xfrm>
          <a:off x="1096963" y="2251075"/>
          <a:ext cx="18446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06" name="Equation" r:id="rId3" imgW="1054100" imgH="228600" progId="Equation.DSMT4">
                  <p:embed/>
                </p:oleObj>
              </mc:Choice>
              <mc:Fallback>
                <p:oleObj name="Equation" r:id="rId3" imgW="1054100" imgH="2286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251075"/>
                        <a:ext cx="184467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01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292" name="Object 116"/>
          <p:cNvGraphicFramePr>
            <a:graphicFrameLocks noChangeAspect="1"/>
          </p:cNvGraphicFramePr>
          <p:nvPr/>
        </p:nvGraphicFramePr>
        <p:xfrm>
          <a:off x="1158875" y="2921000"/>
          <a:ext cx="27003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07" name="Equation" r:id="rId5" imgW="1612900" imgH="228600" progId="Equation.DSMT4">
                  <p:embed/>
                </p:oleObj>
              </mc:Choice>
              <mc:Fallback>
                <p:oleObj name="Equation" r:id="rId5" imgW="1612900" imgH="22860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2921000"/>
                        <a:ext cx="270033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02" name="Rectangle 1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293" name="Object 117"/>
          <p:cNvGraphicFramePr>
            <a:graphicFrameLocks noChangeAspect="1"/>
          </p:cNvGraphicFramePr>
          <p:nvPr/>
        </p:nvGraphicFramePr>
        <p:xfrm>
          <a:off x="1181100" y="4056063"/>
          <a:ext cx="22479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08" name="Equation" r:id="rId7" imgW="1244600" imgH="393700" progId="Equation.DSMT4">
                  <p:embed/>
                </p:oleObj>
              </mc:Choice>
              <mc:Fallback>
                <p:oleObj name="Equation" r:id="rId7" imgW="1244600" imgH="39370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056063"/>
                        <a:ext cx="224790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03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294" name="Object 118"/>
          <p:cNvGraphicFramePr>
            <a:graphicFrameLocks noChangeAspect="1"/>
          </p:cNvGraphicFramePr>
          <p:nvPr/>
        </p:nvGraphicFramePr>
        <p:xfrm>
          <a:off x="1158875" y="3525838"/>
          <a:ext cx="147796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09" name="Equation" r:id="rId9" imgW="850900" imgH="228600" progId="Equation.DSMT4">
                  <p:embed/>
                </p:oleObj>
              </mc:Choice>
              <mc:Fallback>
                <p:oleObj name="Equation" r:id="rId9" imgW="850900" imgH="22860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525838"/>
                        <a:ext cx="1477963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04" name="Rectangle 1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295" name="Object 119"/>
          <p:cNvGraphicFramePr>
            <a:graphicFrameLocks noChangeAspect="1"/>
          </p:cNvGraphicFramePr>
          <p:nvPr/>
        </p:nvGraphicFramePr>
        <p:xfrm>
          <a:off x="1096963" y="4913313"/>
          <a:ext cx="24733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10" name="Equation" r:id="rId11" imgW="1358900" imgH="279400" progId="Equation.DSMT4">
                  <p:embed/>
                </p:oleObj>
              </mc:Choice>
              <mc:Fallback>
                <p:oleObj name="Equation" r:id="rId11" imgW="1358900" imgH="279400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4913313"/>
                        <a:ext cx="24733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Diferenciální počet dvou proměnných</a:t>
            </a:r>
            <a:r>
              <a:rPr lang="en-GB" altLang="cs-CZ" sz="2400" b="1"/>
              <a:t> </a:t>
            </a:r>
          </a:p>
        </p:txBody>
      </p:sp>
      <p:sp>
        <p:nvSpPr>
          <p:cNvPr id="6247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7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7202488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Řada ekonomických funkcí obsahuje více než jednu </a:t>
            </a:r>
          </a:p>
          <a:p>
            <a:r>
              <a:rPr lang="cs-CZ" sz="2200"/>
              <a:t>(vysvětlující, nezávislou) proměnnou.  </a:t>
            </a:r>
          </a:p>
          <a:p>
            <a:endParaRPr lang="cs-CZ" sz="2200"/>
          </a:p>
          <a:p>
            <a:r>
              <a:rPr lang="cs-CZ" sz="2200"/>
              <a:t>Typickým příkladem je Cobb-Douglasova funkce, která</a:t>
            </a:r>
          </a:p>
          <a:p>
            <a:r>
              <a:rPr lang="cs-CZ" sz="2200"/>
              <a:t>Obsahuje kapitál K, práci L a technologický člen A: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Dále se omezíme na funkce pouze dvou proměnných. </a:t>
            </a:r>
          </a:p>
          <a:p>
            <a:r>
              <a:rPr lang="cs-CZ" sz="2200"/>
              <a:t>Grafem těchto funkcí je „plocha“ v 3-DIM, viz dále.</a:t>
            </a:r>
          </a:p>
          <a:p>
            <a:endParaRPr lang="cs-CZ" sz="2200"/>
          </a:p>
          <a:p>
            <a:endParaRPr lang="cs-CZ" sz="2200"/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3162300" y="3654425"/>
          <a:ext cx="22748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4" name="Equation" r:id="rId3" imgW="1104421" imgH="215806" progId="Equation.DSMT4">
                  <p:embed/>
                </p:oleObj>
              </mc:Choice>
              <mc:Fallback>
                <p:oleObj name="Equation" r:id="rId3" imgW="1104421" imgH="215806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3654425"/>
                        <a:ext cx="22748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Cobb-Douglasova funkce</a:t>
            </a:r>
            <a:endParaRPr lang="en-GB" altLang="cs-CZ" sz="2400" b="1"/>
          </a:p>
        </p:txBody>
      </p:sp>
      <p:sp>
        <p:nvSpPr>
          <p:cNvPr id="634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63492" name="Picture 5" descr="Cobb_doug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0" y="1943100"/>
            <a:ext cx="5591175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Definiční obor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</p:txBody>
      </p:sp>
      <p:sp>
        <p:nvSpPr>
          <p:cNvPr id="297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9776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9770" name="Object 74"/>
          <p:cNvGraphicFramePr>
            <a:graphicFrameLocks noChangeAspect="1"/>
          </p:cNvGraphicFramePr>
          <p:nvPr/>
        </p:nvGraphicFramePr>
        <p:xfrm>
          <a:off x="4559300" y="1406525"/>
          <a:ext cx="18780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Equation" r:id="rId3" imgW="1269449" imgH="253890" progId="Equation.DSMT4">
                  <p:embed/>
                </p:oleObj>
              </mc:Choice>
              <mc:Fallback>
                <p:oleObj name="Equation" r:id="rId3" imgW="1269449" imgH="25389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1406525"/>
                        <a:ext cx="187801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77" name="Text Box 9"/>
          <p:cNvSpPr txBox="1">
            <a:spLocks noChangeArrowheads="1"/>
          </p:cNvSpPr>
          <p:nvPr/>
        </p:nvSpPr>
        <p:spPr bwMode="auto">
          <a:xfrm>
            <a:off x="901700" y="1406525"/>
            <a:ext cx="7212013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Určete definiční obor funkce                           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sz="2200" dirty="0" smtClean="0"/>
              <a:t>.  </a:t>
            </a:r>
            <a:endParaRPr lang="cs-CZ" sz="2200" dirty="0"/>
          </a:p>
          <a:p>
            <a:endParaRPr lang="cs-CZ" sz="2200" dirty="0"/>
          </a:p>
          <a:p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6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Definiční obor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3286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2869" name="Text Box 5"/>
          <p:cNvSpPr txBox="1">
            <a:spLocks noChangeArrowheads="1"/>
          </p:cNvSpPr>
          <p:nvPr/>
        </p:nvSpPr>
        <p:spPr bwMode="auto">
          <a:xfrm>
            <a:off x="784225" y="1398588"/>
            <a:ext cx="74453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Určete definiční obor funkce:                           .</a:t>
            </a:r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 </a:t>
            </a:r>
          </a:p>
        </p:txBody>
      </p:sp>
      <p:sp>
        <p:nvSpPr>
          <p:cNvPr id="3287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2862" name="Object 94"/>
          <p:cNvGraphicFramePr>
            <a:graphicFrameLocks noChangeAspect="1"/>
          </p:cNvGraphicFramePr>
          <p:nvPr/>
        </p:nvGraphicFramePr>
        <p:xfrm>
          <a:off x="4567238" y="1414463"/>
          <a:ext cx="20193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1" name="Equation" r:id="rId3" imgW="1397000" imgH="279400" progId="Equation.DSMT4">
                  <p:embed/>
                </p:oleObj>
              </mc:Choice>
              <mc:Fallback>
                <p:oleObj name="Equation" r:id="rId3" imgW="1397000" imgH="2794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238" y="1414463"/>
                        <a:ext cx="20193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3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Definiční obor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9013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0138" name="Text Box 5"/>
          <p:cNvSpPr txBox="1">
            <a:spLocks noChangeArrowheads="1"/>
          </p:cNvSpPr>
          <p:nvPr/>
        </p:nvSpPr>
        <p:spPr bwMode="auto">
          <a:xfrm>
            <a:off x="784225" y="1398588"/>
            <a:ext cx="7445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Určete definiční obor funkce:                           .</a:t>
            </a:r>
          </a:p>
          <a:p>
            <a:endParaRPr lang="cs-CZ" sz="2200" dirty="0"/>
          </a:p>
        </p:txBody>
      </p:sp>
      <p:sp>
        <p:nvSpPr>
          <p:cNvPr id="901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0140" name="Rectangle 1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0131" name="Object 19"/>
          <p:cNvGraphicFramePr>
            <a:graphicFrameLocks noChangeAspect="1"/>
          </p:cNvGraphicFramePr>
          <p:nvPr/>
        </p:nvGraphicFramePr>
        <p:xfrm>
          <a:off x="4506913" y="1435100"/>
          <a:ext cx="20081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0" name="Equation" r:id="rId3" imgW="1333500" imgH="279400" progId="Equation.DSMT4">
                  <p:embed/>
                </p:oleObj>
              </mc:Choice>
              <mc:Fallback>
                <p:oleObj name="Equation" r:id="rId3" imgW="1333500" imgH="279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3" y="1435100"/>
                        <a:ext cx="20081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8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Derivace funkce dvou proměnných</a:t>
            </a:r>
            <a:r>
              <a:rPr lang="en-GB" altLang="cs-CZ" sz="2400" b="1"/>
              <a:t> </a:t>
            </a:r>
          </a:p>
        </p:txBody>
      </p:sp>
      <p:sp>
        <p:nvSpPr>
          <p:cNvPr id="3798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7989" name="Text Box 5"/>
          <p:cNvSpPr txBox="1">
            <a:spLocks noChangeArrowheads="1"/>
          </p:cNvSpPr>
          <p:nvPr/>
        </p:nvSpPr>
        <p:spPr bwMode="auto">
          <a:xfrm>
            <a:off x="700088" y="1549400"/>
            <a:ext cx="6570662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Nechť f (x,y) je funkce dvou reálných proměnných. </a:t>
            </a:r>
          </a:p>
          <a:p>
            <a:r>
              <a:rPr lang="cs-CZ" sz="2200"/>
              <a:t>Pak derivace podle x respektive y značíme takto: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Tyto derivace nazýváme parciální derivace.</a:t>
            </a:r>
          </a:p>
          <a:p>
            <a:endParaRPr lang="cs-CZ" sz="2200"/>
          </a:p>
          <a:p>
            <a:r>
              <a:rPr lang="cs-CZ"/>
              <a:t>  </a:t>
            </a:r>
          </a:p>
        </p:txBody>
      </p:sp>
      <p:graphicFrame>
        <p:nvGraphicFramePr>
          <p:cNvPr id="37982" name="Object 94"/>
          <p:cNvGraphicFramePr>
            <a:graphicFrameLocks noChangeAspect="1"/>
          </p:cNvGraphicFramePr>
          <p:nvPr/>
        </p:nvGraphicFramePr>
        <p:xfrm>
          <a:off x="5070475" y="2684463"/>
          <a:ext cx="22098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4" name="Equation" r:id="rId3" imgW="1625600" imgH="393700" progId="Equation.DSMT4">
                  <p:embed/>
                </p:oleObj>
              </mc:Choice>
              <mc:Fallback>
                <p:oleObj name="Equation" r:id="rId3" imgW="1625600" imgH="3937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475" y="2684463"/>
                        <a:ext cx="22098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83" name="Object 95"/>
          <p:cNvGraphicFramePr>
            <a:graphicFrameLocks noChangeAspect="1"/>
          </p:cNvGraphicFramePr>
          <p:nvPr/>
        </p:nvGraphicFramePr>
        <p:xfrm>
          <a:off x="1871663" y="2676525"/>
          <a:ext cx="24669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" name="Equation" r:id="rId5" imgW="1638300" imgH="419100" progId="Equation.DSMT4">
                  <p:embed/>
                </p:oleObj>
              </mc:Choice>
              <mc:Fallback>
                <p:oleObj name="Equation" r:id="rId5" imgW="1638300" imgH="4191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2676525"/>
                        <a:ext cx="246697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0" name="Rectangle 8"/>
          <p:cNvSpPr>
            <a:spLocks noChangeArrowheads="1"/>
          </p:cNvSpPr>
          <p:nvPr/>
        </p:nvSpPr>
        <p:spPr bwMode="auto">
          <a:xfrm>
            <a:off x="0" y="288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991" name="Rectangle 9"/>
          <p:cNvSpPr>
            <a:spLocks noChangeArrowheads="1"/>
          </p:cNvSpPr>
          <p:nvPr/>
        </p:nvSpPr>
        <p:spPr bwMode="auto">
          <a:xfrm>
            <a:off x="4338638" y="3282950"/>
            <a:ext cx="450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37992" name="Text Box 10"/>
          <p:cNvSpPr txBox="1">
            <a:spLocks noChangeArrowheads="1"/>
          </p:cNvSpPr>
          <p:nvPr/>
        </p:nvSpPr>
        <p:spPr bwMode="auto">
          <a:xfrm>
            <a:off x="879475" y="4160838"/>
            <a:ext cx="1282700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Definice:</a:t>
            </a:r>
          </a:p>
          <a:p>
            <a:endParaRPr lang="cs-CZ" sz="2200"/>
          </a:p>
          <a:p>
            <a:endParaRPr lang="cs-CZ"/>
          </a:p>
        </p:txBody>
      </p:sp>
      <p:sp>
        <p:nvSpPr>
          <p:cNvPr id="37993" name="Rectangle 12"/>
          <p:cNvSpPr>
            <a:spLocks noChangeArrowheads="1"/>
          </p:cNvSpPr>
          <p:nvPr/>
        </p:nvSpPr>
        <p:spPr bwMode="auto"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7984" name="Object 96"/>
          <p:cNvGraphicFramePr>
            <a:graphicFrameLocks noChangeAspect="1"/>
          </p:cNvGraphicFramePr>
          <p:nvPr/>
        </p:nvGraphicFramePr>
        <p:xfrm>
          <a:off x="2538413" y="4133850"/>
          <a:ext cx="32067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6" name="Equation" r:id="rId7" imgW="2146300" imgH="368300" progId="Equation.DSMT4">
                  <p:embed/>
                </p:oleObj>
              </mc:Choice>
              <mc:Fallback>
                <p:oleObj name="Equation" r:id="rId7" imgW="2146300" imgH="3683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4133850"/>
                        <a:ext cx="32067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4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7985" name="Object 97"/>
          <p:cNvGraphicFramePr>
            <a:graphicFrameLocks noChangeAspect="1"/>
          </p:cNvGraphicFramePr>
          <p:nvPr/>
        </p:nvGraphicFramePr>
        <p:xfrm>
          <a:off x="2554288" y="4875213"/>
          <a:ext cx="33972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7" name="Equation" r:id="rId9" imgW="2159000" imgH="406400" progId="Equation.DSMT4">
                  <p:embed/>
                </p:oleObj>
              </mc:Choice>
              <mc:Fallback>
                <p:oleObj name="Equation" r:id="rId9" imgW="2159000" imgH="4064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4875213"/>
                        <a:ext cx="33972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8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Parciální derivace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</p:txBody>
      </p:sp>
      <p:sp>
        <p:nvSpPr>
          <p:cNvPr id="3898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8989" name="Text Box 5"/>
          <p:cNvSpPr txBox="1">
            <a:spLocks noChangeArrowheads="1"/>
          </p:cNvSpPr>
          <p:nvPr/>
        </p:nvSpPr>
        <p:spPr bwMode="auto">
          <a:xfrm>
            <a:off x="954088" y="1568450"/>
            <a:ext cx="576388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Vypočtěte derivace funkce:                           .</a:t>
            </a:r>
          </a:p>
          <a:p>
            <a:endParaRPr lang="cs-CZ" sz="2200" dirty="0"/>
          </a:p>
        </p:txBody>
      </p:sp>
      <p:sp>
        <p:nvSpPr>
          <p:cNvPr id="3899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8983" name="Object 71"/>
          <p:cNvGraphicFramePr>
            <a:graphicFrameLocks noChangeAspect="1"/>
          </p:cNvGraphicFramePr>
          <p:nvPr/>
        </p:nvGraphicFramePr>
        <p:xfrm>
          <a:off x="4473575" y="1590675"/>
          <a:ext cx="19812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0" name="Equation" r:id="rId3" imgW="1206500" imgH="228600" progId="Equation.DSMT4">
                  <p:embed/>
                </p:oleObj>
              </mc:Choice>
              <mc:Fallback>
                <p:oleObj name="Equation" r:id="rId3" imgW="1206500" imgH="2286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1590675"/>
                        <a:ext cx="198120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91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92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Druhé parciální derivace</a:t>
            </a:r>
            <a:r>
              <a:rPr lang="en-GB" altLang="cs-CZ" sz="2400" b="1"/>
              <a:t> </a:t>
            </a:r>
          </a:p>
        </p:txBody>
      </p:sp>
      <p:sp>
        <p:nvSpPr>
          <p:cNvPr id="4005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0060" name="Text Box 5"/>
          <p:cNvSpPr txBox="1">
            <a:spLocks noChangeArrowheads="1"/>
          </p:cNvSpPr>
          <p:nvPr/>
        </p:nvSpPr>
        <p:spPr bwMode="auto">
          <a:xfrm>
            <a:off x="746125" y="1671638"/>
            <a:ext cx="75501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Pokud druhé derivace dané funkce existují, značíme je takto:  </a:t>
            </a:r>
          </a:p>
          <a:p>
            <a:endParaRPr lang="cs-CZ" sz="2200"/>
          </a:p>
        </p:txBody>
      </p:sp>
      <p:sp>
        <p:nvSpPr>
          <p:cNvPr id="40061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052" name="Object 116"/>
          <p:cNvGraphicFramePr>
            <a:graphicFrameLocks noChangeAspect="1"/>
          </p:cNvGraphicFramePr>
          <p:nvPr/>
        </p:nvGraphicFramePr>
        <p:xfrm>
          <a:off x="1404938" y="2755900"/>
          <a:ext cx="5492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7" name="Equation" r:id="rId3" imgW="317362" imgH="418918" progId="Equation.DSMT4">
                  <p:embed/>
                </p:oleObj>
              </mc:Choice>
              <mc:Fallback>
                <p:oleObj name="Equation" r:id="rId3" imgW="317362" imgH="418918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755900"/>
                        <a:ext cx="54927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62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053" name="Object 117"/>
          <p:cNvGraphicFramePr>
            <a:graphicFrameLocks noChangeAspect="1"/>
          </p:cNvGraphicFramePr>
          <p:nvPr/>
        </p:nvGraphicFramePr>
        <p:xfrm>
          <a:off x="2271713" y="2762250"/>
          <a:ext cx="569912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8" name="Equation" r:id="rId5" imgW="317362" imgH="457002" progId="Equation.DSMT4">
                  <p:embed/>
                </p:oleObj>
              </mc:Choice>
              <mc:Fallback>
                <p:oleObj name="Equation" r:id="rId5" imgW="317362" imgH="457002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762250"/>
                        <a:ext cx="569912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63" name="Rectangle 11"/>
          <p:cNvSpPr>
            <a:spLocks noChangeArrowheads="1"/>
          </p:cNvSpPr>
          <p:nvPr/>
        </p:nvSpPr>
        <p:spPr bwMode="auto">
          <a:xfrm>
            <a:off x="-301625" y="2973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054" name="Object 118"/>
          <p:cNvGraphicFramePr>
            <a:graphicFrameLocks noChangeAspect="1"/>
          </p:cNvGraphicFramePr>
          <p:nvPr/>
        </p:nvGraphicFramePr>
        <p:xfrm>
          <a:off x="3148013" y="2833688"/>
          <a:ext cx="6254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9" name="Equation" r:id="rId7" imgW="355446" imgH="457002" progId="Equation.DSMT4">
                  <p:embed/>
                </p:oleObj>
              </mc:Choice>
              <mc:Fallback>
                <p:oleObj name="Equation" r:id="rId7" imgW="355446" imgH="457002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2833688"/>
                        <a:ext cx="6254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64" name="Rectangle 13"/>
          <p:cNvSpPr>
            <a:spLocks noChangeArrowheads="1"/>
          </p:cNvSpPr>
          <p:nvPr/>
        </p:nvSpPr>
        <p:spPr bwMode="auto">
          <a:xfrm>
            <a:off x="-112713" y="30305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055" name="Object 119"/>
          <p:cNvGraphicFramePr>
            <a:graphicFrameLocks noChangeAspect="1"/>
          </p:cNvGraphicFramePr>
          <p:nvPr/>
        </p:nvGraphicFramePr>
        <p:xfrm>
          <a:off x="3995738" y="2816225"/>
          <a:ext cx="6064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0" name="Equation" r:id="rId9" imgW="355446" imgH="457002" progId="Equation.DSMT4">
                  <p:embed/>
                </p:oleObj>
              </mc:Choice>
              <mc:Fallback>
                <p:oleObj name="Equation" r:id="rId9" imgW="355446" imgH="457002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816225"/>
                        <a:ext cx="606425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65" name="Text Box 14"/>
          <p:cNvSpPr txBox="1">
            <a:spLocks noChangeArrowheads="1"/>
          </p:cNvSpPr>
          <p:nvPr/>
        </p:nvSpPr>
        <p:spPr bwMode="auto">
          <a:xfrm>
            <a:off x="728663" y="3886200"/>
            <a:ext cx="6635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Smíšené derivace se pro spojité funkce vždy rovnají</a:t>
            </a:r>
          </a:p>
          <a:p>
            <a:r>
              <a:rPr lang="cs-CZ" sz="2200"/>
              <a:t> (pokud existují):</a:t>
            </a:r>
          </a:p>
        </p:txBody>
      </p:sp>
      <p:sp>
        <p:nvSpPr>
          <p:cNvPr id="4006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056" name="Object 120"/>
          <p:cNvGraphicFramePr>
            <a:graphicFrameLocks noChangeAspect="1"/>
          </p:cNvGraphicFramePr>
          <p:nvPr/>
        </p:nvGraphicFramePr>
        <p:xfrm>
          <a:off x="3300413" y="4622800"/>
          <a:ext cx="15017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1" name="Equation" r:id="rId11" imgW="812447" imgH="457002" progId="Equation.DSMT4">
                  <p:embed/>
                </p:oleObj>
              </mc:Choice>
              <mc:Fallback>
                <p:oleObj name="Equation" r:id="rId11" imgW="812447" imgH="457002" progId="Equation.DSMT4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4622800"/>
                        <a:ext cx="150177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725</TotalTime>
  <Words>476</Words>
  <Application>Microsoft Office PowerPoint</Application>
  <PresentationFormat>Předvádění na obrazovce (4:3)</PresentationFormat>
  <Paragraphs>292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85</cp:revision>
  <dcterms:created xsi:type="dcterms:W3CDTF">2016-03-17T12:08:01Z</dcterms:created>
  <dcterms:modified xsi:type="dcterms:W3CDTF">2018-05-29T15:16:29Z</dcterms:modified>
</cp:coreProperties>
</file>