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8" r:id="rId1"/>
  </p:sldMasterIdLst>
  <p:notesMasterIdLst>
    <p:notesMasterId r:id="rId33"/>
  </p:notesMasterIdLst>
  <p:sldIdLst>
    <p:sldId id="256" r:id="rId2"/>
    <p:sldId id="263" r:id="rId3"/>
    <p:sldId id="281" r:id="rId4"/>
    <p:sldId id="295" r:id="rId5"/>
    <p:sldId id="292" r:id="rId6"/>
    <p:sldId id="293" r:id="rId7"/>
    <p:sldId id="259" r:id="rId8"/>
    <p:sldId id="282" r:id="rId9"/>
    <p:sldId id="283" r:id="rId10"/>
    <p:sldId id="299" r:id="rId11"/>
    <p:sldId id="300" r:id="rId12"/>
    <p:sldId id="298" r:id="rId13"/>
    <p:sldId id="289" r:id="rId14"/>
    <p:sldId id="290" r:id="rId15"/>
    <p:sldId id="260" r:id="rId16"/>
    <p:sldId id="261" r:id="rId17"/>
    <p:sldId id="262" r:id="rId18"/>
    <p:sldId id="278" r:id="rId19"/>
    <p:sldId id="266" r:id="rId20"/>
    <p:sldId id="268" r:id="rId21"/>
    <p:sldId id="296" r:id="rId22"/>
    <p:sldId id="265" r:id="rId23"/>
    <p:sldId id="279" r:id="rId24"/>
    <p:sldId id="270" r:id="rId25"/>
    <p:sldId id="272" r:id="rId26"/>
    <p:sldId id="273" r:id="rId27"/>
    <p:sldId id="267" r:id="rId28"/>
    <p:sldId id="269" r:id="rId29"/>
    <p:sldId id="291" r:id="rId30"/>
    <p:sldId id="294" r:id="rId31"/>
    <p:sldId id="257" r:id="rId3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184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50907" y="0"/>
            <a:ext cx="2945184" cy="496095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0404790-7567-42C6-8836-2F5CDC898FEC}" type="datetimeFigureOut">
              <a:rPr lang="cs-CZ"/>
              <a:pPr>
                <a:defRPr/>
              </a:pPr>
              <a:t>27. 2. 2018</a:t>
            </a:fld>
            <a:endParaRPr lang="cs-CZ"/>
          </a:p>
        </p:txBody>
      </p:sp>
      <p:sp>
        <p:nvSpPr>
          <p:cNvPr id="35844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293" y="4715273"/>
            <a:ext cx="5439089" cy="4466432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5126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9428959"/>
            <a:ext cx="2945184" cy="49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50907" y="9428959"/>
            <a:ext cx="2945184" cy="496094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3995F3D-E312-4CBB-A601-4CB5B7F3C9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539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9370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166269"/>
      </p:ext>
    </p:extLst>
  </p:cSld>
  <p:clrMapOvr>
    <a:masterClrMapping/>
  </p:clrMapOvr>
  <p:transition spd="slow">
    <p:push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704334"/>
      </p:ext>
    </p:extLst>
  </p:cSld>
  <p:clrMapOvr>
    <a:masterClrMapping/>
  </p:clrMapOvr>
  <p:transition spd="slow">
    <p:push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483958"/>
      </p:ext>
    </p:extLst>
  </p:cSld>
  <p:clrMapOvr>
    <a:masterClrMapping/>
  </p:clrMapOvr>
  <p:transition spd="slow">
    <p:push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83756"/>
      </p:ext>
    </p:extLst>
  </p:cSld>
  <p:clrMapOvr>
    <a:masterClrMapping/>
  </p:clrMapOvr>
  <p:transition spd="slow">
    <p:push/>
  </p:transition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19955"/>
      </p:ext>
    </p:extLst>
  </p:cSld>
  <p:clrMapOvr>
    <a:masterClrMapping/>
  </p:clrMapOvr>
  <p:transition spd="slow">
    <p:push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96633"/>
      </p:ext>
    </p:extLst>
  </p:cSld>
  <p:clrMapOvr>
    <a:masterClrMapping/>
  </p:clrMapOvr>
  <p:transition spd="slow">
    <p:push/>
  </p:transition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140289"/>
      </p:ext>
    </p:extLst>
  </p:cSld>
  <p:clrMapOvr>
    <a:masterClrMapping/>
  </p:clrMapOvr>
  <p:transition spd="slow">
    <p:push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455858"/>
      </p:ext>
    </p:extLst>
  </p:cSld>
  <p:clrMapOvr>
    <a:masterClrMapping/>
  </p:clrMapOvr>
  <p:transition spd="slow">
    <p:push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431760"/>
      </p:ext>
    </p:extLst>
  </p:cSld>
  <p:clrMapOvr>
    <a:masterClrMapping/>
  </p:clrMapOvr>
  <p:transition spd="slow">
    <p:push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815461"/>
      </p:ext>
    </p:extLst>
  </p:cSld>
  <p:clrMapOvr>
    <a:masterClrMapping/>
  </p:clrMapOvr>
  <p:transition spd="slow">
    <p:push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409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4104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4105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4106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4107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4108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4111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4112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4113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4114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4115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4116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176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041015_Anforderungskatalog_Rechnungswesen_Controlling_reviewed.doc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Zaloha_ekon.ppt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tension.iastate.edu/agdm/wholefarm/html/c5-65.html" TargetMode="External"/><Relationship Id="rId2" Type="http://schemas.openxmlformats.org/officeDocument/2006/relationships/hyperlink" Target="http://bestentrepreneur.murdoch.edu.au/Business_Feasibility_Study_Outline.pdf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estentrepreneur.murdoch.edu.au/Business_Feasibility_Study_Outline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400" dirty="0" smtClean="0"/>
              <a:t>Projektování informačních systémů 3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defTabSz="914400" eaLnBrk="1" hangingPunct="1">
              <a:defRPr/>
            </a:pPr>
            <a:r>
              <a:rPr lang="cs-CZ" dirty="0" smtClean="0"/>
              <a:t>Studie proveditelnosti</a:t>
            </a:r>
          </a:p>
          <a:p>
            <a:pPr defTabSz="914400" eaLnBrk="1" hangingPunct="1">
              <a:defRPr/>
            </a:pPr>
            <a:r>
              <a:rPr lang="cs-CZ" sz="2400" dirty="0" smtClean="0"/>
              <a:t>Doc. Mgr. Petr Suchánek, Ph.D.</a:t>
            </a:r>
          </a:p>
          <a:p>
            <a:pPr defTabSz="914400" eaLnBrk="1" hangingPunct="1">
              <a:defRPr/>
            </a:pPr>
            <a:r>
              <a:rPr lang="cs-CZ" sz="2400" dirty="0" smtClean="0"/>
              <a:t>RNDr. Ing. Roman Šperka, Ph.D.	</a:t>
            </a:r>
          </a:p>
          <a:p>
            <a:pPr defTabSz="914400" eaLnBrk="1" hangingPunct="1">
              <a:defRPr/>
            </a:pPr>
            <a:endParaRPr lang="cs-CZ" sz="2400" dirty="0" smtClean="0"/>
          </a:p>
          <a:p>
            <a:pPr defTabSz="914400" eaLnBrk="1" hangingPunct="1">
              <a:defRPr/>
            </a:pPr>
            <a:r>
              <a:rPr lang="cs-CZ" sz="2400" dirty="0" smtClean="0"/>
              <a:t>Převzato od:</a:t>
            </a:r>
          </a:p>
          <a:p>
            <a:pPr defTabSz="914400" eaLnBrk="1" hangingPunct="1">
              <a:defRPr/>
            </a:pPr>
            <a:r>
              <a:rPr lang="cs-CZ" sz="2400" dirty="0" smtClean="0"/>
              <a:t>Ing. Dominik Vymětal, </a:t>
            </a:r>
            <a:r>
              <a:rPr lang="cs-CZ" sz="2400" dirty="0" err="1" smtClean="0"/>
              <a:t>DrSc</a:t>
            </a:r>
            <a:endParaRPr lang="cs-CZ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03920"/>
          </a:xfrm>
        </p:spPr>
        <p:txBody>
          <a:bodyPr/>
          <a:lstStyle/>
          <a:p>
            <a:r>
              <a:rPr lang="cs-CZ" sz="3600" dirty="0" smtClean="0"/>
              <a:t>SWOT analýza</a:t>
            </a:r>
            <a:endParaRPr lang="cs-CZ" sz="3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39437-C73E-4BAF-AF73-F3DC09291DC2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63730"/>
              </p:ext>
            </p:extLst>
          </p:nvPr>
        </p:nvGraphicFramePr>
        <p:xfrm>
          <a:off x="1100432" y="1254414"/>
          <a:ext cx="6351888" cy="3974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7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r>
                        <a:rPr lang="cs-CZ" dirty="0" smtClean="0"/>
                        <a:t>SWOT analýza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1713">
                <a:tc>
                  <a:txBody>
                    <a:bodyPr/>
                    <a:lstStyle/>
                    <a:p>
                      <a:r>
                        <a:rPr lang="cs-CZ" dirty="0" smtClean="0"/>
                        <a:t>Příležitosti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Dobře proškolený tým servisních techniků –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jak je dále zlepšovat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 na dopravu, dostupnost náhradních dílů – jak toto odstranit a získat nové příležitosti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1713">
                <a:tc>
                  <a:txBody>
                    <a:bodyPr/>
                    <a:lstStyle/>
                    <a:p>
                      <a:r>
                        <a:rPr lang="cs-CZ" dirty="0" smtClean="0"/>
                        <a:t>Hrozby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Konkurence -Návrh jak využít techniků k odvrácení hrozeb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Vyvinout postupy jak čelit hrozbám konkurence</a:t>
                      </a:r>
                      <a:r>
                        <a:rPr lang="cs-CZ" baseline="0" dirty="0" smtClean="0"/>
                        <a:t> v oblasti termínů dodávek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75928"/>
          </a:xfrm>
        </p:spPr>
        <p:txBody>
          <a:bodyPr/>
          <a:lstStyle/>
          <a:p>
            <a:r>
              <a:rPr lang="cs-CZ" sz="3600" dirty="0" smtClean="0">
                <a:solidFill>
                  <a:srgbClr val="FF0000"/>
                </a:solidFill>
              </a:rPr>
              <a:t>Balanced scorecard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39437-C73E-4BAF-AF73-F3DC09291DC2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2866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Propojení strategie s operativními činnostmi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vyvážené</a:t>
            </a:r>
            <a:r>
              <a:rPr lang="cs-CZ" dirty="0" smtClean="0"/>
              <a:t> měření výkonnostních ukazatelů v oblastech: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měření ukazatelů zaměřených na zákazníky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finanční  ukazatele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interních podnikových procesů – firemní procesy a jejich ukazatele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zaměstnanci - učení se a jejich růst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57224" y="3786190"/>
            <a:ext cx="71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 ukazatelů:</a:t>
            </a:r>
          </a:p>
          <a:p>
            <a:r>
              <a:rPr lang="cs-CZ" dirty="0" smtClean="0"/>
              <a:t>1. Finanční: obrat, zisk, atd. + schopnost tyto ukazatele zlepšovat</a:t>
            </a:r>
            <a:br>
              <a:rPr lang="cs-CZ" dirty="0" smtClean="0"/>
            </a:br>
            <a:r>
              <a:rPr lang="cs-CZ" dirty="0" smtClean="0"/>
              <a:t>2. Zákazník : podíl na trhu, růst/pokles kmenových zákazníků, atd.</a:t>
            </a:r>
            <a:br>
              <a:rPr lang="cs-CZ" dirty="0" smtClean="0"/>
            </a:br>
            <a:r>
              <a:rPr lang="cs-CZ" dirty="0" smtClean="0"/>
              <a:t>3. Procesy podniku: ukazatele kvality, náklady, produktivita</a:t>
            </a:r>
            <a:br>
              <a:rPr lang="cs-CZ" dirty="0" smtClean="0"/>
            </a:br>
            <a:r>
              <a:rPr lang="cs-CZ" dirty="0" smtClean="0"/>
              <a:t>4. Znalosti a schopnosti pracovníků, spokojenost, fluktuace </a:t>
            </a:r>
            <a:endParaRPr lang="cs-CZ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531912"/>
          </a:xfrm>
        </p:spPr>
        <p:txBody>
          <a:bodyPr/>
          <a:lstStyle/>
          <a:p>
            <a:pPr>
              <a:defRPr/>
            </a:pPr>
            <a:r>
              <a:rPr lang="cs-CZ" sz="3600" dirty="0" err="1" smtClean="0"/>
              <a:t>Balanced</a:t>
            </a:r>
            <a:r>
              <a:rPr lang="cs-CZ" sz="3600" dirty="0" smtClean="0"/>
              <a:t> </a:t>
            </a:r>
            <a:r>
              <a:rPr lang="cs-CZ" sz="3600" dirty="0" err="1" smtClean="0"/>
              <a:t>scorecard</a:t>
            </a:r>
            <a:endParaRPr lang="cs-CZ" sz="3600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39437-C73E-4BAF-AF73-F3DC09291DC2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/>
        </p:nvGraphicFramePr>
        <p:xfrm>
          <a:off x="428625" y="1214438"/>
          <a:ext cx="4114800" cy="1278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147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Zákazník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</a:t>
                      </a:r>
                      <a:endParaRPr lang="cs-CZ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243">
                <a:tc>
                  <a:txBody>
                    <a:bodyPr/>
                    <a:lstStyle/>
                    <a:p>
                      <a:r>
                        <a:rPr lang="cs-CZ" dirty="0" smtClean="0"/>
                        <a:t>Učení a růst</a:t>
                      </a:r>
                      <a:endParaRPr lang="cs-CZ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Vnitřní procesy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74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8" y="2996952"/>
            <a:ext cx="45434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24" name="Oval 3"/>
          <p:cNvSpPr>
            <a:spLocks noChangeArrowheads="1"/>
          </p:cNvSpPr>
          <p:nvPr/>
        </p:nvSpPr>
        <p:spPr bwMode="auto">
          <a:xfrm>
            <a:off x="362272" y="3286125"/>
            <a:ext cx="3849688" cy="3211513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5" name="Text Box 7"/>
          <p:cNvSpPr txBox="1">
            <a:spLocks noChangeArrowheads="1"/>
          </p:cNvSpPr>
          <p:nvPr/>
        </p:nvSpPr>
        <p:spPr bwMode="auto">
          <a:xfrm>
            <a:off x="663799" y="3214688"/>
            <a:ext cx="1531937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Sense</a:t>
            </a:r>
            <a:r>
              <a:rPr lang="cs-CZ" sz="1400" b="1" dirty="0">
                <a:latin typeface="Calibri" pitchFamily="34" charset="0"/>
              </a:rPr>
              <a:t>, </a:t>
            </a:r>
            <a:r>
              <a:rPr lang="cs-CZ" sz="1400" b="1" dirty="0" err="1">
                <a:latin typeface="Calibri" pitchFamily="34" charset="0"/>
              </a:rPr>
              <a:t>Processes</a:t>
            </a:r>
            <a:r>
              <a:rPr lang="cs-CZ" sz="1400" b="1" dirty="0">
                <a:latin typeface="Calibri" pitchFamily="34" charset="0"/>
              </a:rPr>
              <a:t/>
            </a:r>
            <a:br>
              <a:rPr lang="cs-CZ" sz="1400" b="1" dirty="0">
                <a:latin typeface="Calibri" pitchFamily="34" charset="0"/>
              </a:rPr>
            </a:br>
            <a:r>
              <a:rPr lang="cs-CZ" sz="1400" b="1" dirty="0" err="1">
                <a:latin typeface="Calibri" pitchFamily="34" charset="0"/>
              </a:rPr>
              <a:t>required</a:t>
            </a:r>
            <a:endParaRPr lang="cs-CZ" sz="1400" b="1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Objectives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Categories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Targets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Factors</a:t>
            </a:r>
            <a:endParaRPr lang="cs-CZ" dirty="0"/>
          </a:p>
        </p:txBody>
      </p:sp>
      <p:sp>
        <p:nvSpPr>
          <p:cNvPr id="17426" name="Text Box 9"/>
          <p:cNvSpPr txBox="1">
            <a:spLocks noChangeArrowheads="1"/>
          </p:cNvSpPr>
          <p:nvPr/>
        </p:nvSpPr>
        <p:spPr bwMode="auto">
          <a:xfrm>
            <a:off x="2539305" y="3214688"/>
            <a:ext cx="1744663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Customers</a:t>
            </a:r>
            <a:r>
              <a:rPr lang="cs-CZ" sz="1400" b="1" dirty="0">
                <a:latin typeface="Calibri" pitchFamily="34" charset="0"/>
              </a:rPr>
              <a:t>, </a:t>
            </a:r>
          </a:p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Internal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Impact</a:t>
            </a:r>
            <a:endParaRPr lang="cs-CZ" sz="1400" b="1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Objectives</a:t>
            </a:r>
            <a:r>
              <a:rPr lang="cs-CZ" sz="1100" dirty="0">
                <a:latin typeface="Calibri" pitchFamily="34" charset="0"/>
              </a:rPr>
              <a:t>  </a:t>
            </a:r>
            <a:r>
              <a:rPr lang="cs-CZ" sz="1100" dirty="0" err="1">
                <a:latin typeface="Calibri" pitchFamily="34" charset="0"/>
              </a:rPr>
              <a:t>Categories</a:t>
            </a:r>
            <a:endParaRPr lang="cs-CZ" sz="1100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Targets</a:t>
            </a:r>
            <a:r>
              <a:rPr lang="cs-CZ" sz="1100" dirty="0">
                <a:latin typeface="Calibri" pitchFamily="34" charset="0"/>
              </a:rPr>
              <a:t>  </a:t>
            </a:r>
            <a:r>
              <a:rPr lang="cs-CZ" sz="1100" dirty="0" err="1">
                <a:latin typeface="Calibri" pitchFamily="34" charset="0"/>
              </a:rPr>
              <a:t>Factors</a:t>
            </a:r>
            <a:endParaRPr lang="cs-CZ" dirty="0"/>
          </a:p>
        </p:txBody>
      </p:sp>
      <p:sp>
        <p:nvSpPr>
          <p:cNvPr id="17427" name="Text Box 10"/>
          <p:cNvSpPr txBox="1">
            <a:spLocks noChangeArrowheads="1"/>
          </p:cNvSpPr>
          <p:nvPr/>
        </p:nvSpPr>
        <p:spPr bwMode="auto">
          <a:xfrm>
            <a:off x="2609602" y="5214938"/>
            <a:ext cx="1530350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Success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criteria</a:t>
            </a:r>
            <a:endParaRPr lang="cs-CZ" sz="1400" b="1" dirty="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400" b="1" dirty="0">
                <a:latin typeface="Calibri" pitchFamily="34" charset="0"/>
              </a:rPr>
              <a:t>Finance</a:t>
            </a: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Objectives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Categories</a:t>
            </a:r>
            <a:endParaRPr lang="cs-CZ" sz="1100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Targets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Factors</a:t>
            </a:r>
            <a:endParaRPr lang="cs-CZ" dirty="0"/>
          </a:p>
        </p:txBody>
      </p:sp>
      <p:sp>
        <p:nvSpPr>
          <p:cNvPr id="17428" name="Text Box 11"/>
          <p:cNvSpPr txBox="1">
            <a:spLocks noChangeArrowheads="1"/>
          </p:cNvSpPr>
          <p:nvPr/>
        </p:nvSpPr>
        <p:spPr bwMode="auto">
          <a:xfrm>
            <a:off x="449362" y="5214938"/>
            <a:ext cx="1530350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Proposing</a:t>
            </a:r>
            <a:r>
              <a:rPr lang="cs-CZ" sz="1400" b="1" dirty="0">
                <a:latin typeface="Calibri" pitchFamily="34" charset="0"/>
              </a:rPr>
              <a:t/>
            </a:r>
            <a:br>
              <a:rPr lang="cs-CZ" sz="1400" b="1" dirty="0">
                <a:latin typeface="Calibri" pitchFamily="34" charset="0"/>
              </a:rPr>
            </a:br>
            <a:r>
              <a:rPr lang="cs-CZ" sz="1400" b="1" dirty="0" err="1">
                <a:latin typeface="Calibri" pitchFamily="34" charset="0"/>
              </a:rPr>
              <a:t>Company</a:t>
            </a:r>
            <a:endParaRPr lang="cs-CZ" sz="1400" b="1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Objectives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Categories</a:t>
            </a:r>
            <a:endParaRPr lang="cs-CZ" sz="1100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Targets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Factors</a:t>
            </a:r>
            <a:endParaRPr lang="cs-CZ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99392"/>
            <a:ext cx="7772400" cy="936104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Proč se projekt řeší - Cíle projektu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r>
              <a:rPr lang="cs-CZ" sz="2800" dirty="0" smtClean="0"/>
              <a:t>Proč</a:t>
            </a:r>
          </a:p>
          <a:p>
            <a:r>
              <a:rPr lang="cs-CZ" sz="2800" dirty="0" smtClean="0"/>
              <a:t>Čeho se má dosáhnout</a:t>
            </a:r>
          </a:p>
          <a:p>
            <a:r>
              <a:rPr lang="cs-CZ" sz="2800" dirty="0" smtClean="0"/>
              <a:t>Jak</a:t>
            </a:r>
          </a:p>
          <a:p>
            <a:r>
              <a:rPr lang="cs-CZ" sz="2800" dirty="0" smtClean="0"/>
              <a:t>Kriteria úspěchu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Metodika Terče</a:t>
            </a:r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4500563" y="1557338"/>
            <a:ext cx="41148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6588125" y="1557338"/>
            <a:ext cx="0" cy="3671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4500563" y="3357563"/>
            <a:ext cx="4103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343525" y="1936750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Cíl/Účel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200650" y="2563813"/>
            <a:ext cx="14271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Proč ,</a:t>
            </a:r>
            <a:br>
              <a:rPr lang="cs-CZ" sz="1400"/>
            </a:br>
            <a:r>
              <a:rPr lang="cs-CZ" sz="1400"/>
              <a:t>K čemu má </a:t>
            </a:r>
            <a:br>
              <a:rPr lang="cs-CZ" sz="1400"/>
            </a:br>
            <a:r>
              <a:rPr lang="cs-CZ" sz="1400"/>
              <a:t>sloužit výsledek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659563" y="1844675"/>
            <a:ext cx="1111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Zákazník</a:t>
            </a:r>
            <a:br>
              <a:rPr lang="cs-CZ"/>
            </a:br>
            <a:r>
              <a:rPr lang="cs-CZ"/>
              <a:t>koncový</a:t>
            </a:r>
            <a:br>
              <a:rPr lang="cs-CZ"/>
            </a:br>
            <a:r>
              <a:rPr lang="cs-CZ"/>
              <a:t>uživatel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588125" y="2852738"/>
            <a:ext cx="1900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Komu slouží výsledek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588125" y="4149725"/>
            <a:ext cx="13668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Čím budeme</a:t>
            </a:r>
            <a:br>
              <a:rPr lang="cs-CZ" sz="1400"/>
            </a:br>
            <a:r>
              <a:rPr lang="cs-CZ" sz="1400"/>
              <a:t>měřit  výsledek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219700" y="4149725"/>
            <a:ext cx="127793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Čeho má být </a:t>
            </a:r>
            <a:br>
              <a:rPr lang="cs-CZ" sz="1400"/>
            </a:br>
            <a:r>
              <a:rPr lang="cs-CZ" sz="1400"/>
              <a:t>dosaženo na</a:t>
            </a:r>
            <a:br>
              <a:rPr lang="cs-CZ" sz="1400"/>
            </a:br>
            <a:r>
              <a:rPr lang="cs-CZ" sz="1400"/>
              <a:t>konci projektu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732588" y="3644900"/>
            <a:ext cx="183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Kriteria úspěchu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292725" y="3644900"/>
            <a:ext cx="111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Výsledek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28600"/>
            <a:ext cx="8352928" cy="680120"/>
          </a:xfrm>
        </p:spPr>
        <p:txBody>
          <a:bodyPr/>
          <a:lstStyle/>
          <a:p>
            <a:pPr>
              <a:defRPr/>
            </a:pPr>
            <a:r>
              <a:rPr lang="cs-CZ" sz="3200" dirty="0" smtClean="0"/>
              <a:t>Proč se projekt řeší - Příklad Terče</a:t>
            </a:r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2051050" y="1700213"/>
            <a:ext cx="5038725" cy="4105275"/>
            <a:chOff x="2421" y="2164"/>
            <a:chExt cx="7560" cy="6300"/>
          </a:xfrm>
        </p:grpSpPr>
        <p:sp>
          <p:nvSpPr>
            <p:cNvPr id="13320" name="Oval 4"/>
            <p:cNvSpPr>
              <a:spLocks noChangeArrowheads="1"/>
            </p:cNvSpPr>
            <p:nvPr/>
          </p:nvSpPr>
          <p:spPr bwMode="auto">
            <a:xfrm>
              <a:off x="3321" y="2344"/>
              <a:ext cx="5760" cy="576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1" name="Line 5"/>
            <p:cNvSpPr>
              <a:spLocks noChangeShapeType="1"/>
            </p:cNvSpPr>
            <p:nvPr/>
          </p:nvSpPr>
          <p:spPr bwMode="auto">
            <a:xfrm>
              <a:off x="2421" y="5224"/>
              <a:ext cx="75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2" name="Line 6"/>
            <p:cNvSpPr>
              <a:spLocks noChangeShapeType="1"/>
            </p:cNvSpPr>
            <p:nvPr/>
          </p:nvSpPr>
          <p:spPr bwMode="auto">
            <a:xfrm rot="-5400000">
              <a:off x="3051" y="5314"/>
              <a:ext cx="63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1187450" y="1628775"/>
            <a:ext cx="316865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>
                <a:latin typeface="Times New Roman" pitchFamily="18" charset="0"/>
              </a:rPr>
              <a:t>Účel</a:t>
            </a:r>
          </a:p>
          <a:p>
            <a:r>
              <a:rPr lang="cs-CZ" sz="1200" i="1" dirty="0">
                <a:latin typeface="Times New Roman" pitchFamily="18" charset="0"/>
              </a:rPr>
              <a:t>Požadavky zákazníků:</a:t>
            </a:r>
          </a:p>
          <a:p>
            <a:pPr marL="8953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Sledování </a:t>
            </a:r>
            <a:r>
              <a:rPr lang="cs-CZ" sz="1200" dirty="0">
                <a:latin typeface="Times New Roman" pitchFamily="18" charset="0"/>
              </a:rPr>
              <a:t>počítadel</a:t>
            </a:r>
          </a:p>
          <a:p>
            <a:pPr marL="895350" lvl="1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Konkurence </a:t>
            </a:r>
            <a:r>
              <a:rPr lang="cs-CZ" sz="1200" dirty="0">
                <a:latin typeface="Times New Roman" pitchFamily="18" charset="0"/>
              </a:rPr>
              <a:t>to má</a:t>
            </a:r>
          </a:p>
          <a:p>
            <a:pPr marL="895350" lvl="1">
              <a:buFont typeface="Arial" pitchFamily="34" charset="0"/>
              <a:buChar char="•"/>
            </a:pPr>
            <a:r>
              <a:rPr lang="cs-CZ" sz="1200" smtClean="0">
                <a:latin typeface="Times New Roman" pitchFamily="18" charset="0"/>
              </a:rPr>
              <a:t>Automatizace </a:t>
            </a:r>
            <a:r>
              <a:rPr lang="cs-CZ" sz="1200" dirty="0">
                <a:latin typeface="Times New Roman" pitchFamily="18" charset="0"/>
              </a:rPr>
              <a:t>procesů</a:t>
            </a:r>
          </a:p>
          <a:p>
            <a:r>
              <a:rPr lang="cs-CZ" sz="1200" i="1" dirty="0">
                <a:latin typeface="Times New Roman" pitchFamily="18" charset="0"/>
              </a:rPr>
              <a:t>Interní požadavky:</a:t>
            </a:r>
          </a:p>
          <a:p>
            <a:pPr marL="895350" lvl="1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Počítadla</a:t>
            </a:r>
            <a:endParaRPr lang="cs-CZ" sz="1200" dirty="0">
              <a:latin typeface="Times New Roman" pitchFamily="18" charset="0"/>
            </a:endParaRPr>
          </a:p>
          <a:p>
            <a:pPr marL="895350" lvl="1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Detailnější </a:t>
            </a:r>
            <a:r>
              <a:rPr lang="cs-CZ" sz="1200" dirty="0">
                <a:latin typeface="Times New Roman" pitchFamily="18" charset="0"/>
              </a:rPr>
              <a:t>Informace o strojích</a:t>
            </a:r>
          </a:p>
          <a:p>
            <a:pPr marL="895350" lvl="1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Šance </a:t>
            </a:r>
            <a:r>
              <a:rPr lang="cs-CZ" sz="1200" dirty="0">
                <a:latin typeface="Times New Roman" pitchFamily="18" charset="0"/>
              </a:rPr>
              <a:t>pro dispečink</a:t>
            </a:r>
            <a:endParaRPr lang="cs-CZ" sz="1200" dirty="0"/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4716463" y="1557338"/>
            <a:ext cx="3167062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b="1" dirty="0">
                <a:latin typeface="Times New Roman" pitchFamily="18" charset="0"/>
              </a:rPr>
              <a:t>Zákazník</a:t>
            </a:r>
            <a:br>
              <a:rPr lang="cs-CZ" sz="1200" b="1" dirty="0">
                <a:latin typeface="Times New Roman" pitchFamily="18" charset="0"/>
              </a:rPr>
            </a:br>
            <a:endParaRPr lang="cs-CZ" sz="1200" b="1" dirty="0">
              <a:latin typeface="Times New Roman" pitchFamily="18" charset="0"/>
            </a:endParaRPr>
          </a:p>
          <a:p>
            <a:r>
              <a:rPr lang="cs-CZ" sz="1200" i="1" dirty="0">
                <a:latin typeface="Times New Roman" pitchFamily="18" charset="0"/>
              </a:rPr>
              <a:t>Externí </a:t>
            </a:r>
            <a:r>
              <a:rPr lang="cs-CZ" sz="1200" i="1" dirty="0" smtClean="0">
                <a:latin typeface="Times New Roman" pitchFamily="18" charset="0"/>
              </a:rPr>
              <a:t> zákazníci</a:t>
            </a:r>
            <a:endParaRPr lang="cs-CZ" sz="1200" dirty="0">
              <a:latin typeface="Times New Roman" pitchFamily="18" charset="0"/>
            </a:endParaRPr>
          </a:p>
          <a:p>
            <a:r>
              <a:rPr lang="cs-CZ" sz="1200" i="1" dirty="0">
                <a:latin typeface="Times New Roman" pitchFamily="18" charset="0"/>
              </a:rPr>
              <a:t>Interní zákazníci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Administrativa a fakturace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Prodej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Dispečink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Servis</a:t>
            </a:r>
            <a:endParaRPr lang="cs-CZ" sz="1200" dirty="0"/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1187450" y="4221163"/>
            <a:ext cx="31686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>
                <a:latin typeface="Times New Roman" pitchFamily="18" charset="0"/>
              </a:rPr>
              <a:t>Výsledek</a:t>
            </a:r>
          </a:p>
          <a:p>
            <a:pPr lvl="2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Fungující řešení</a:t>
            </a:r>
          </a:p>
          <a:p>
            <a:pPr lvl="2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Integrace do vnitřní organizace</a:t>
            </a:r>
            <a:br>
              <a:rPr lang="cs-CZ" sz="1200" dirty="0">
                <a:latin typeface="Times New Roman" pitchFamily="18" charset="0"/>
              </a:rPr>
            </a:br>
            <a:r>
              <a:rPr lang="cs-CZ" sz="1200" dirty="0">
                <a:latin typeface="Times New Roman" pitchFamily="18" charset="0"/>
              </a:rPr>
              <a:t>a procesů</a:t>
            </a:r>
          </a:p>
          <a:p>
            <a:pPr lvl="2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Nabídka nového řešení pro prodej</a:t>
            </a:r>
            <a:endParaRPr lang="cs-CZ" sz="1200" dirty="0"/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4643438" y="4292600"/>
            <a:ext cx="3598862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>
                <a:latin typeface="Times New Roman" pitchFamily="18" charset="0"/>
              </a:rPr>
              <a:t>Kriteria úspěchu</a:t>
            </a:r>
          </a:p>
          <a:p>
            <a:endParaRPr lang="cs-CZ" sz="1400" b="1" dirty="0">
              <a:latin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Co nejvíce zákazníků a strojů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Fungující interní procesy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Jednoduché využívání	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Zaškolení</a:t>
            </a:r>
            <a:endParaRPr lang="cs-CZ" sz="12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13716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– 1. </a:t>
            </a:r>
            <a:r>
              <a:rPr lang="cs-CZ" sz="3600" dirty="0"/>
              <a:t>A</a:t>
            </a:r>
            <a:r>
              <a:rPr lang="cs-CZ" sz="3600" dirty="0" smtClean="0"/>
              <a:t>nalýza cílové oblasti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756792"/>
            <a:ext cx="828092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Cílové oblasti podniku, kterých se nové řešení týká:   Příklady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výroba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náklady na jednotku produkce ovlivněné návrhem IS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zavedení nového výrobku a jeho podpory  pomocí IS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náklady za zajištění kvality a inovační potenciál nového IS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prodej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nové distribuční  kanály (přímý a nepřímý prodej, dealeři, distributoři) a jejich podpora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nové marketingové strategie podporované IS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zavedení SFA (</a:t>
            </a:r>
            <a:r>
              <a:rPr lang="cs-CZ" sz="2000" dirty="0" err="1" smtClean="0"/>
              <a:t>Stochastic</a:t>
            </a:r>
            <a:r>
              <a:rPr lang="cs-CZ" sz="2000" dirty="0" smtClean="0"/>
              <a:t> </a:t>
            </a:r>
            <a:r>
              <a:rPr lang="cs-CZ" sz="2000" dirty="0" err="1" smtClean="0"/>
              <a:t>Frontier</a:t>
            </a:r>
            <a:r>
              <a:rPr lang="cs-CZ" sz="2000" dirty="0" smtClean="0"/>
              <a:t> </a:t>
            </a:r>
            <a:r>
              <a:rPr lang="cs-CZ" sz="2000" dirty="0" err="1" smtClean="0"/>
              <a:t>Analysis</a:t>
            </a:r>
            <a:r>
              <a:rPr lang="cs-CZ" sz="2000" dirty="0" smtClean="0"/>
              <a:t>) nebo CRM (</a:t>
            </a:r>
            <a:r>
              <a:rPr lang="cs-CZ" sz="2000" dirty="0" err="1" smtClean="0"/>
              <a:t>Customer</a:t>
            </a:r>
            <a:r>
              <a:rPr lang="cs-CZ" sz="2000" dirty="0" smtClean="0"/>
              <a:t> </a:t>
            </a:r>
            <a:r>
              <a:rPr lang="cs-CZ" sz="2000" dirty="0" err="1" smtClean="0"/>
              <a:t>Relationship</a:t>
            </a:r>
            <a:r>
              <a:rPr lang="cs-CZ" sz="2000" dirty="0" smtClean="0"/>
              <a:t> Management)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624"/>
            <a:ext cx="7772400" cy="122413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– 1.Analýza  cílové oblasti pokračování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8229600" cy="3341688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cs-CZ" sz="2400" dirty="0" smtClean="0"/>
              <a:t>Business </a:t>
            </a:r>
            <a:r>
              <a:rPr lang="cs-CZ" sz="2400" dirty="0" err="1" smtClean="0"/>
              <a:t>intelligence</a:t>
            </a:r>
            <a:endParaRPr lang="cs-CZ" sz="2400" dirty="0" smtClean="0"/>
          </a:p>
          <a:p>
            <a:pPr lvl="2">
              <a:lnSpc>
                <a:spcPct val="80000"/>
              </a:lnSpc>
            </a:pPr>
            <a:r>
              <a:rPr lang="cs-CZ" sz="2000" dirty="0" smtClean="0"/>
              <a:t>potřeby a záměry EIS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kompatibilita dat s DW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manažerské potřeby v souvislosti s novými obchodními procesy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Servis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mobilita techniků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nové typy SLA (</a:t>
            </a:r>
            <a:r>
              <a:rPr lang="cs-CZ" sz="2000" dirty="0" err="1" smtClean="0"/>
              <a:t>Service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použití www pro automatizace servisu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…</a:t>
            </a:r>
          </a:p>
          <a:p>
            <a:pPr lvl="2">
              <a:lnSpc>
                <a:spcPct val="80000"/>
              </a:lnSpc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122413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-  2.Určení potřeb interních odběratelů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743992"/>
            <a:ext cx="8892480" cy="42052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Analýza potřeb koncových uživatelů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proč mají takové potřeby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které z navrhovaných nových funkcí přinesou největší efekt  (</a:t>
            </a:r>
            <a:r>
              <a:rPr lang="cs-CZ" sz="1600" dirty="0" err="1" smtClean="0"/>
              <a:t>Parretovo</a:t>
            </a:r>
            <a:r>
              <a:rPr lang="cs-CZ" sz="1600" dirty="0" smtClean="0"/>
              <a:t> pravidlo)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Stanovení budoucího vývoje požadavků na IS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je navrhovaný systém dostatečně otevřený pro budoucnost?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jaký je vývoj u konkurence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je návrh otevřený vzhledem k legislativě?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je návrh v souladu s dlouhodobou strategií podniku</a:t>
            </a:r>
            <a:r>
              <a:rPr lang="cs-CZ" sz="2000" dirty="0" smtClean="0"/>
              <a:t>?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Forma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Workshopy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Strukturované zápisy a diagramy</a:t>
            </a:r>
            <a:br>
              <a:rPr lang="cs-CZ" sz="1600" dirty="0" smtClean="0"/>
            </a:br>
            <a:endParaRPr lang="cs-CZ" sz="16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Analýzu při přípravě projektu IS často dělá jeden z uvažovaných dodavatelů.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Výsledkem je </a:t>
            </a:r>
            <a:r>
              <a:rPr lang="cs-CZ" sz="2000" dirty="0" smtClean="0">
                <a:hlinkClick r:id="rId2" action="ppaction://hlinkfile"/>
              </a:rPr>
              <a:t>katalog funkcí</a:t>
            </a:r>
            <a:r>
              <a:rPr lang="cs-CZ" sz="2000" dirty="0" smtClean="0"/>
              <a:t>, které se od IS (nebo jeho změny) požadují.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13716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– 3. Požadavky na infrastrukturu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628800"/>
            <a:ext cx="7010400" cy="1600200"/>
          </a:xfrm>
        </p:spPr>
        <p:txBody>
          <a:bodyPr/>
          <a:lstStyle/>
          <a:p>
            <a:r>
              <a:rPr lang="cs-CZ" sz="2400" dirty="0" smtClean="0"/>
              <a:t>Určení potřeb HW</a:t>
            </a:r>
          </a:p>
          <a:p>
            <a:pPr lvl="1"/>
            <a:r>
              <a:rPr lang="cs-CZ" sz="2000" dirty="0" smtClean="0"/>
              <a:t>Servery, PC, varianty nákupu nebo inovací</a:t>
            </a:r>
          </a:p>
          <a:p>
            <a:pPr lvl="1"/>
            <a:r>
              <a:rPr lang="cs-CZ" sz="2000" dirty="0" smtClean="0"/>
              <a:t>Další HW  (ukládání dat, zajištění bezpečnosti a obnovy…)</a:t>
            </a:r>
          </a:p>
          <a:p>
            <a:r>
              <a:rPr lang="cs-CZ" sz="2400" dirty="0" smtClean="0"/>
              <a:t>Určení potřeb SW</a:t>
            </a:r>
          </a:p>
          <a:p>
            <a:pPr lvl="1"/>
            <a:r>
              <a:rPr lang="cs-CZ" sz="2000" dirty="0" smtClean="0"/>
              <a:t>Obnova, inovace stávajícího SW nebo vytvoření specifických modulů</a:t>
            </a:r>
          </a:p>
          <a:p>
            <a:pPr lvl="1"/>
            <a:r>
              <a:rPr lang="cs-CZ" sz="2000" dirty="0" smtClean="0"/>
              <a:t>Zhodnocení potřeb nákupu licencí (Servery, PC, MS Produkty, produkty dalších dodavatelů atd.) varianty financování, případně varianty open source produktů</a:t>
            </a:r>
          </a:p>
          <a:p>
            <a:pPr lvl="1"/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624"/>
            <a:ext cx="7772400" cy="122413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– 3. Další požadavky na infrastrukturu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484784"/>
            <a:ext cx="7010400" cy="1600200"/>
          </a:xfrm>
        </p:spPr>
        <p:txBody>
          <a:bodyPr/>
          <a:lstStyle/>
          <a:p>
            <a:r>
              <a:rPr lang="cs-CZ" sz="2400" dirty="0" smtClean="0"/>
              <a:t>Určení potřeb sítě</a:t>
            </a:r>
          </a:p>
          <a:p>
            <a:pPr lvl="1"/>
            <a:r>
              <a:rPr lang="cs-CZ" sz="2000" dirty="0" smtClean="0"/>
              <a:t>Varianty návrhu architektury (změn)  LAN a WAN, </a:t>
            </a:r>
          </a:p>
          <a:p>
            <a:pPr lvl="1"/>
            <a:r>
              <a:rPr lang="cs-CZ" sz="2000" dirty="0" smtClean="0"/>
              <a:t>Určení potřebné rychlosti sítí</a:t>
            </a:r>
          </a:p>
          <a:p>
            <a:pPr lvl="1"/>
            <a:r>
              <a:rPr lang="cs-CZ" sz="2000" dirty="0" smtClean="0"/>
              <a:t>Hrubá definice  potřebných aktivních elementů</a:t>
            </a:r>
          </a:p>
          <a:p>
            <a:pPr lvl="1"/>
            <a:r>
              <a:rPr lang="cs-CZ" sz="2000" dirty="0" smtClean="0"/>
              <a:t>Požadovaná  spolehlivost a SLA (</a:t>
            </a:r>
            <a:r>
              <a:rPr lang="cs-CZ" sz="2000" dirty="0" err="1"/>
              <a:t>Service</a:t>
            </a:r>
            <a:r>
              <a:rPr lang="cs-CZ" sz="2000" dirty="0"/>
              <a:t> </a:t>
            </a:r>
            <a:r>
              <a:rPr lang="cs-CZ" sz="2000" dirty="0" err="1"/>
              <a:t>Level</a:t>
            </a:r>
            <a:r>
              <a:rPr lang="cs-CZ" sz="2000" dirty="0"/>
              <a:t> </a:t>
            </a:r>
            <a:r>
              <a:rPr lang="cs-CZ" sz="2000" dirty="0" err="1"/>
              <a:t>Agreement</a:t>
            </a:r>
            <a:r>
              <a:rPr lang="cs-CZ" sz="2000" dirty="0" smtClean="0"/>
              <a:t>) parametry dodavatelů</a:t>
            </a:r>
          </a:p>
          <a:p>
            <a:r>
              <a:rPr lang="cs-CZ" sz="2400" dirty="0" smtClean="0"/>
              <a:t>Další potřeby v oblasti infrastruktury</a:t>
            </a:r>
          </a:p>
          <a:p>
            <a:pPr lvl="1"/>
            <a:r>
              <a:rPr lang="cs-CZ" sz="2000" dirty="0" smtClean="0"/>
              <a:t>UPS (</a:t>
            </a:r>
            <a:r>
              <a:rPr lang="cs-CZ" sz="2000" dirty="0" err="1" smtClean="0"/>
              <a:t>Uninterruptible</a:t>
            </a:r>
            <a:r>
              <a:rPr lang="cs-CZ" sz="2000" dirty="0" smtClean="0"/>
              <a:t> </a:t>
            </a:r>
            <a:r>
              <a:rPr lang="cs-CZ" sz="2000" dirty="0" err="1"/>
              <a:t>Power</a:t>
            </a:r>
            <a:r>
              <a:rPr lang="cs-CZ" sz="2000" dirty="0"/>
              <a:t> </a:t>
            </a:r>
            <a:r>
              <a:rPr lang="cs-CZ" sz="2000" dirty="0" smtClean="0"/>
              <a:t>Supply/Source) – hrubý propočet a případný návrh změny</a:t>
            </a:r>
          </a:p>
          <a:p>
            <a:pPr lvl="1"/>
            <a:r>
              <a:rPr lang="cs-CZ" sz="2000" dirty="0" smtClean="0"/>
              <a:t>Zhodnocení disponibility prostorů, klimatizací, hrubý návrh stavebních a technologických změn</a:t>
            </a:r>
          </a:p>
          <a:p>
            <a:pPr lvl="1"/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4536"/>
            <a:ext cx="7772400" cy="710208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Podnikové a IS strategie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324744"/>
            <a:ext cx="7010400" cy="1600200"/>
          </a:xfrm>
        </p:spPr>
        <p:txBody>
          <a:bodyPr/>
          <a:lstStyle/>
          <a:p>
            <a:r>
              <a:rPr lang="cs-CZ" sz="2400" dirty="0" smtClean="0"/>
              <a:t>Strategie nákladového prvenství</a:t>
            </a:r>
          </a:p>
          <a:p>
            <a:pPr lvl="1"/>
            <a:r>
              <a:rPr lang="cs-CZ" sz="2000" dirty="0" smtClean="0"/>
              <a:t>znamená velké objemy výroby a prodeje</a:t>
            </a:r>
          </a:p>
          <a:p>
            <a:pPr lvl="2"/>
            <a:r>
              <a:rPr lang="cs-CZ" sz="1800" dirty="0" smtClean="0"/>
              <a:t>IS musí být schopný podporovat velký objem dat, prioritou není pružnost</a:t>
            </a:r>
          </a:p>
          <a:p>
            <a:r>
              <a:rPr lang="cs-CZ" sz="2400" dirty="0" smtClean="0"/>
              <a:t>Strategie diferenciace</a:t>
            </a:r>
          </a:p>
          <a:p>
            <a:pPr lvl="1"/>
            <a:r>
              <a:rPr lang="cs-CZ" sz="2000" dirty="0" smtClean="0"/>
              <a:t>zaměřuje se na odlišení produktů a služeb</a:t>
            </a:r>
          </a:p>
          <a:p>
            <a:pPr lvl="2"/>
            <a:r>
              <a:rPr lang="cs-CZ" sz="1800" dirty="0" smtClean="0"/>
              <a:t>Výrazný důraz na pružnost a schopnost realizovat nové business strategie – toto je zpravidla jeden z důvodů změny IS</a:t>
            </a:r>
          </a:p>
          <a:p>
            <a:r>
              <a:rPr lang="cs-CZ" sz="2400" dirty="0" smtClean="0"/>
              <a:t>Strategie tržního výklenku</a:t>
            </a:r>
          </a:p>
          <a:p>
            <a:pPr lvl="1"/>
            <a:r>
              <a:rPr lang="cs-CZ" sz="2000" dirty="0" smtClean="0"/>
              <a:t>zaměřuje se na jasně vymezený cíl</a:t>
            </a:r>
          </a:p>
          <a:p>
            <a:pPr lvl="2"/>
            <a:r>
              <a:rPr lang="cs-CZ" sz="1800" dirty="0" smtClean="0"/>
              <a:t>IS musí být schopen dodávat data a analýzy zvolených segmentů zákazníků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624"/>
            <a:ext cx="7772400" cy="1214264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Srovnání stávajícího a navrhovaného řešení – </a:t>
            </a:r>
            <a:r>
              <a:rPr lang="cs-CZ" sz="3600" dirty="0" smtClean="0">
                <a:solidFill>
                  <a:schemeClr val="tx1"/>
                </a:solidFill>
              </a:rPr>
              <a:t>1. Věcná </a:t>
            </a:r>
            <a:r>
              <a:rPr lang="cs-CZ" sz="3600" dirty="0" smtClean="0"/>
              <a:t>proveditelnost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556792"/>
            <a:ext cx="7010400" cy="1600200"/>
          </a:xfrm>
        </p:spPr>
        <p:txBody>
          <a:bodyPr/>
          <a:lstStyle/>
          <a:p>
            <a:r>
              <a:rPr lang="cs-CZ" sz="2400" dirty="0" smtClean="0"/>
              <a:t>Vyhodnocení požadavků koncových uživatelů a navrhovaných procesů z pohledu zadání </a:t>
            </a:r>
          </a:p>
          <a:p>
            <a:r>
              <a:rPr lang="cs-CZ" sz="2400" dirty="0" smtClean="0"/>
              <a:t>Věcná proveditelnost navrhovaného řešení</a:t>
            </a:r>
          </a:p>
          <a:p>
            <a:pPr lvl="1"/>
            <a:r>
              <a:rPr lang="cs-CZ" sz="2000" dirty="0" smtClean="0"/>
              <a:t>organizace nových procesů s podporou IS</a:t>
            </a:r>
          </a:p>
          <a:p>
            <a:pPr lvl="1"/>
            <a:r>
              <a:rPr lang="cs-CZ" sz="2000" dirty="0" smtClean="0"/>
              <a:t>proveditelnost  z pohledu hardware a software</a:t>
            </a:r>
          </a:p>
          <a:p>
            <a:pPr lvl="1"/>
            <a:r>
              <a:rPr lang="cs-CZ" sz="2000" dirty="0" smtClean="0"/>
              <a:t>vliv nových procesů na okolí podniku (zákazníci, dodavatelé..)</a:t>
            </a:r>
          </a:p>
          <a:p>
            <a:pPr lvl="1"/>
            <a:r>
              <a:rPr lang="cs-CZ" sz="2000" dirty="0" smtClean="0"/>
              <a:t>vliv organizace na režijní náklady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7768" y="116632"/>
            <a:ext cx="8206680" cy="114225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Srovnání stávajícího a navrhovaného řešení – </a:t>
            </a:r>
            <a:r>
              <a:rPr lang="cs-CZ" sz="3600" dirty="0" smtClean="0">
                <a:solidFill>
                  <a:schemeClr val="tx1"/>
                </a:solidFill>
              </a:rPr>
              <a:t>2. Organizace a řízení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412776"/>
            <a:ext cx="7010400" cy="1600200"/>
          </a:xfrm>
        </p:spPr>
        <p:txBody>
          <a:bodyPr/>
          <a:lstStyle/>
          <a:p>
            <a:r>
              <a:rPr lang="cs-CZ" sz="2400" dirty="0" smtClean="0"/>
              <a:t>Vyhodnocení stávajícího organizačního uspořádání </a:t>
            </a:r>
          </a:p>
          <a:p>
            <a:r>
              <a:rPr lang="cs-CZ" sz="2400" dirty="0" smtClean="0"/>
              <a:t>Návrh nového organizačního uspořádání</a:t>
            </a:r>
          </a:p>
          <a:p>
            <a:pPr lvl="1"/>
            <a:r>
              <a:rPr lang="cs-CZ" sz="2000" dirty="0" smtClean="0"/>
              <a:t>předpokládané změny organizace v důsledku nového IS</a:t>
            </a:r>
          </a:p>
          <a:p>
            <a:pPr lvl="1"/>
            <a:r>
              <a:rPr lang="cs-CZ" sz="2000" dirty="0" smtClean="0"/>
              <a:t>očekávané změny pracovních zařazení</a:t>
            </a:r>
          </a:p>
          <a:p>
            <a:pPr lvl="1"/>
            <a:r>
              <a:rPr lang="cs-CZ" sz="2000" dirty="0" smtClean="0"/>
              <a:t>vliv organizace na režijní náklady</a:t>
            </a:r>
            <a:endParaRPr lang="cs-CZ" sz="2400" dirty="0" smtClean="0"/>
          </a:p>
          <a:p>
            <a:r>
              <a:rPr lang="cs-CZ" sz="2400" dirty="0" smtClean="0"/>
              <a:t>Sociální plán</a:t>
            </a:r>
          </a:p>
          <a:p>
            <a:pPr lvl="1"/>
            <a:r>
              <a:rPr lang="cs-CZ" sz="2000" dirty="0" smtClean="0"/>
              <a:t>návrh zásad v případě očekávaných úspor pracovních sil</a:t>
            </a:r>
          </a:p>
          <a:p>
            <a:pPr lvl="1"/>
            <a:r>
              <a:rPr lang="cs-CZ" sz="2000" dirty="0" smtClean="0"/>
              <a:t>odhad nákladů sociálního plánu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16632"/>
            <a:ext cx="8278688" cy="576064"/>
          </a:xfrm>
        </p:spPr>
        <p:txBody>
          <a:bodyPr/>
          <a:lstStyle/>
          <a:p>
            <a:pPr>
              <a:defRPr/>
            </a:pPr>
            <a:r>
              <a:rPr lang="cs-CZ" sz="3600" dirty="0" smtClean="0">
                <a:solidFill>
                  <a:srgbClr val="FF0000"/>
                </a:solidFill>
              </a:rPr>
              <a:t>Analýza přínosů a nákladů </a:t>
            </a:r>
            <a:r>
              <a:rPr lang="cs-CZ" sz="3600" dirty="0" smtClean="0"/>
              <a:t>-1. Náklady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229600" cy="4495800"/>
          </a:xfrm>
        </p:spPr>
        <p:txBody>
          <a:bodyPr/>
          <a:lstStyle/>
          <a:p>
            <a:r>
              <a:rPr lang="cs-CZ" sz="2400" dirty="0" smtClean="0"/>
              <a:t>Náklady na HW</a:t>
            </a:r>
          </a:p>
          <a:p>
            <a:pPr lvl="1"/>
            <a:r>
              <a:rPr lang="cs-CZ" sz="2000" dirty="0" smtClean="0"/>
              <a:t>pořizovací cena HW zařízení, případně jejich inovace</a:t>
            </a:r>
          </a:p>
          <a:p>
            <a:pPr lvl="1"/>
            <a:r>
              <a:rPr lang="cs-CZ" sz="2000" dirty="0" smtClean="0"/>
              <a:t>varianty financování a srovnání celkových nákladů (odpisy, leasing, případně úvěrové zatížení)</a:t>
            </a:r>
          </a:p>
          <a:p>
            <a:r>
              <a:rPr lang="cs-CZ" sz="2400" dirty="0" smtClean="0"/>
              <a:t>Náklady na SW </a:t>
            </a:r>
          </a:p>
          <a:p>
            <a:pPr lvl="1"/>
            <a:r>
              <a:rPr lang="cs-CZ" sz="2000" dirty="0" smtClean="0"/>
              <a:t>náklady na potřebné licence , varianty licencování</a:t>
            </a:r>
          </a:p>
          <a:p>
            <a:pPr lvl="1"/>
            <a:r>
              <a:rPr lang="cs-CZ" sz="2000" dirty="0" smtClean="0"/>
              <a:t>náklady vývoje nového SW nebo úprav standardu</a:t>
            </a:r>
          </a:p>
          <a:p>
            <a:pPr lvl="1"/>
            <a:r>
              <a:rPr lang="cs-CZ" sz="2000" dirty="0" smtClean="0"/>
              <a:t>náklady na údržbu  a podporu SW produktů</a:t>
            </a:r>
          </a:p>
          <a:p>
            <a:pPr lvl="1"/>
            <a:r>
              <a:rPr lang="cs-CZ" sz="2000" dirty="0" smtClean="0"/>
              <a:t>náklady synchronizace SW modulů od různých výrobců</a:t>
            </a:r>
          </a:p>
          <a:p>
            <a:r>
              <a:rPr lang="cs-CZ" sz="2400" dirty="0" smtClean="0"/>
              <a:t>Náklady na úpravy sítí</a:t>
            </a:r>
          </a:p>
          <a:p>
            <a:pPr lvl="1"/>
            <a:r>
              <a:rPr lang="cs-CZ" sz="2000" dirty="0" smtClean="0"/>
              <a:t>ceny změn kabeláží a aktivních elementů</a:t>
            </a:r>
          </a:p>
          <a:p>
            <a:pPr lvl="1"/>
            <a:r>
              <a:rPr lang="cs-CZ" sz="2000" dirty="0" smtClean="0"/>
              <a:t>varianty cen za používání WAN  a úrovně SLA</a:t>
            </a:r>
            <a:endParaRPr lang="cs-CZ" sz="2400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114225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Analýza přínosů a nákladů – 1. Náklady pokračování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484784"/>
            <a:ext cx="7010400" cy="16002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Náklady  stavebních úprav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Náklady na pořízení dalších technologických komponent (UPS, Klimatizace,..), případné varianty financování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Personální náklady</a:t>
            </a:r>
          </a:p>
          <a:p>
            <a:pPr lvl="1"/>
            <a:r>
              <a:rPr lang="cs-CZ" sz="2000" dirty="0" smtClean="0"/>
              <a:t>náklady na případné pořízení nových pracovníků</a:t>
            </a:r>
          </a:p>
          <a:p>
            <a:pPr lvl="1"/>
            <a:r>
              <a:rPr lang="cs-CZ" sz="2000" dirty="0" smtClean="0"/>
              <a:t>náklady školení</a:t>
            </a:r>
          </a:p>
          <a:p>
            <a:pPr lvl="1"/>
            <a:r>
              <a:rPr lang="cs-CZ" sz="2000" dirty="0" smtClean="0"/>
              <a:t>náklady na spoluúčast v projektu</a:t>
            </a:r>
          </a:p>
          <a:p>
            <a:pPr lvl="1"/>
            <a:r>
              <a:rPr lang="cs-CZ" sz="2000" dirty="0" smtClean="0"/>
              <a:t>náklady na zajištění kvality (externisté)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3184"/>
            <a:ext cx="7772400" cy="1155576"/>
          </a:xfrm>
        </p:spPr>
        <p:txBody>
          <a:bodyPr/>
          <a:lstStyle/>
          <a:p>
            <a:pPr>
              <a:defRPr/>
            </a:pPr>
            <a:r>
              <a:rPr lang="cs-CZ" sz="3200" dirty="0" smtClean="0"/>
              <a:t>Analýza přínosů a nákladů – 2. </a:t>
            </a:r>
            <a:r>
              <a:rPr lang="cs-CZ" sz="3200" dirty="0" err="1" smtClean="0"/>
              <a:t>Kriteria</a:t>
            </a:r>
            <a:r>
              <a:rPr lang="cs-CZ" sz="3200" dirty="0" smtClean="0"/>
              <a:t> hodnocení ekonomické efektivnosti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8147050" cy="44958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doba návratnosti    = I / Z</a:t>
            </a:r>
          </a:p>
          <a:p>
            <a:pPr lvl="1"/>
            <a:r>
              <a:rPr lang="cs-CZ" sz="1800" dirty="0" smtClean="0"/>
              <a:t>Kde I je hodnota investice, Z čisté přínosy za 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bod zvratu – dosažení rovnosti kumulovaných nákladů a výnosů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rentabilita investic   = 100*Z / I -  nejčastěji používaná metoda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 operativní rozhodování  je nutný i odhad cash </a:t>
            </a:r>
            <a:r>
              <a:rPr lang="cs-CZ" sz="2000" dirty="0" err="1" smtClean="0"/>
              <a:t>flow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čistá současná hodnota – diskontované přínosy a náklady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neměřitelné ukazatele (charakter práce, zlepšení pracovních podmínek, zvýšení motivace…)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60648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Analýza přínosů a nákladů – </a:t>
            </a:r>
            <a:r>
              <a:rPr lang="cs-CZ" sz="3600" dirty="0" smtClean="0">
                <a:solidFill>
                  <a:schemeClr val="tx1"/>
                </a:solidFill>
                <a:hlinkClick r:id="rId2" action="ppaction://hlinkpres?slideindex=1&amp;slidetitle="/>
              </a:rPr>
              <a:t>2. TCO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052736"/>
            <a:ext cx="7488832" cy="1600200"/>
          </a:xfrm>
        </p:spPr>
        <p:txBody>
          <a:bodyPr/>
          <a:lstStyle/>
          <a:p>
            <a:r>
              <a:rPr lang="cs-CZ" sz="2800" dirty="0" smtClean="0"/>
              <a:t>TCO – </a:t>
            </a:r>
            <a:r>
              <a:rPr lang="cs-CZ" sz="2800" dirty="0" err="1" smtClean="0"/>
              <a:t>total</a:t>
            </a:r>
            <a:r>
              <a:rPr lang="cs-CZ" sz="2800" dirty="0" smtClean="0"/>
              <a:t> </a:t>
            </a:r>
            <a:r>
              <a:rPr lang="cs-CZ" sz="2800" dirty="0" err="1" smtClean="0"/>
              <a:t>costs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ownership</a:t>
            </a:r>
            <a:endParaRPr lang="cs-CZ" sz="2800" dirty="0" smtClean="0"/>
          </a:p>
          <a:p>
            <a:pPr lvl="1"/>
            <a:r>
              <a:rPr lang="cs-CZ" sz="2400" dirty="0" smtClean="0"/>
              <a:t>věrohodná metoda hodnocení nákladových variant často používaná právě v projektech IS</a:t>
            </a:r>
          </a:p>
          <a:p>
            <a:pPr lvl="1"/>
            <a:r>
              <a:rPr lang="cs-CZ" sz="2400" dirty="0" smtClean="0"/>
              <a:t>zahrnuje</a:t>
            </a:r>
          </a:p>
          <a:p>
            <a:pPr lvl="2"/>
            <a:r>
              <a:rPr lang="cs-CZ" sz="2000" dirty="0" smtClean="0"/>
              <a:t>náklady na pořízení resp. financování (odpisy , varianty leasingu, úroky atd.) HW , SW  licence a ceny individuálních modulů</a:t>
            </a:r>
          </a:p>
          <a:p>
            <a:pPr lvl="2"/>
            <a:r>
              <a:rPr lang="cs-CZ" sz="2000" dirty="0" smtClean="0"/>
              <a:t>náklady údržby HW a SW</a:t>
            </a:r>
          </a:p>
          <a:p>
            <a:pPr lvl="2"/>
            <a:r>
              <a:rPr lang="cs-CZ" sz="2000" dirty="0" smtClean="0"/>
              <a:t>náklady na očekávaný další rozvoj</a:t>
            </a:r>
          </a:p>
          <a:p>
            <a:pPr lvl="2"/>
            <a:r>
              <a:rPr lang="cs-CZ" sz="2000" dirty="0" smtClean="0"/>
              <a:t>náklady na provoz</a:t>
            </a:r>
          </a:p>
          <a:p>
            <a:pPr lvl="1"/>
            <a:r>
              <a:rPr lang="cs-CZ" sz="2400" dirty="0" smtClean="0"/>
              <a:t>rozpočtené na očekávanou dobu životnosti řešení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624"/>
            <a:ext cx="7772400" cy="122413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Analýza přínosů a nákladů – 3. Zdroje financování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340768"/>
            <a:ext cx="8208912" cy="1600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ovlivňují náklady projektu  a čistou současnou hodnotu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zdroje:</a:t>
            </a:r>
          </a:p>
          <a:p>
            <a:pPr lvl="1"/>
            <a:r>
              <a:rPr lang="cs-CZ" sz="2400" dirty="0" smtClean="0"/>
              <a:t>vlastní ( zisk, odpisy, prodej nepotřebného majetku, akcie)</a:t>
            </a:r>
          </a:p>
          <a:p>
            <a:pPr lvl="1"/>
            <a:r>
              <a:rPr lang="cs-CZ" sz="2400" dirty="0" smtClean="0"/>
              <a:t>cizí (úvěr , koupě na splátky, obligace, časově odložené platby</a:t>
            </a:r>
          </a:p>
          <a:p>
            <a:pPr lvl="1"/>
            <a:r>
              <a:rPr lang="cs-CZ" sz="2400" dirty="0" smtClean="0"/>
              <a:t>finanční leasing (dlouhodobý nezrušitelný pronájem s následnou koupí)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Požadavky na lidské zdroje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836712"/>
            <a:ext cx="70104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Požadavky na projekt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návrh projektové organizace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vyvolané potřeby pracovníků </a:t>
            </a:r>
          </a:p>
          <a:p>
            <a:pPr lvl="2">
              <a:lnSpc>
                <a:spcPct val="80000"/>
              </a:lnSpc>
            </a:pPr>
            <a:r>
              <a:rPr lang="cs-CZ" sz="1800" dirty="0" smtClean="0"/>
              <a:t>dle organizace projektu</a:t>
            </a:r>
          </a:p>
          <a:p>
            <a:pPr lvl="2">
              <a:lnSpc>
                <a:spcPct val="80000"/>
              </a:lnSpc>
            </a:pPr>
            <a:r>
              <a:rPr lang="cs-CZ" sz="1800" dirty="0" smtClean="0"/>
              <a:t>nové požadavky	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odhad zatížení stávajícího personálu po dobu projektu 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návrh přerozdělení funkcí po dobu projektu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Chybějící kvalifikace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Specifikace potřebných změn v kvalifikaci pracovníků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Školení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hrubé určení etap školení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definice klíčových uživatelů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určení typu školení (dodavatelské, „</a:t>
            </a:r>
            <a:r>
              <a:rPr lang="cs-CZ" sz="2000" dirty="0" err="1" smtClean="0"/>
              <a:t>train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trainer</a:t>
            </a:r>
            <a:r>
              <a:rPr lang="cs-CZ" sz="2000" dirty="0" smtClean="0"/>
              <a:t>“)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Návrh zásad  systému motivace pracovníků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Hrubý plán realizace projektu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944" y="836712"/>
            <a:ext cx="7010400" cy="1600200"/>
          </a:xfrm>
        </p:spPr>
        <p:txBody>
          <a:bodyPr/>
          <a:lstStyle/>
          <a:p>
            <a:r>
              <a:rPr lang="cs-CZ" sz="2400" dirty="0" smtClean="0"/>
              <a:t>Plán obsahuje:</a:t>
            </a:r>
          </a:p>
          <a:p>
            <a:pPr lvl="1"/>
            <a:r>
              <a:rPr lang="cs-CZ" sz="2000" dirty="0" smtClean="0"/>
              <a:t>jednotlivé aktivity v rámci projektu</a:t>
            </a:r>
          </a:p>
          <a:p>
            <a:pPr lvl="1"/>
            <a:r>
              <a:rPr lang="cs-CZ" sz="2000" dirty="0" smtClean="0"/>
              <a:t>hrubé (rozhodující) závislosti mezi aktivitami</a:t>
            </a:r>
          </a:p>
          <a:p>
            <a:pPr lvl="1"/>
            <a:r>
              <a:rPr lang="cs-CZ" sz="2000" dirty="0" smtClean="0"/>
              <a:t>navrhované kontrolní body</a:t>
            </a:r>
          </a:p>
          <a:p>
            <a:pPr lvl="1"/>
            <a:r>
              <a:rPr lang="cs-CZ" sz="2000" dirty="0" smtClean="0"/>
              <a:t>termíny zahájení a ukončení klíčových aktivit</a:t>
            </a:r>
          </a:p>
          <a:p>
            <a:pPr lvl="1"/>
            <a:r>
              <a:rPr lang="cs-CZ" sz="2000" dirty="0" smtClean="0"/>
              <a:t>zodpovědné osoby (organizační útvary) za klíčové aktivity, v závislosti od typy projektového managementu</a:t>
            </a:r>
          </a:p>
          <a:p>
            <a:pPr lvl="1"/>
            <a:r>
              <a:rPr lang="cs-CZ" sz="2000" dirty="0" smtClean="0"/>
              <a:t>návrh projektového řízení</a:t>
            </a:r>
          </a:p>
          <a:p>
            <a:r>
              <a:rPr lang="cs-CZ" sz="2400" dirty="0" smtClean="0"/>
              <a:t>Forma:</a:t>
            </a:r>
          </a:p>
          <a:p>
            <a:pPr lvl="1"/>
            <a:r>
              <a:rPr lang="cs-CZ" sz="2000" dirty="0" smtClean="0"/>
              <a:t>nejlépe s využitím MS Project</a:t>
            </a:r>
          </a:p>
          <a:p>
            <a:pPr lvl="1"/>
            <a:r>
              <a:rPr lang="cs-CZ" sz="2000" dirty="0" smtClean="0"/>
              <a:t>grafická forma vyjádření MS Visio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Závěrečné doporučení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892696"/>
            <a:ext cx="7010400" cy="16002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Shrnutí navrhovaných řešení a variant a srovnání s definovanými cíli (zadáním)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Shrnutí mimoekonomických vlivů ( rizik)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Ekonomické zhodnocení návrhů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Závěr a návrh dalšího postupu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Formy: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Texty,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Tabulky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Grafy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Předkládá: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Vedoucí interního týmu nebo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Zástupce pověřené firmy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710208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Studie proveditelnosti - definice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324744"/>
            <a:ext cx="7010400" cy="1600200"/>
          </a:xfrm>
        </p:spPr>
        <p:txBody>
          <a:bodyPr/>
          <a:lstStyle/>
          <a:p>
            <a:r>
              <a:rPr lang="cs-CZ" sz="2400" dirty="0" smtClean="0"/>
              <a:t>Rozhodnutí o zavedení nového projektu nebo programu musí být založeno na analýze současné situace</a:t>
            </a:r>
          </a:p>
          <a:p>
            <a:pPr>
              <a:buFontTx/>
              <a:buNone/>
            </a:pPr>
            <a:endParaRPr lang="cs-CZ" sz="2400" dirty="0" smtClean="0"/>
          </a:p>
          <a:p>
            <a:r>
              <a:rPr lang="cs-CZ" sz="2800" dirty="0" smtClean="0"/>
              <a:t>Studii proveditelnosti lze definovat jako analýzu nebo vyhodnocení potenciálních vlivů navrhovaného projektu</a:t>
            </a:r>
          </a:p>
          <a:p>
            <a:pPr>
              <a:buFontTx/>
              <a:buNone/>
            </a:pPr>
            <a:endParaRPr lang="cs-CZ" sz="2800" dirty="0" smtClean="0"/>
          </a:p>
          <a:p>
            <a:r>
              <a:rPr lang="cs-CZ" sz="2400" dirty="0" smtClean="0">
                <a:hlinkClick r:id="rId2"/>
              </a:rPr>
              <a:t>Studie proveditelnosti</a:t>
            </a:r>
            <a:r>
              <a:rPr lang="cs-CZ" sz="2400" dirty="0" smtClean="0"/>
              <a:t> má pomoci těm, kteří přijímají </a:t>
            </a:r>
            <a:r>
              <a:rPr lang="cs-CZ" sz="2400" dirty="0" smtClean="0">
                <a:hlinkClick r:id="rId3"/>
              </a:rPr>
              <a:t>rozhodnutí</a:t>
            </a:r>
            <a:r>
              <a:rPr lang="cs-CZ" sz="2400" dirty="0" smtClean="0"/>
              <a:t> tak, aby mohli rozhodnout zda projekt schválit nebo odmítnout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Kritéria přijetí nebo odmítnutí studie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980728"/>
            <a:ext cx="7010400" cy="16002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Je srozumitelná a čitelná 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Past IT : příliš mnoho odborné hantýrky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Týká se relevantní problematiky, odpovídá zadání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Past IT : snaha zahrnout i „osobní“ odborné zájmy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Je logicky konzistentní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Obsahuje všechny požadované (potřebné) informace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Pokud se použilo konzultantů, pak musí odpovídat smlouvě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Obvyklé chyby při rozhodování o studii</a:t>
            </a:r>
          </a:p>
          <a:p>
            <a:pPr lvl="1">
              <a:lnSpc>
                <a:spcPct val="90000"/>
              </a:lnSpc>
            </a:pPr>
            <a:r>
              <a:rPr lang="cs-CZ" sz="1800" dirty="0" err="1" smtClean="0"/>
              <a:t>Rozhodovatelé</a:t>
            </a:r>
            <a:r>
              <a:rPr lang="cs-CZ" sz="1800" dirty="0" smtClean="0"/>
              <a:t> se rozhodli již předem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Linioví vedoucí - </a:t>
            </a:r>
            <a:r>
              <a:rPr lang="cs-CZ" sz="1800" dirty="0" err="1" smtClean="0"/>
              <a:t>rozhodovatelé</a:t>
            </a:r>
            <a:r>
              <a:rPr lang="cs-CZ" sz="1800" dirty="0" smtClean="0"/>
              <a:t> mají tendenci k „akci“ a mohou přehlédnout důležité aspekty uvedené ve studii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Vzhledem k závažnosti rozhodnutí a nedostatku jasného směru a závěrů analýzy proveditelnosti nedochází k rozhodnutí, žádají se další informace 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hape 819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Otázky?</a:t>
            </a:r>
          </a:p>
        </p:txBody>
      </p:sp>
      <p:sp>
        <p:nvSpPr>
          <p:cNvPr id="8197" name="Shape 819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defTabSz="914400" eaLnBrk="1" hangingPunct="1">
              <a:defRPr/>
            </a:pPr>
            <a:r>
              <a:rPr lang="cs-CZ" dirty="0" smtClean="0"/>
              <a:t>Děkuji za pozornost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520824"/>
            <a:ext cx="8001000" cy="74793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Proveditelnost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484784"/>
            <a:ext cx="8001000" cy="4267200"/>
          </a:xfrm>
        </p:spPr>
        <p:txBody>
          <a:bodyPr/>
          <a:lstStyle/>
          <a:p>
            <a:r>
              <a:rPr lang="cs-CZ" dirty="0" smtClean="0"/>
              <a:t>Ideová</a:t>
            </a:r>
          </a:p>
          <a:p>
            <a:pPr lvl="1"/>
            <a:r>
              <a:rPr lang="cs-CZ" dirty="0" smtClean="0"/>
              <a:t>Zjistit zda úmysl  spojený s projektem je proveditelný</a:t>
            </a:r>
          </a:p>
          <a:p>
            <a:r>
              <a:rPr lang="cs-CZ" dirty="0" smtClean="0"/>
              <a:t>Technická</a:t>
            </a:r>
          </a:p>
          <a:p>
            <a:pPr lvl="1"/>
            <a:r>
              <a:rPr lang="cs-CZ" dirty="0" smtClean="0"/>
              <a:t>Určení potřeb hardware a software a zda je provedení možné</a:t>
            </a:r>
          </a:p>
          <a:p>
            <a:r>
              <a:rPr lang="cs-CZ" dirty="0" smtClean="0"/>
              <a:t>Finanční</a:t>
            </a:r>
          </a:p>
          <a:p>
            <a:pPr lvl="1"/>
            <a:r>
              <a:rPr lang="cs-CZ" dirty="0" smtClean="0"/>
              <a:t>Přínosy a náklady</a:t>
            </a:r>
          </a:p>
          <a:p>
            <a:r>
              <a:rPr lang="cs-CZ" dirty="0" smtClean="0"/>
              <a:t>Manažerská a organizační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0DEC5-9199-40B8-B3D6-9AB40F5EC5F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664"/>
            <a:ext cx="7772400" cy="710208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Provádět – neprovádět  studii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268760"/>
            <a:ext cx="7010400" cy="1600200"/>
          </a:xfrm>
        </p:spPr>
        <p:txBody>
          <a:bodyPr/>
          <a:lstStyle/>
          <a:p>
            <a:r>
              <a:rPr lang="cs-CZ" sz="2400" dirty="0" smtClean="0"/>
              <a:t>Občas se objeví snahy studii neprovádět</a:t>
            </a:r>
          </a:p>
          <a:p>
            <a:pPr lvl="1"/>
            <a:r>
              <a:rPr lang="cs-CZ" sz="2000" dirty="0" smtClean="0"/>
              <a:t>Kdo argumentuje proti studii</a:t>
            </a:r>
          </a:p>
          <a:p>
            <a:pPr lvl="2"/>
            <a:r>
              <a:rPr lang="cs-CZ" sz="1800" dirty="0" smtClean="0"/>
              <a:t>Vedoucí projektu případně „nositel nápadu“</a:t>
            </a:r>
          </a:p>
          <a:p>
            <a:pPr lvl="2"/>
            <a:r>
              <a:rPr lang="cs-CZ" sz="1800" dirty="0" smtClean="0"/>
              <a:t>Negativně naladěná lobby</a:t>
            </a:r>
          </a:p>
          <a:p>
            <a:pPr lvl="2"/>
            <a:r>
              <a:rPr lang="cs-CZ" sz="1800" dirty="0" smtClean="0"/>
              <a:t>Pozitivně naladěná lobby</a:t>
            </a:r>
          </a:p>
          <a:p>
            <a:pPr lvl="1"/>
            <a:r>
              <a:rPr lang="cs-CZ" sz="2000" dirty="0" smtClean="0"/>
              <a:t>Udávané důvody:</a:t>
            </a:r>
          </a:p>
          <a:p>
            <a:pPr lvl="2"/>
            <a:r>
              <a:rPr lang="cs-CZ" sz="1800" dirty="0" smtClean="0"/>
              <a:t>Vždyť víme, že se to zaplatí, tak na co čekat</a:t>
            </a:r>
          </a:p>
          <a:p>
            <a:pPr lvl="2"/>
            <a:r>
              <a:rPr lang="cs-CZ" sz="1800" dirty="0" smtClean="0"/>
              <a:t>Proč bychom měli dělat studii, když jsme už jednu udělali před rokem</a:t>
            </a:r>
          </a:p>
          <a:p>
            <a:pPr lvl="2"/>
            <a:r>
              <a:rPr lang="cs-CZ" sz="1800" dirty="0" smtClean="0"/>
              <a:t>Stejně je to k ničemu</a:t>
            </a:r>
          </a:p>
          <a:p>
            <a:pPr lvl="2"/>
            <a:r>
              <a:rPr lang="cs-CZ" sz="1800" dirty="0" smtClean="0"/>
              <a:t>Je to jen cesta jak dát poradcům další peníze</a:t>
            </a:r>
          </a:p>
          <a:p>
            <a:pPr lvl="2"/>
            <a:r>
              <a:rPr lang="cs-CZ" sz="1800" dirty="0" smtClean="0"/>
              <a:t>Je to jen ztráta času, potřebujeme server a software a to hned</a:t>
            </a:r>
          </a:p>
          <a:p>
            <a:pPr lvl="2"/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Kdy provádět  studii proveditelnosti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468760"/>
            <a:ext cx="7010400" cy="1600200"/>
          </a:xfrm>
        </p:spPr>
        <p:txBody>
          <a:bodyPr/>
          <a:lstStyle/>
          <a:p>
            <a:r>
              <a:rPr lang="cs-CZ" sz="2400" dirty="0" smtClean="0"/>
              <a:t>Rozhodnutí o zahájení studie má být učiněno s rozvahou</a:t>
            </a:r>
          </a:p>
          <a:p>
            <a:pPr lvl="1"/>
            <a:r>
              <a:rPr lang="cs-CZ" sz="2000" dirty="0" smtClean="0"/>
              <a:t>Stojí mnoho času</a:t>
            </a:r>
          </a:p>
          <a:p>
            <a:pPr lvl="1"/>
            <a:r>
              <a:rPr lang="cs-CZ" sz="2000" dirty="0" smtClean="0"/>
              <a:t>Váže interní zdroje</a:t>
            </a:r>
          </a:p>
          <a:p>
            <a:pPr lvl="1"/>
            <a:r>
              <a:rPr lang="cs-CZ" sz="2000" dirty="0" smtClean="0"/>
              <a:t>Stojí peníze  za poradce</a:t>
            </a:r>
          </a:p>
          <a:p>
            <a:r>
              <a:rPr lang="cs-CZ" sz="2000" dirty="0" smtClean="0"/>
              <a:t>Rozhodnutí studii nedělat však ve svém důsledku může stát více peněz než náklady na studii</a:t>
            </a:r>
          </a:p>
          <a:p>
            <a:r>
              <a:rPr lang="cs-CZ" sz="2000" dirty="0" smtClean="0"/>
              <a:t>Pomocná kritéria pro rozhodnutí:</a:t>
            </a:r>
          </a:p>
          <a:p>
            <a:pPr lvl="1"/>
            <a:r>
              <a:rPr lang="cs-CZ" sz="1800" dirty="0" smtClean="0"/>
              <a:t>Úroveň očekávaných nákladů (podnikové směrnice…)</a:t>
            </a:r>
          </a:p>
          <a:p>
            <a:pPr lvl="1"/>
            <a:r>
              <a:rPr lang="cs-CZ" sz="1800" dirty="0" smtClean="0"/>
              <a:t>Předběžná studie potvrdila výhodnost investice</a:t>
            </a:r>
          </a:p>
          <a:p>
            <a:pPr lvl="1"/>
            <a:r>
              <a:rPr lang="cs-CZ" sz="1800" dirty="0" smtClean="0"/>
              <a:t>	Nový business </a:t>
            </a:r>
            <a:r>
              <a:rPr lang="cs-CZ" sz="1800" dirty="0" err="1" smtClean="0"/>
              <a:t>plan</a:t>
            </a:r>
            <a:r>
              <a:rPr lang="cs-CZ" sz="1800" dirty="0" smtClean="0"/>
              <a:t> indikuje potřebu investic, není však jasné, jak jej ovlivní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04664"/>
            <a:ext cx="9001000" cy="576064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Dva důležité aspekty studie proveditelnosti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340768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Nutnost variantního řešení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varianty věcného řešení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varianty termínových plánů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finanční varianty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Provázanost jednotlivých složek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věcné řešení a termínový plán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finanční varianta a trojúhelník kvalita- termín – náklady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nutnost iterace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neustálé vyhodnocování rizik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664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Zpracovatelé studie proveditelnosti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268760"/>
            <a:ext cx="7010400" cy="1600200"/>
          </a:xfrm>
        </p:spPr>
        <p:txBody>
          <a:bodyPr/>
          <a:lstStyle/>
          <a:p>
            <a:r>
              <a:rPr lang="cs-CZ" sz="2800" dirty="0" smtClean="0"/>
              <a:t>Interní zpracovatelé mají mít následující vlastnosti:</a:t>
            </a:r>
          </a:p>
          <a:p>
            <a:pPr lvl="1"/>
            <a:r>
              <a:rPr lang="cs-CZ" sz="2400" dirty="0" smtClean="0"/>
              <a:t>zkušenost z tvorby takových studií</a:t>
            </a:r>
          </a:p>
          <a:p>
            <a:pPr lvl="1"/>
            <a:r>
              <a:rPr lang="cs-CZ" sz="2400" dirty="0" smtClean="0"/>
              <a:t>znalosti podnikových procesů</a:t>
            </a:r>
          </a:p>
          <a:p>
            <a:pPr lvl="1"/>
            <a:r>
              <a:rPr lang="cs-CZ" sz="2400" dirty="0" smtClean="0"/>
              <a:t>znalosti IT</a:t>
            </a:r>
          </a:p>
          <a:p>
            <a:pPr lvl="1"/>
            <a:r>
              <a:rPr lang="cs-CZ" sz="2400" dirty="0" smtClean="0"/>
              <a:t>neutrální vztah k navrhovanému projektu</a:t>
            </a:r>
          </a:p>
          <a:p>
            <a:pPr lvl="1">
              <a:buFontTx/>
              <a:buNone/>
            </a:pPr>
            <a:endParaRPr lang="cs-CZ" sz="2400" dirty="0" smtClean="0"/>
          </a:p>
          <a:p>
            <a:r>
              <a:rPr lang="cs-CZ" sz="2800" dirty="0" smtClean="0"/>
              <a:t>Externí poradci</a:t>
            </a:r>
          </a:p>
          <a:p>
            <a:pPr lvl="1"/>
            <a:r>
              <a:rPr lang="cs-CZ" sz="2400" dirty="0" smtClean="0"/>
              <a:t>musí být doplněni pracovníky se znalostmi podnikových procesů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Rámcový obsah studie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484784"/>
            <a:ext cx="792088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>
                <a:hlinkClick r:id="rId2"/>
              </a:rPr>
              <a:t>Studie proveditelnosti</a:t>
            </a:r>
            <a:r>
              <a:rPr lang="cs-CZ" sz="2400" dirty="0" smtClean="0"/>
              <a:t> (Executive </a:t>
            </a:r>
            <a:r>
              <a:rPr lang="cs-CZ" sz="2400" dirty="0" err="1" smtClean="0"/>
              <a:t>summary</a:t>
            </a:r>
            <a:r>
              <a:rPr lang="cs-CZ" sz="2400" dirty="0" smtClean="0"/>
              <a:t>)</a:t>
            </a:r>
          </a:p>
          <a:p>
            <a:pPr marL="342900" indent="-342900">
              <a:lnSpc>
                <a:spcPct val="8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Informace o pozadí projektu – proč se projekt řeší, cíl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Základní návrh nového řešení (projektu)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Srovnání stávajícího stavu a navrhovaného řešení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Analýza přínosů a nákladů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Časový harmonogram projektu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Lidské zdroje nutné pro provedení projektu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Analýza rizik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Závěrečné doporučení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368</TotalTime>
  <Words>1671</Words>
  <Application>Microsoft Office PowerPoint</Application>
  <PresentationFormat>Předvádění na obrazovce (4:3)</PresentationFormat>
  <Paragraphs>354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Verdana</vt:lpstr>
      <vt:lpstr>Wingdings</vt:lpstr>
      <vt:lpstr>Motiv1</vt:lpstr>
      <vt:lpstr>Projektování informačních systémů 3</vt:lpstr>
      <vt:lpstr>Podnikové a IS strategie</vt:lpstr>
      <vt:lpstr>Studie proveditelnosti - definice</vt:lpstr>
      <vt:lpstr>Proveditelnost</vt:lpstr>
      <vt:lpstr>Provádět – neprovádět  studii</vt:lpstr>
      <vt:lpstr>Kdy provádět  studii proveditelnosti</vt:lpstr>
      <vt:lpstr>Dva důležité aspekty studie proveditelnosti</vt:lpstr>
      <vt:lpstr>Zpracovatelé studie proveditelnosti</vt:lpstr>
      <vt:lpstr>Rámcový obsah studie</vt:lpstr>
      <vt:lpstr>SWOT analýza</vt:lpstr>
      <vt:lpstr>Balanced scorecard</vt:lpstr>
      <vt:lpstr>Balanced scorecard</vt:lpstr>
      <vt:lpstr>Proč se projekt řeší - Cíle projektu</vt:lpstr>
      <vt:lpstr>Proč se projekt řeší - Příklad Terče</vt:lpstr>
      <vt:lpstr>Návrh nového řešení – 1. Analýza cílové oblasti</vt:lpstr>
      <vt:lpstr>Návrh nového řešení – 1.Analýza  cílové oblasti pokračování</vt:lpstr>
      <vt:lpstr>Návrh nového řešení -  2.Určení potřeb interních odběratelů</vt:lpstr>
      <vt:lpstr>Návrh nového řešení – 3. Požadavky na infrastrukturu</vt:lpstr>
      <vt:lpstr>Návrh nového řešení – 3. Další požadavky na infrastrukturu</vt:lpstr>
      <vt:lpstr>Srovnání stávajícího a navrhovaného řešení – 1. Věcná proveditelnost</vt:lpstr>
      <vt:lpstr>Srovnání stávajícího a navrhovaného řešení – 2. Organizace a řízení</vt:lpstr>
      <vt:lpstr>Analýza přínosů a nákladů -1. Náklady </vt:lpstr>
      <vt:lpstr>Analýza přínosů a nákladů – 1. Náklady pokračování</vt:lpstr>
      <vt:lpstr>Analýza přínosů a nákladů – 2. Kriteria hodnocení ekonomické efektivnosti</vt:lpstr>
      <vt:lpstr>Analýza přínosů a nákladů – 2. TCO</vt:lpstr>
      <vt:lpstr>Analýza přínosů a nákladů – 3. Zdroje financování</vt:lpstr>
      <vt:lpstr>Požadavky na lidské zdroje</vt:lpstr>
      <vt:lpstr>Hrubý plán realizace projektu</vt:lpstr>
      <vt:lpstr>Závěrečné doporučení</vt:lpstr>
      <vt:lpstr>Kritéria přijetí nebo odmítnutí studie</vt:lpstr>
      <vt:lpstr>Otázky?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Ing. Dominik VYMĚTAL DrSc.</dc:creator>
  <cp:lastModifiedBy>ps</cp:lastModifiedBy>
  <cp:revision>155</cp:revision>
  <dcterms:created xsi:type="dcterms:W3CDTF">2006-12-01T12:12:29Z</dcterms:created>
  <dcterms:modified xsi:type="dcterms:W3CDTF">2018-02-27T11:03:20Z</dcterms:modified>
</cp:coreProperties>
</file>