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4" r:id="rId1"/>
    <p:sldMasterId id="2147483737" r:id="rId2"/>
    <p:sldMasterId id="2147483752" r:id="rId3"/>
  </p:sldMasterIdLst>
  <p:notesMasterIdLst>
    <p:notesMasterId r:id="rId37"/>
  </p:notesMasterIdLst>
  <p:handoutMasterIdLst>
    <p:handoutMasterId r:id="rId38"/>
  </p:handoutMasterIdLst>
  <p:sldIdLst>
    <p:sldId id="256" r:id="rId4"/>
    <p:sldId id="346" r:id="rId5"/>
    <p:sldId id="419" r:id="rId6"/>
    <p:sldId id="422" r:id="rId7"/>
    <p:sldId id="421" r:id="rId8"/>
    <p:sldId id="420" r:id="rId9"/>
    <p:sldId id="418" r:id="rId10"/>
    <p:sldId id="417" r:id="rId11"/>
    <p:sldId id="416" r:id="rId12"/>
    <p:sldId id="415" r:id="rId13"/>
    <p:sldId id="414" r:id="rId14"/>
    <p:sldId id="413" r:id="rId15"/>
    <p:sldId id="412" r:id="rId16"/>
    <p:sldId id="411" r:id="rId17"/>
    <p:sldId id="410" r:id="rId18"/>
    <p:sldId id="409" r:id="rId19"/>
    <p:sldId id="408" r:id="rId20"/>
    <p:sldId id="407" r:id="rId21"/>
    <p:sldId id="406" r:id="rId22"/>
    <p:sldId id="405" r:id="rId23"/>
    <p:sldId id="404" r:id="rId24"/>
    <p:sldId id="403" r:id="rId25"/>
    <p:sldId id="402" r:id="rId26"/>
    <p:sldId id="401" r:id="rId27"/>
    <p:sldId id="400" r:id="rId28"/>
    <p:sldId id="399" r:id="rId29"/>
    <p:sldId id="398" r:id="rId30"/>
    <p:sldId id="397" r:id="rId31"/>
    <p:sldId id="396" r:id="rId32"/>
    <p:sldId id="395" r:id="rId33"/>
    <p:sldId id="393" r:id="rId34"/>
    <p:sldId id="394" r:id="rId35"/>
    <p:sldId id="392" r:id="rId36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00"/>
    <a:srgbClr val="003300"/>
    <a:srgbClr val="0099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13" autoAdjust="0"/>
    <p:restoredTop sz="98046" autoAdjust="0"/>
  </p:normalViewPr>
  <p:slideViewPr>
    <p:cSldViewPr>
      <p:cViewPr varScale="1">
        <p:scale>
          <a:sx n="102" d="100"/>
          <a:sy n="102" d="100"/>
        </p:scale>
        <p:origin x="186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5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presProps" Target="presProps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ableStyles" Target="tableStyle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224F4663-8B68-4BA8-9A95-C6818140823E}" type="datetimeFigureOut">
              <a:rPr lang="cs-CZ"/>
              <a:pPr>
                <a:defRPr/>
              </a:pPr>
              <a:t>30.03.19</a:t>
            </a:fld>
            <a:endParaRPr lang="cs-CZ"/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E920594A-B98C-46EB-A22A-0330DB9A79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1334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4817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2DE72AA-5343-4DEA-B48D-44173E380413}" type="datetimeFigureOut">
              <a:rPr lang="cs-CZ"/>
              <a:pPr>
                <a:defRPr/>
              </a:pPr>
              <a:t>30.03.19</a:t>
            </a:fld>
            <a:endParaRPr lang="cs-CZ"/>
          </a:p>
        </p:txBody>
      </p:sp>
      <p:sp>
        <p:nvSpPr>
          <p:cNvPr id="49156" name="Rectangle 34819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  <a:endParaRPr lang="cs-CZ" noProof="0"/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cs-CZ" noProof="0"/>
          </a:p>
        </p:txBody>
      </p:sp>
      <p:sp>
        <p:nvSpPr>
          <p:cNvPr id="48134" name="Rectangle 34821"/>
          <p:cNvSpPr>
            <a:spLocks noGrp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3FDD1D4E-773E-4701-9867-C147C2DDC5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0985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4399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84D7C-F96E-4EDC-A45D-D519B379E8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2ECEE-BE67-462E-BE16-DBC8829D56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673ED-658D-4F50-B746-943635A419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5727075"/>
      </p:ext>
    </p:extLst>
  </p:cSld>
  <p:clrMapOvr>
    <a:masterClrMapping/>
  </p:clrMapOvr>
  <p:transition spd="slow">
    <p:push/>
  </p:transition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5965873"/>
      </p:ext>
    </p:extLst>
  </p:cSld>
  <p:clrMapOvr>
    <a:masterClrMapping/>
  </p:clrMapOvr>
  <p:transition spd="slow">
    <p:push/>
  </p:transition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780700"/>
      </p:ext>
    </p:extLst>
  </p:cSld>
  <p:clrMapOvr>
    <a:masterClrMapping/>
  </p:clrMapOvr>
  <p:transition spd="slow">
    <p:push/>
  </p:transition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5014723"/>
      </p:ext>
    </p:extLst>
  </p:cSld>
  <p:clrMapOvr>
    <a:masterClrMapping/>
  </p:clrMapOvr>
  <p:transition spd="slow">
    <p:push/>
  </p:transition>
  <p:hf sldNum="0"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2341049"/>
      </p:ext>
    </p:extLst>
  </p:cSld>
  <p:clrMapOvr>
    <a:masterClrMapping/>
  </p:clrMapOvr>
  <p:transition spd="slow">
    <p:push/>
  </p:transition>
  <p:hf sldNum="0"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7174617"/>
      </p:ext>
    </p:extLst>
  </p:cSld>
  <p:clrMapOvr>
    <a:masterClrMapping/>
  </p:clrMapOvr>
  <p:transition spd="slow">
    <p:push/>
  </p:transition>
  <p:hf sldNum="0"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337288"/>
      </p:ext>
    </p:extLst>
  </p:cSld>
  <p:clrMapOvr>
    <a:masterClrMapping/>
  </p:clrMapOvr>
  <p:transition spd="slow">
    <p:push/>
  </p:transition>
  <p:hf sldNum="0"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7175616"/>
      </p:ext>
    </p:extLst>
  </p:cSld>
  <p:clrMapOvr>
    <a:masterClrMapping/>
  </p:clrMapOvr>
  <p:transition spd="slow">
    <p:push/>
  </p:transition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928FB-F393-426B-9D6B-D3F0169BAC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011225"/>
      </p:ext>
    </p:extLst>
  </p:cSld>
  <p:clrMapOvr>
    <a:masterClrMapping/>
  </p:clrMapOvr>
  <p:transition spd="slow">
    <p:push/>
  </p:transition>
  <p:hf sldNum="0"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535547"/>
      </p:ext>
    </p:extLst>
  </p:cSld>
  <p:clrMapOvr>
    <a:masterClrMapping/>
  </p:clrMapOvr>
  <p:transition spd="slow">
    <p:push/>
  </p:transition>
  <p:hf sldNum="0"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0007235"/>
      </p:ext>
    </p:extLst>
  </p:cSld>
  <p:clrMapOvr>
    <a:masterClrMapping/>
  </p:clrMapOvr>
  <p:transition spd="slow">
    <p:push/>
  </p:transition>
  <p:hf sldNum="0" hd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95757-C20D-4307-BEB3-E1017FFFC9C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853932"/>
      </p:ext>
    </p:extLst>
  </p:cSld>
  <p:clrMapOvr>
    <a:masterClrMapping/>
  </p:clrMapOvr>
  <p:transition>
    <p:push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3DACA0-84ED-45AB-BFF4-C2793E04EA2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214053"/>
      </p:ext>
    </p:extLst>
  </p:cSld>
  <p:clrMapOvr>
    <a:masterClrMapping/>
  </p:clrMapOvr>
  <p:transition>
    <p:push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63DBA-BD7A-43B9-857F-B371D9FDC2F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71431"/>
      </p:ext>
    </p:extLst>
  </p:cSld>
  <p:clrMapOvr>
    <a:masterClrMapping/>
  </p:clrMapOvr>
  <p:transition>
    <p:push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76781-A518-4032-A85B-F45B10245E2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460982"/>
      </p:ext>
    </p:extLst>
  </p:cSld>
  <p:clrMapOvr>
    <a:masterClrMapping/>
  </p:clrMapOvr>
  <p:transition>
    <p:push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C2E300-87D1-43B2-9DE5-0D0558C7DBD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327458"/>
      </p:ext>
    </p:extLst>
  </p:cSld>
  <p:clrMapOvr>
    <a:masterClrMapping/>
  </p:clrMapOvr>
  <p:transition>
    <p:push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D5B23-14D5-42B5-B473-80E47309E83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41852"/>
      </p:ext>
    </p:extLst>
  </p:cSld>
  <p:clrMapOvr>
    <a:masterClrMapping/>
  </p:clrMapOvr>
  <p:transition>
    <p:push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B32C3-21B0-4BCF-BCB9-213A8C5B9D67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185965"/>
      </p:ext>
    </p:extLst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A8823-0CD1-4405-A89D-79B1659BCF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69176-9D71-4E75-BC8D-D02FD627D43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211391"/>
      </p:ext>
    </p:extLst>
  </p:cSld>
  <p:clrMapOvr>
    <a:masterClrMapping/>
  </p:clrMapOvr>
  <p:transition>
    <p:push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AE033-2FCE-4CB8-B689-3A8E18B5374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102021"/>
      </p:ext>
    </p:extLst>
  </p:cSld>
  <p:clrMapOvr>
    <a:masterClrMapping/>
  </p:clrMapOvr>
  <p:transition>
    <p:push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D6BDC-C2AF-44E0-9241-58D27F2230B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815452"/>
      </p:ext>
    </p:extLst>
  </p:cSld>
  <p:clrMapOvr>
    <a:masterClrMapping/>
  </p:clrMapOvr>
  <p:transition>
    <p:push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CD1B5-C3CA-40D5-AD5D-E335EBB79B5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283680"/>
      </p:ext>
    </p:extLst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42AB8-A862-4ED8-8507-4F3F7FA3F0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E8070-20AF-4D20-93B1-156D842886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C32CB-C5DA-42DD-B80F-1A0C0AE53C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92E51-D962-4468-B004-92CE3A4583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5637D-E204-43CC-9063-D00173886C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093F0-6A10-4701-842F-A1A9EA3435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5123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9929D2A-8D7E-4B61-8B09-5C09CA0599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2493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12493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493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cs-CZ"/>
              <a:t>Projektování informačních systémů 1</a:t>
            </a:r>
          </a:p>
        </p:txBody>
      </p:sp>
      <p:sp>
        <p:nvSpPr>
          <p:cNvPr id="12493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fld id="{29929D2A-8D7E-4B61-8B09-5C09CA05994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9" name="Group 2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" name="Shape 6168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5261 w 6027"/>
                <a:gd name="T1" fmla="*/ 369 h 2296"/>
                <a:gd name="T2" fmla="*/ 0 w 6027"/>
                <a:gd name="T3" fmla="*/ 369 h 2296"/>
                <a:gd name="T4" fmla="*/ 0 w 6027"/>
                <a:gd name="T5" fmla="*/ 0 h 2296"/>
                <a:gd name="T6" fmla="*/ 5261 w 6027"/>
                <a:gd name="T7" fmla="*/ 0 h 2296"/>
                <a:gd name="T8" fmla="*/ 5261 w 6027"/>
                <a:gd name="T9" fmla="*/ 369 h 2296"/>
                <a:gd name="T10" fmla="*/ 5261 w 6027"/>
                <a:gd name="T11" fmla="*/ 369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027"/>
                <a:gd name="T19" fmla="*/ 0 h 2296"/>
                <a:gd name="T20" fmla="*/ 0 w 6027"/>
                <a:gd name="T21" fmla="*/ 0 h 229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" name="Shape 4099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0" b="0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</p:grpSp>
      <p:grpSp>
        <p:nvGrpSpPr>
          <p:cNvPr id="12" name="Group 6"/>
          <p:cNvGrpSpPr>
            <a:grpSpLocks/>
          </p:cNvGrpSpPr>
          <p:nvPr userDrawn="1"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3" name="Shape 4102"/>
            <p:cNvSpPr>
              <a:spLocks/>
            </p:cNvSpPr>
            <p:nvPr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0" b="0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grpSp>
          <p:nvGrpSpPr>
            <p:cNvPr id="1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6" name="Shape 6163"/>
              <p:cNvSpPr>
                <a:spLocks/>
              </p:cNvSpPr>
              <p:nvPr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996"/>
                  <a:gd name="T46" fmla="*/ 0 h 533"/>
                  <a:gd name="T47" fmla="*/ 0 w 996"/>
                  <a:gd name="T48" fmla="*/ 0 h 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7" name="Shape 6164"/>
              <p:cNvSpPr>
                <a:spLocks/>
              </p:cNvSpPr>
              <p:nvPr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5 h 353"/>
                  <a:gd name="T4" fmla="*/ 24 w 186"/>
                  <a:gd name="T5" fmla="*/ 43 h 353"/>
                  <a:gd name="T6" fmla="*/ 18 w 186"/>
                  <a:gd name="T7" fmla="*/ 93 h 353"/>
                  <a:gd name="T8" fmla="*/ 42 w 186"/>
                  <a:gd name="T9" fmla="*/ 160 h 353"/>
                  <a:gd name="T10" fmla="*/ 48 w 186"/>
                  <a:gd name="T11" fmla="*/ 227 h 353"/>
                  <a:gd name="T12" fmla="*/ 0 w 186"/>
                  <a:gd name="T13" fmla="*/ 495 h 353"/>
                  <a:gd name="T14" fmla="*/ 54 w 186"/>
                  <a:gd name="T15" fmla="*/ 327 h 353"/>
                  <a:gd name="T16" fmla="*/ 84 w 186"/>
                  <a:gd name="T17" fmla="*/ 303 h 353"/>
                  <a:gd name="T18" fmla="*/ 126 w 186"/>
                  <a:gd name="T19" fmla="*/ 177 h 353"/>
                  <a:gd name="T20" fmla="*/ 144 w 186"/>
                  <a:gd name="T21" fmla="*/ 168 h 353"/>
                  <a:gd name="T22" fmla="*/ 144 w 186"/>
                  <a:gd name="T23" fmla="*/ 126 h 353"/>
                  <a:gd name="T24" fmla="*/ 186 w 186"/>
                  <a:gd name="T25" fmla="*/ 93 h 353"/>
                  <a:gd name="T26" fmla="*/ 162 w 186"/>
                  <a:gd name="T27" fmla="*/ 84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86"/>
                  <a:gd name="T49" fmla="*/ 0 h 353"/>
                  <a:gd name="T50" fmla="*/ 0 w 186"/>
                  <a:gd name="T51" fmla="*/ 0 h 353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8" name="Shape 6165"/>
              <p:cNvSpPr>
                <a:spLocks/>
              </p:cNvSpPr>
              <p:nvPr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78"/>
                  <a:gd name="T34" fmla="*/ 0 h 271"/>
                  <a:gd name="T35" fmla="*/ 0 w 378"/>
                  <a:gd name="T36" fmla="*/ 0 h 27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9" name="Shape 6166"/>
              <p:cNvSpPr>
                <a:spLocks/>
              </p:cNvSpPr>
              <p:nvPr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9 h 66"/>
                  <a:gd name="T8" fmla="*/ 6 w 155"/>
                  <a:gd name="T9" fmla="*/ 25 h 66"/>
                  <a:gd name="T10" fmla="*/ 0 w 155"/>
                  <a:gd name="T11" fmla="*/ 34 h 66"/>
                  <a:gd name="T12" fmla="*/ 78 w 155"/>
                  <a:gd name="T13" fmla="*/ 84 h 66"/>
                  <a:gd name="T14" fmla="*/ 96 w 155"/>
                  <a:gd name="T15" fmla="*/ 59 h 66"/>
                  <a:gd name="T16" fmla="*/ 155 w 155"/>
                  <a:gd name="T17" fmla="*/ 93 h 66"/>
                  <a:gd name="T18" fmla="*/ 126 w 155"/>
                  <a:gd name="T19" fmla="*/ 3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55"/>
                  <a:gd name="T40" fmla="*/ 0 h 66"/>
                  <a:gd name="T41" fmla="*/ 0 w 155"/>
                  <a:gd name="T42" fmla="*/ 0 h 6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0" name="Shape 6167"/>
              <p:cNvSpPr>
                <a:spLocks/>
              </p:cNvSpPr>
              <p:nvPr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52 h 72"/>
                  <a:gd name="T2" fmla="*/ 0 w 42"/>
                  <a:gd name="T3" fmla="*/ 26 h 72"/>
                  <a:gd name="T4" fmla="*/ 12 w 42"/>
                  <a:gd name="T5" fmla="*/ 9 h 72"/>
                  <a:gd name="T6" fmla="*/ 0 w 42"/>
                  <a:gd name="T7" fmla="*/ 9 h 72"/>
                  <a:gd name="T8" fmla="*/ 12 w 42"/>
                  <a:gd name="T9" fmla="*/ 9 h 72"/>
                  <a:gd name="T10" fmla="*/ 24 w 42"/>
                  <a:gd name="T11" fmla="*/ 9 h 72"/>
                  <a:gd name="T12" fmla="*/ 36 w 42"/>
                  <a:gd name="T13" fmla="*/ 9 h 72"/>
                  <a:gd name="T14" fmla="*/ 42 w 42"/>
                  <a:gd name="T15" fmla="*/ 0 h 72"/>
                  <a:gd name="T16" fmla="*/ 30 w 42"/>
                  <a:gd name="T17" fmla="*/ 26 h 72"/>
                  <a:gd name="T18" fmla="*/ 42 w 42"/>
                  <a:gd name="T19" fmla="*/ 69 h 72"/>
                  <a:gd name="T20" fmla="*/ 12 w 42"/>
                  <a:gd name="T21" fmla="*/ 102 h 72"/>
                  <a:gd name="T22" fmla="*/ 6 w 42"/>
                  <a:gd name="T23" fmla="*/ 52 h 72"/>
                  <a:gd name="T24" fmla="*/ 6 w 42"/>
                  <a:gd name="T25" fmla="*/ 52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2"/>
                  <a:gd name="T40" fmla="*/ 0 h 72"/>
                  <a:gd name="T41" fmla="*/ 0 w 42"/>
                  <a:gd name="T42" fmla="*/ 0 h 7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" name="Shape 4109"/>
            <p:cNvSpPr>
              <a:spLocks/>
            </p:cNvSpPr>
            <p:nvPr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0" b="0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</p:grpSp>
      <p:grpSp>
        <p:nvGrpSpPr>
          <p:cNvPr id="21" name="Group 15"/>
          <p:cNvGrpSpPr>
            <a:grpSpLocks/>
          </p:cNvGrpSpPr>
          <p:nvPr userDrawn="1"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22" name="Shape 6154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3 h 287"/>
                <a:gd name="T4" fmla="*/ 66 w 365"/>
                <a:gd name="T5" fmla="*/ 114 h 287"/>
                <a:gd name="T6" fmla="*/ 143 w 365"/>
                <a:gd name="T7" fmla="*/ 189 h 287"/>
                <a:gd name="T8" fmla="*/ 191 w 365"/>
                <a:gd name="T9" fmla="*/ 174 h 287"/>
                <a:gd name="T10" fmla="*/ 341 w 365"/>
                <a:gd name="T11" fmla="*/ 299 h 287"/>
                <a:gd name="T12" fmla="*/ 305 w 365"/>
                <a:gd name="T13" fmla="*/ 180 h 287"/>
                <a:gd name="T14" fmla="*/ 365 w 365"/>
                <a:gd name="T15" fmla="*/ 138 h 287"/>
                <a:gd name="T16" fmla="*/ 359 w 365"/>
                <a:gd name="T17" fmla="*/ 132 h 287"/>
                <a:gd name="T18" fmla="*/ 335 w 365"/>
                <a:gd name="T19" fmla="*/ 120 h 287"/>
                <a:gd name="T20" fmla="*/ 299 w 365"/>
                <a:gd name="T21" fmla="*/ 93 h 287"/>
                <a:gd name="T22" fmla="*/ 257 w 365"/>
                <a:gd name="T23" fmla="*/ 75 h 287"/>
                <a:gd name="T24" fmla="*/ 215 w 365"/>
                <a:gd name="T25" fmla="*/ 57 h 287"/>
                <a:gd name="T26" fmla="*/ 173 w 365"/>
                <a:gd name="T27" fmla="*/ 39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65"/>
                <a:gd name="T76" fmla="*/ 0 h 287"/>
                <a:gd name="T77" fmla="*/ 0 w 365"/>
                <a:gd name="T78" fmla="*/ 0 h 28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3" name="Shape 6155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33"/>
                <a:gd name="T67" fmla="*/ 0 h 499"/>
                <a:gd name="T68" fmla="*/ 0 w 2033"/>
                <a:gd name="T69" fmla="*/ 0 h 499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4" name="Shape 6156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3 h 60"/>
                <a:gd name="T16" fmla="*/ 65 w 71"/>
                <a:gd name="T17" fmla="*/ 45 h 60"/>
                <a:gd name="T18" fmla="*/ 71 w 71"/>
                <a:gd name="T19" fmla="*/ 57 h 60"/>
                <a:gd name="T20" fmla="*/ 71 w 71"/>
                <a:gd name="T21" fmla="*/ 63 h 60"/>
                <a:gd name="T22" fmla="*/ 59 w 71"/>
                <a:gd name="T23" fmla="*/ 57 h 60"/>
                <a:gd name="T24" fmla="*/ 47 w 71"/>
                <a:gd name="T25" fmla="*/ 45 h 60"/>
                <a:gd name="T26" fmla="*/ 23 w 71"/>
                <a:gd name="T27" fmla="*/ 33 h 60"/>
                <a:gd name="T28" fmla="*/ 23 w 71"/>
                <a:gd name="T29" fmla="*/ 39 h 60"/>
                <a:gd name="T30" fmla="*/ 18 w 71"/>
                <a:gd name="T31" fmla="*/ 45 h 60"/>
                <a:gd name="T32" fmla="*/ 12 w 71"/>
                <a:gd name="T33" fmla="*/ 51 h 60"/>
                <a:gd name="T34" fmla="*/ 6 w 71"/>
                <a:gd name="T35" fmla="*/ 51 h 60"/>
                <a:gd name="T36" fmla="*/ 6 w 71"/>
                <a:gd name="T37" fmla="*/ 51 h 60"/>
                <a:gd name="T38" fmla="*/ 6 w 71"/>
                <a:gd name="T39" fmla="*/ 39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71"/>
                <a:gd name="T67" fmla="*/ 0 h 60"/>
                <a:gd name="T68" fmla="*/ 0 w 71"/>
                <a:gd name="T69" fmla="*/ 0 h 6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5" name="Shape 6157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7 h 162"/>
                <a:gd name="T10" fmla="*/ 96 w 161"/>
                <a:gd name="T11" fmla="*/ 63 h 162"/>
                <a:gd name="T12" fmla="*/ 102 w 161"/>
                <a:gd name="T13" fmla="*/ 75 h 162"/>
                <a:gd name="T14" fmla="*/ 108 w 161"/>
                <a:gd name="T15" fmla="*/ 87 h 162"/>
                <a:gd name="T16" fmla="*/ 120 w 161"/>
                <a:gd name="T17" fmla="*/ 99 h 162"/>
                <a:gd name="T18" fmla="*/ 143 w 161"/>
                <a:gd name="T19" fmla="*/ 117 h 162"/>
                <a:gd name="T20" fmla="*/ 155 w 161"/>
                <a:gd name="T21" fmla="*/ 144 h 162"/>
                <a:gd name="T22" fmla="*/ 161 w 161"/>
                <a:gd name="T23" fmla="*/ 162 h 162"/>
                <a:gd name="T24" fmla="*/ 161 w 161"/>
                <a:gd name="T25" fmla="*/ 168 h 162"/>
                <a:gd name="T26" fmla="*/ 96 w 161"/>
                <a:gd name="T27" fmla="*/ 105 h 162"/>
                <a:gd name="T28" fmla="*/ 30 w 161"/>
                <a:gd name="T29" fmla="*/ 57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61"/>
                <a:gd name="T55" fmla="*/ 0 h 162"/>
                <a:gd name="T56" fmla="*/ 0 w 161"/>
                <a:gd name="T57" fmla="*/ 0 h 16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6" name="Shape 6158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3 h 60"/>
                <a:gd name="T4" fmla="*/ 41 w 59"/>
                <a:gd name="T5" fmla="*/ 39 h 60"/>
                <a:gd name="T6" fmla="*/ 47 w 59"/>
                <a:gd name="T7" fmla="*/ 45 h 60"/>
                <a:gd name="T8" fmla="*/ 53 w 59"/>
                <a:gd name="T9" fmla="*/ 57 h 60"/>
                <a:gd name="T10" fmla="*/ 53 w 59"/>
                <a:gd name="T11" fmla="*/ 63 h 60"/>
                <a:gd name="T12" fmla="*/ 47 w 59"/>
                <a:gd name="T13" fmla="*/ 57 h 60"/>
                <a:gd name="T14" fmla="*/ 35 w 59"/>
                <a:gd name="T15" fmla="*/ 51 h 60"/>
                <a:gd name="T16" fmla="*/ 23 w 59"/>
                <a:gd name="T17" fmla="*/ 39 h 60"/>
                <a:gd name="T18" fmla="*/ 17 w 59"/>
                <a:gd name="T19" fmla="*/ 33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9"/>
                <a:gd name="T40" fmla="*/ 0 h 60"/>
                <a:gd name="T41" fmla="*/ 0 w 59"/>
                <a:gd name="T42" fmla="*/ 0 h 6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7" name="Shape 6159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9 h 204"/>
                <a:gd name="T2" fmla="*/ 245 w 245"/>
                <a:gd name="T3" fmla="*/ 45 h 204"/>
                <a:gd name="T4" fmla="*/ 209 w 245"/>
                <a:gd name="T5" fmla="*/ 87 h 204"/>
                <a:gd name="T6" fmla="*/ 143 w 245"/>
                <a:gd name="T7" fmla="*/ 138 h 204"/>
                <a:gd name="T8" fmla="*/ 167 w 245"/>
                <a:gd name="T9" fmla="*/ 162 h 204"/>
                <a:gd name="T10" fmla="*/ 179 w 245"/>
                <a:gd name="T11" fmla="*/ 213 h 204"/>
                <a:gd name="T12" fmla="*/ 77 w 245"/>
                <a:gd name="T13" fmla="*/ 138 h 204"/>
                <a:gd name="T14" fmla="*/ 47 w 245"/>
                <a:gd name="T15" fmla="*/ 87 h 204"/>
                <a:gd name="T16" fmla="*/ 89 w 245"/>
                <a:gd name="T17" fmla="*/ 69 h 204"/>
                <a:gd name="T18" fmla="*/ 59 w 245"/>
                <a:gd name="T19" fmla="*/ 39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9 h 204"/>
                <a:gd name="T50" fmla="*/ 233 w 245"/>
                <a:gd name="T51" fmla="*/ 39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45"/>
                <a:gd name="T79" fmla="*/ 0 h 204"/>
                <a:gd name="T80" fmla="*/ 0 w 245"/>
                <a:gd name="T81" fmla="*/ 0 h 20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92392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4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/>
      <p:bldP spid="12493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86020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6021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8602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8602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CEF3310-DFC7-4B30-8101-C0C94DE7DB72}" type="slidenum">
              <a:rPr lang="cs-CZ">
                <a:solidFill>
                  <a:srgbClr val="000000"/>
                </a:solidFill>
                <a:latin typeface="Verdana" pitchFamily="34" charset="0"/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787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6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8" grpId="0"/>
      <p:bldP spid="8601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204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0" indent="0" defTabSz="914400" eaLnBrk="1" hangingPunct="1">
              <a:defRPr/>
            </a:pPr>
            <a:r>
              <a:rPr lang="cs-CZ" sz="4800" dirty="0"/>
              <a:t>Projektování informačních </a:t>
            </a:r>
            <a:r>
              <a:rPr lang="cs-CZ" sz="4800"/>
              <a:t>systémů </a:t>
            </a:r>
            <a:r>
              <a:rPr lang="cs-CZ" dirty="0"/>
              <a:t>6</a:t>
            </a:r>
          </a:p>
        </p:txBody>
      </p:sp>
      <p:sp>
        <p:nvSpPr>
          <p:cNvPr id="2051" name="Shape 2050"/>
          <p:cNvSpPr>
            <a:spLocks noGrp="1" noChangeArrowheads="1"/>
          </p:cNvSpPr>
          <p:nvPr>
            <p:ph type="subTitle" idx="1"/>
          </p:nvPr>
        </p:nvSpPr>
        <p:spPr>
          <a:xfrm>
            <a:off x="1965784" y="3429000"/>
            <a:ext cx="5212432" cy="1600200"/>
          </a:xfrm>
        </p:spPr>
        <p:txBody>
          <a:bodyPr/>
          <a:lstStyle/>
          <a:p>
            <a:pPr>
              <a:defRPr/>
            </a:pPr>
            <a:r>
              <a:rPr lang="cs-CZ" sz="3600" b="1" dirty="0"/>
              <a:t>Implementace projektu 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838333" y="5229200"/>
            <a:ext cx="6694107" cy="11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sk-SK" kern="0" dirty="0"/>
              <a:t>Doc. Mgr. </a:t>
            </a:r>
            <a:r>
              <a:rPr lang="sk-SK" kern="0" dirty="0" err="1"/>
              <a:t>Petr</a:t>
            </a:r>
            <a:r>
              <a:rPr lang="sk-SK" kern="0" dirty="0"/>
              <a:t> Suchánek, </a:t>
            </a:r>
            <a:r>
              <a:rPr lang="sk-SK" kern="0" dirty="0" err="1"/>
              <a:t>Ph.D</a:t>
            </a:r>
            <a:r>
              <a:rPr lang="sk-SK" kern="0" dirty="0"/>
              <a:t>.</a:t>
            </a:r>
            <a:endParaRPr lang="cs-CZ" kern="0" dirty="0"/>
          </a:p>
          <a:p>
            <a:r>
              <a:rPr lang="cs-CZ" kern="0" dirty="0"/>
              <a:t>Doc. RNDr. Ing. Roman Šperka, Ph.D.</a:t>
            </a:r>
          </a:p>
          <a:p>
            <a:r>
              <a:rPr lang="cs-CZ" sz="1600" kern="0" dirty="0"/>
              <a:t>Převzato od: Ing. Dominik Vymětal, DrSc.</a:t>
            </a:r>
          </a:p>
          <a:p>
            <a:endParaRPr lang="cs-CZ" kern="0" dirty="0"/>
          </a:p>
        </p:txBody>
      </p:sp>
    </p:spTree>
  </p:cSld>
  <p:clrMapOvr>
    <a:masterClrMapping/>
  </p:clrMapOvr>
  <p:transition spd="slow"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600"/>
              <a:t>Tenký klient jako typ aplikace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400" dirty="0"/>
              <a:t>Volba typu klienta je důležitá pro návrh celé aplikace</a:t>
            </a:r>
          </a:p>
          <a:p>
            <a:r>
              <a:rPr lang="cs-CZ" sz="2400" dirty="0"/>
              <a:t>Tenký klient jako aplikace komunikuje s aplikačním serverem a dostává převážnou část logiky  z aplikačního software běžícího na  serveru někde v síti.</a:t>
            </a:r>
          </a:p>
          <a:p>
            <a:r>
              <a:rPr lang="cs-CZ" sz="2400" dirty="0"/>
              <a:t>Jiné dělení: kde vlastně běží aplikace – na HW klienta nebo na HW aplikačního serveru</a:t>
            </a:r>
          </a:p>
          <a:p>
            <a:r>
              <a:rPr lang="cs-CZ" sz="2400" dirty="0"/>
              <a:t>Příklady:</a:t>
            </a:r>
          </a:p>
          <a:p>
            <a:pPr lvl="1"/>
            <a:r>
              <a:rPr lang="cs-CZ" sz="2000" dirty="0"/>
              <a:t>MS Office na serveru a jejich instance na klientech</a:t>
            </a:r>
          </a:p>
          <a:p>
            <a:pPr lvl="1"/>
            <a:r>
              <a:rPr lang="cs-CZ" sz="2000" dirty="0"/>
              <a:t>Virtuální image OS na serveru, data  na serveru, vlastní výpočty na mobilních klientech přes VPN</a:t>
            </a:r>
          </a:p>
          <a:p>
            <a:pPr lvl="1"/>
            <a:r>
              <a:rPr lang="cs-CZ" sz="2000" dirty="0"/>
              <a:t>Přístup přes WEB k SAP nebo Navision</a:t>
            </a:r>
          </a:p>
        </p:txBody>
      </p:sp>
    </p:spTree>
    <p:extLst>
      <p:ext uri="{BB962C8B-B14F-4D97-AF65-F5344CB8AC3E}">
        <p14:creationId xmlns:p14="http://schemas.microsoft.com/office/powerpoint/2010/main" val="3643764053"/>
      </p:ext>
    </p:extLst>
  </p:cSld>
  <p:clrMapOvr>
    <a:masterClrMapping/>
  </p:clrMapOvr>
  <p:transition>
    <p:pu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600"/>
              <a:t>Srovnání typu klientů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400"/>
              <a:t>Výhody tenkých klientů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Nižší náklady na administraci IT, jednodušší zabezpečení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Nižší náklady na hardware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Nižší spotřeba energie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Lepší využití zdrojů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Menší nároky na šířku pásma sítě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Nepoužitelné pro zloděje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Jednodušší upgrade a změny software</a:t>
            </a:r>
          </a:p>
          <a:p>
            <a:pPr>
              <a:lnSpc>
                <a:spcPct val="90000"/>
              </a:lnSpc>
            </a:pPr>
            <a:r>
              <a:rPr lang="cs-CZ" sz="2400"/>
              <a:t>Výhody tlustých klientů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Menší nároky na servery, úspora nákladů na pořízení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Menší nároky na síť v případě multimediálních aplikací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Vyšší pružnost, v případě Windows značně složité</a:t>
            </a:r>
          </a:p>
          <a:p>
            <a:pPr lvl="1">
              <a:lnSpc>
                <a:spcPct val="90000"/>
              </a:lnSpc>
            </a:pPr>
            <a:endParaRPr lang="cs-CZ" sz="2000"/>
          </a:p>
          <a:p>
            <a:pPr lvl="1">
              <a:lnSpc>
                <a:spcPct val="90000"/>
              </a:lnSpc>
            </a:pPr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1488853326"/>
      </p:ext>
    </p:extLst>
  </p:cSld>
  <p:clrMapOvr>
    <a:masterClrMapping/>
  </p:clrMapOvr>
  <p:transition>
    <p:pu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228" y="304725"/>
            <a:ext cx="8001000" cy="1216025"/>
          </a:xfrm>
        </p:spPr>
        <p:txBody>
          <a:bodyPr/>
          <a:lstStyle/>
          <a:p>
            <a:r>
              <a:rPr lang="cs-CZ" sz="3600"/>
              <a:t>Vrstva v architektuře Client/Server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566291" y="1752525"/>
            <a:ext cx="8001000" cy="4267200"/>
          </a:xfrm>
        </p:spPr>
        <p:txBody>
          <a:bodyPr/>
          <a:lstStyle/>
          <a:p>
            <a:r>
              <a:rPr lang="cs-CZ" sz="2400"/>
              <a:t>Dvě vrstvy (two-tier)</a:t>
            </a:r>
          </a:p>
          <a:p>
            <a:endParaRPr lang="cs-CZ" sz="2400"/>
          </a:p>
          <a:p>
            <a:endParaRPr lang="cs-CZ" sz="2400"/>
          </a:p>
          <a:p>
            <a:r>
              <a:rPr lang="cs-CZ" sz="2400"/>
              <a:t>Tři vrstvy (Three-tier)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4716016" y="1700138"/>
            <a:ext cx="9366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/>
              <a:t>Klient 1</a:t>
            </a:r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6011416" y="1773163"/>
            <a:ext cx="539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…..</a:t>
            </a: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4716016" y="2349425"/>
            <a:ext cx="3024187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/>
              <a:t>Server</a:t>
            </a:r>
          </a:p>
        </p:txBody>
      </p:sp>
      <p:sp>
        <p:nvSpPr>
          <p:cNvPr id="7" name="Rectangle 17"/>
          <p:cNvSpPr>
            <a:spLocks noChangeArrowheads="1"/>
          </p:cNvSpPr>
          <p:nvPr/>
        </p:nvSpPr>
        <p:spPr bwMode="auto">
          <a:xfrm>
            <a:off x="4642991" y="2924100"/>
            <a:ext cx="9366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/>
              <a:t>Klient 1</a:t>
            </a:r>
          </a:p>
        </p:txBody>
      </p:sp>
      <p:sp>
        <p:nvSpPr>
          <p:cNvPr id="8" name="Rectangle 18"/>
          <p:cNvSpPr>
            <a:spLocks noChangeArrowheads="1"/>
          </p:cNvSpPr>
          <p:nvPr/>
        </p:nvSpPr>
        <p:spPr bwMode="auto">
          <a:xfrm>
            <a:off x="6732141" y="1700138"/>
            <a:ext cx="9366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/>
              <a:t>Klient n</a:t>
            </a:r>
          </a:p>
        </p:txBody>
      </p:sp>
      <p:sp>
        <p:nvSpPr>
          <p:cNvPr id="9" name="Text Box 20"/>
          <p:cNvSpPr txBox="1">
            <a:spLocks noChangeArrowheads="1"/>
          </p:cNvSpPr>
          <p:nvPr/>
        </p:nvSpPr>
        <p:spPr bwMode="auto">
          <a:xfrm>
            <a:off x="5866953" y="2924100"/>
            <a:ext cx="539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…..</a:t>
            </a:r>
          </a:p>
        </p:txBody>
      </p:sp>
      <p:sp>
        <p:nvSpPr>
          <p:cNvPr id="10" name="Rectangle 21"/>
          <p:cNvSpPr>
            <a:spLocks noChangeArrowheads="1"/>
          </p:cNvSpPr>
          <p:nvPr/>
        </p:nvSpPr>
        <p:spPr bwMode="auto">
          <a:xfrm>
            <a:off x="6659116" y="2997125"/>
            <a:ext cx="9366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/>
              <a:t>Klient n</a:t>
            </a:r>
          </a:p>
        </p:txBody>
      </p:sp>
      <p:sp>
        <p:nvSpPr>
          <p:cNvPr id="11" name="Rectangle 22"/>
          <p:cNvSpPr>
            <a:spLocks noChangeArrowheads="1"/>
          </p:cNvSpPr>
          <p:nvPr/>
        </p:nvSpPr>
        <p:spPr bwMode="auto">
          <a:xfrm>
            <a:off x="4716016" y="3644825"/>
            <a:ext cx="3024187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/>
              <a:t>Aplikační Server</a:t>
            </a:r>
          </a:p>
        </p:txBody>
      </p:sp>
      <p:sp>
        <p:nvSpPr>
          <p:cNvPr id="12" name="Rectangle 23"/>
          <p:cNvSpPr>
            <a:spLocks noChangeArrowheads="1"/>
          </p:cNvSpPr>
          <p:nvPr/>
        </p:nvSpPr>
        <p:spPr bwMode="auto">
          <a:xfrm>
            <a:off x="4716016" y="4221088"/>
            <a:ext cx="3024187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/>
              <a:t>DB Server</a:t>
            </a:r>
          </a:p>
        </p:txBody>
      </p:sp>
    </p:spTree>
    <p:extLst>
      <p:ext uri="{BB962C8B-B14F-4D97-AF65-F5344CB8AC3E}">
        <p14:creationId xmlns:p14="http://schemas.microsoft.com/office/powerpoint/2010/main" val="3410270347"/>
      </p:ext>
    </p:extLst>
  </p:cSld>
  <p:clrMapOvr>
    <a:masterClrMapping/>
  </p:clrMapOvr>
  <p:transition>
    <p:pu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600"/>
              <a:t>Třívrstvá architektura - důsledky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300" dirty="0"/>
              <a:t>Klient zajišťuje prezentaci aplikační logiky a dat</a:t>
            </a:r>
          </a:p>
          <a:p>
            <a:r>
              <a:rPr lang="cs-CZ" sz="2300" dirty="0"/>
              <a:t>Aplikační server je oddělen od uživatele i od databáze</a:t>
            </a:r>
          </a:p>
          <a:p>
            <a:r>
              <a:rPr lang="cs-CZ" sz="2300" dirty="0"/>
              <a:t>Aktivity přináležející určitému uživateli mohou být plně „privatizovány“ – důsledky v systému oprávnění</a:t>
            </a:r>
          </a:p>
          <a:p>
            <a:r>
              <a:rPr lang="cs-CZ" sz="2300" dirty="0"/>
              <a:t>Možnost „</a:t>
            </a:r>
            <a:r>
              <a:rPr lang="cs-CZ" sz="2300" dirty="0" err="1"/>
              <a:t>předpřípravy</a:t>
            </a:r>
            <a:r>
              <a:rPr lang="cs-CZ" sz="2300" dirty="0"/>
              <a:t>“ dat (</a:t>
            </a:r>
            <a:r>
              <a:rPr lang="cs-CZ" sz="2300" dirty="0" err="1"/>
              <a:t>application</a:t>
            </a:r>
            <a:r>
              <a:rPr lang="cs-CZ" sz="2300" dirty="0"/>
              <a:t> </a:t>
            </a:r>
            <a:r>
              <a:rPr lang="cs-CZ" sz="2300" dirty="0" err="1"/>
              <a:t>pre</a:t>
            </a:r>
            <a:r>
              <a:rPr lang="cs-CZ" sz="2300" dirty="0"/>
              <a:t>-processing)</a:t>
            </a:r>
          </a:p>
          <a:p>
            <a:r>
              <a:rPr lang="cs-CZ" sz="2300" dirty="0"/>
              <a:t>Celá logika aplikace může být oddělena  a spravována z jednoho místa (údržba a nové požadavky)</a:t>
            </a:r>
          </a:p>
          <a:p>
            <a:r>
              <a:rPr lang="cs-CZ" sz="2300" dirty="0"/>
              <a:t>Databázové servery mohou používat nezávislý software</a:t>
            </a:r>
          </a:p>
          <a:p>
            <a:r>
              <a:rPr lang="cs-CZ" sz="2300" dirty="0"/>
              <a:t>Může vzniknout z dvouvrstvé architektury</a:t>
            </a:r>
          </a:p>
        </p:txBody>
      </p:sp>
    </p:spTree>
    <p:extLst>
      <p:ext uri="{BB962C8B-B14F-4D97-AF65-F5344CB8AC3E}">
        <p14:creationId xmlns:p14="http://schemas.microsoft.com/office/powerpoint/2010/main" val="459602000"/>
      </p:ext>
    </p:extLst>
  </p:cSld>
  <p:clrMapOvr>
    <a:masterClrMapping/>
  </p:clrMapOvr>
  <p:transition>
    <p:pu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200"/>
              <a:t>C/S architektura v případě MS Dynamics NAV</a:t>
            </a:r>
          </a:p>
        </p:txBody>
      </p:sp>
      <p:graphicFrame>
        <p:nvGraphicFramePr>
          <p:cNvPr id="3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677988" y="1752600"/>
          <a:ext cx="5776912" cy="426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Visio" r:id="rId3" imgW="8227314" imgH="6077712" progId="Visio.Drawing.11">
                  <p:embed/>
                </p:oleObj>
              </mc:Choice>
              <mc:Fallback>
                <p:oleObj name="Visio" r:id="rId3" imgW="8227314" imgH="6077712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7988" y="1752600"/>
                        <a:ext cx="5776912" cy="426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9904551"/>
      </p:ext>
    </p:extLst>
  </p:cSld>
  <p:clrMapOvr>
    <a:masterClrMapping/>
  </p:clrMapOvr>
  <p:transition>
    <p:push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600" dirty="0"/>
              <a:t>Důsledky C/S architektury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 dirty="0"/>
              <a:t>Procesní orientace</a:t>
            </a:r>
          </a:p>
          <a:p>
            <a:pPr lvl="1">
              <a:lnSpc>
                <a:spcPct val="80000"/>
              </a:lnSpc>
            </a:pPr>
            <a:r>
              <a:rPr lang="cs-CZ" sz="1800" dirty="0"/>
              <a:t>Hierarchická struktura funkcí nevyhovuje</a:t>
            </a:r>
          </a:p>
          <a:p>
            <a:pPr lvl="1">
              <a:lnSpc>
                <a:spcPct val="80000"/>
              </a:lnSpc>
            </a:pPr>
            <a:r>
              <a:rPr lang="cs-CZ" sz="1800" dirty="0"/>
              <a:t>Dialog je řízen člověkem</a:t>
            </a:r>
          </a:p>
          <a:p>
            <a:pPr lvl="1">
              <a:lnSpc>
                <a:spcPct val="80000"/>
              </a:lnSpc>
            </a:pPr>
            <a:r>
              <a:rPr lang="cs-CZ" sz="1800" dirty="0"/>
              <a:t>Práce je vedena stylem objekt - akce</a:t>
            </a:r>
          </a:p>
          <a:p>
            <a:pPr lvl="1">
              <a:lnSpc>
                <a:spcPct val="80000"/>
              </a:lnSpc>
            </a:pPr>
            <a:r>
              <a:rPr lang="cs-CZ" sz="1800" dirty="0"/>
              <a:t>OO přístupy se hodí lépe</a:t>
            </a:r>
          </a:p>
          <a:p>
            <a:pPr>
              <a:lnSpc>
                <a:spcPct val="80000"/>
              </a:lnSpc>
            </a:pPr>
            <a:r>
              <a:rPr lang="cs-CZ" sz="2000" dirty="0"/>
              <a:t>Model uživatelských objektů</a:t>
            </a:r>
          </a:p>
          <a:p>
            <a:pPr lvl="1">
              <a:lnSpc>
                <a:spcPct val="80000"/>
              </a:lnSpc>
            </a:pPr>
            <a:r>
              <a:rPr lang="cs-CZ" sz="1800" dirty="0"/>
              <a:t>UO diagram tak jak je chápe uživatel</a:t>
            </a:r>
          </a:p>
          <a:p>
            <a:pPr lvl="1">
              <a:lnSpc>
                <a:spcPct val="80000"/>
              </a:lnSpc>
            </a:pPr>
            <a:r>
              <a:rPr lang="cs-CZ" sz="1800" dirty="0"/>
              <a:t>Uživatelské rozhraní: okna a akce nad nimi (tomu odpovídají akce nad databází)</a:t>
            </a:r>
          </a:p>
          <a:p>
            <a:pPr lvl="1">
              <a:lnSpc>
                <a:spcPct val="80000"/>
              </a:lnSpc>
            </a:pPr>
            <a:r>
              <a:rPr lang="cs-CZ" sz="1800" dirty="0"/>
              <a:t>Diagram pohybu mezi okny</a:t>
            </a:r>
            <a:br>
              <a:rPr lang="cs-CZ" sz="1800" dirty="0"/>
            </a:br>
            <a:endParaRPr lang="cs-CZ" sz="1800" dirty="0"/>
          </a:p>
          <a:p>
            <a:pPr>
              <a:lnSpc>
                <a:spcPct val="80000"/>
              </a:lnSpc>
            </a:pPr>
            <a:r>
              <a:rPr lang="cs-CZ" sz="2000" dirty="0"/>
              <a:t>3 typy modelů</a:t>
            </a:r>
          </a:p>
          <a:p>
            <a:pPr lvl="1">
              <a:lnSpc>
                <a:spcPct val="80000"/>
              </a:lnSpc>
            </a:pPr>
            <a:r>
              <a:rPr lang="cs-CZ" sz="1800" dirty="0"/>
              <a:t>Procesní (diagram datových toků)</a:t>
            </a:r>
          </a:p>
          <a:p>
            <a:pPr lvl="1">
              <a:lnSpc>
                <a:spcPct val="80000"/>
              </a:lnSpc>
            </a:pPr>
            <a:r>
              <a:rPr lang="cs-CZ" sz="1800" dirty="0"/>
              <a:t>Datový (entity a vazby)</a:t>
            </a:r>
          </a:p>
          <a:p>
            <a:pPr lvl="1">
              <a:lnSpc>
                <a:spcPct val="80000"/>
              </a:lnSpc>
            </a:pPr>
            <a:r>
              <a:rPr lang="cs-CZ" sz="1800" dirty="0"/>
              <a:t>Entity a události ( diagram životního cyklu entit)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sz="18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236029052"/>
      </p:ext>
    </p:extLst>
  </p:cSld>
  <p:clrMapOvr>
    <a:masterClrMapping/>
  </p:clrMapOvr>
  <p:transition>
    <p:push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600" dirty="0"/>
              <a:t>Programátorské důsledky C/S architektury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000"/>
              <a:t>Vysoká závislost na síti a její výkonnosti</a:t>
            </a:r>
          </a:p>
          <a:p>
            <a:pPr lvl="1"/>
            <a:r>
              <a:rPr lang="cs-CZ" sz="1800"/>
              <a:t>LAN – kabeláž min kat5  100Mbit/s (mezi servery min 1Gbit)</a:t>
            </a:r>
          </a:p>
          <a:p>
            <a:pPr lvl="1"/>
            <a:r>
              <a:rPr lang="cs-CZ" sz="1800"/>
              <a:t>WAN – min 2Mbit</a:t>
            </a:r>
          </a:p>
          <a:p>
            <a:r>
              <a:rPr lang="cs-CZ" sz="2000"/>
              <a:t>Nutná změna z procedurálního modelu na model řízený událostmi</a:t>
            </a:r>
          </a:p>
          <a:p>
            <a:r>
              <a:rPr lang="cs-CZ" sz="2000"/>
              <a:t>Změna způsobu přípravy uživatelského prostředí (na prvky jsou navěšeny triggery, lišty, ikony …)</a:t>
            </a:r>
          </a:p>
          <a:p>
            <a:r>
              <a:rPr lang="cs-CZ" sz="2000"/>
              <a:t>Programátor :</a:t>
            </a:r>
          </a:p>
          <a:p>
            <a:pPr lvl="1"/>
            <a:r>
              <a:rPr lang="cs-CZ" sz="1800"/>
              <a:t>Namaluje obrazovky</a:t>
            </a:r>
          </a:p>
          <a:p>
            <a:pPr lvl="1"/>
            <a:r>
              <a:rPr lang="cs-CZ" sz="1800"/>
              <a:t>Nastaví triggery a jejich atributy</a:t>
            </a:r>
          </a:p>
          <a:p>
            <a:pPr lvl="1"/>
            <a:r>
              <a:rPr lang="cs-CZ" sz="1800"/>
              <a:t>Zorganizuje externí i interní podprogramy</a:t>
            </a:r>
          </a:p>
          <a:p>
            <a:pPr lvl="1"/>
            <a:r>
              <a:rPr lang="cs-CZ" sz="1800"/>
              <a:t>Musí uvažovat s vícenásobnou použitelností (zejména webovské přístupy)</a:t>
            </a:r>
          </a:p>
        </p:txBody>
      </p:sp>
    </p:spTree>
    <p:extLst>
      <p:ext uri="{BB962C8B-B14F-4D97-AF65-F5344CB8AC3E}">
        <p14:creationId xmlns:p14="http://schemas.microsoft.com/office/powerpoint/2010/main" val="1501770748"/>
      </p:ext>
    </p:extLst>
  </p:cSld>
  <p:clrMapOvr>
    <a:masterClrMapping/>
  </p:clrMapOvr>
  <p:transition>
    <p:push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200"/>
              <a:t>Problematika rozdělení na část klient a část server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000"/>
              <a:t>Kontrola na relačnost a konzistenci datového modelu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Mohlo dojít k porušení během specifikace UO</a:t>
            </a:r>
          </a:p>
          <a:p>
            <a:pPr>
              <a:lnSpc>
                <a:spcPct val="90000"/>
              </a:lnSpc>
            </a:pPr>
            <a:r>
              <a:rPr lang="cs-CZ" sz="2000"/>
              <a:t>Specifikace ochrany dat a přístupů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V důsledku vícenásobné použitelností může dojít k problémům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Příklady  moduly HR a provizní systém, ceny pro přímý prodej a dealery atd.</a:t>
            </a:r>
          </a:p>
          <a:p>
            <a:pPr>
              <a:lnSpc>
                <a:spcPct val="90000"/>
              </a:lnSpc>
            </a:pPr>
            <a:r>
              <a:rPr lang="cs-CZ" sz="2000"/>
              <a:t>Problém více databázových strojů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Replikace, synchronizace, 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Zvážení účelných duplicit a důsledků v reportingu</a:t>
            </a:r>
          </a:p>
          <a:p>
            <a:pPr>
              <a:lnSpc>
                <a:spcPct val="90000"/>
              </a:lnSpc>
            </a:pPr>
            <a:r>
              <a:rPr lang="cs-CZ" sz="2000"/>
              <a:t>Rychlost kritických aplikací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Rychlost DBMS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Rychlost infrastruktury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Způsob práce s okny (zdroje koncových strojů)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Kritické uživatelské úkoly ( filtry, počítaná pole, hledání, třídění)</a:t>
            </a:r>
          </a:p>
        </p:txBody>
      </p:sp>
    </p:spTree>
    <p:extLst>
      <p:ext uri="{BB962C8B-B14F-4D97-AF65-F5344CB8AC3E}">
        <p14:creationId xmlns:p14="http://schemas.microsoft.com/office/powerpoint/2010/main" val="3640504724"/>
      </p:ext>
    </p:extLst>
  </p:cSld>
  <p:clrMapOvr>
    <a:masterClrMapping/>
  </p:clrMapOvr>
  <p:transition>
    <p:push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600"/>
              <a:t>Některé nevýhody C/S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400" dirty="0"/>
              <a:t>Systém management (konzistence a aktuálnost ve velké síti)</a:t>
            </a:r>
          </a:p>
          <a:p>
            <a:r>
              <a:rPr lang="cs-CZ" sz="2400" dirty="0"/>
              <a:t>Závislost na síti – nebezpečí nákladů na duplicitní zařízení</a:t>
            </a:r>
          </a:p>
          <a:p>
            <a:r>
              <a:rPr lang="cs-CZ" sz="2400" dirty="0"/>
              <a:t>Nákladné financování spojení aplikačních serverů s klienty (MS Terminal Server, </a:t>
            </a:r>
            <a:r>
              <a:rPr lang="cs-CZ" sz="2400" dirty="0" err="1"/>
              <a:t>Citrix</a:t>
            </a:r>
            <a:r>
              <a:rPr lang="cs-CZ" sz="2400" dirty="0"/>
              <a:t>)</a:t>
            </a:r>
          </a:p>
          <a:p>
            <a:r>
              <a:rPr lang="cs-CZ" sz="2400" dirty="0"/>
              <a:t>Optimalizace a doladění DB serverů není jednoduché</a:t>
            </a:r>
          </a:p>
          <a:p>
            <a:r>
              <a:rPr lang="cs-CZ" sz="2400" dirty="0"/>
              <a:t>Současná tendence u aplikačních C/S architektur vede k webovským přístupům (</a:t>
            </a:r>
            <a:r>
              <a:rPr lang="cs-CZ" sz="2400" dirty="0" err="1"/>
              <a:t>cloudy</a:t>
            </a:r>
            <a:r>
              <a:rPr lang="cs-CZ" sz="2400" dirty="0"/>
              <a:t>)</a:t>
            </a:r>
          </a:p>
          <a:p>
            <a:pPr lvl="1"/>
            <a:r>
              <a:rPr lang="cs-CZ" sz="2000" dirty="0"/>
              <a:t>Bezpečnost, mobilita, oprávnění, demilitarizované zóny, otázky uvolněných portů, …</a:t>
            </a:r>
          </a:p>
        </p:txBody>
      </p:sp>
    </p:spTree>
    <p:extLst>
      <p:ext uri="{BB962C8B-B14F-4D97-AF65-F5344CB8AC3E}">
        <p14:creationId xmlns:p14="http://schemas.microsoft.com/office/powerpoint/2010/main" val="2830288448"/>
      </p:ext>
    </p:extLst>
  </p:cSld>
  <p:clrMapOvr>
    <a:masterClrMapping/>
  </p:clrMapOvr>
  <p:transition>
    <p:push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dirty="0"/>
              <a:t>Zpět k vlastnímu průběhu projektu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dirty="0"/>
              <a:t>Zopakujme si </a:t>
            </a:r>
          </a:p>
          <a:p>
            <a:pPr lvl="1"/>
            <a:r>
              <a:rPr lang="cs-CZ" dirty="0"/>
              <a:t>Model vodopád</a:t>
            </a:r>
          </a:p>
          <a:p>
            <a:pPr lvl="1"/>
            <a:r>
              <a:rPr lang="cs-CZ" dirty="0"/>
              <a:t>Model spirála</a:t>
            </a:r>
          </a:p>
          <a:p>
            <a:pPr lvl="1"/>
            <a:r>
              <a:rPr lang="cs-CZ" dirty="0"/>
              <a:t>Prototypování</a:t>
            </a:r>
          </a:p>
          <a:p>
            <a:pPr lvl="1"/>
            <a:r>
              <a:rPr lang="cs-CZ" dirty="0"/>
              <a:t>Agilní metodiky</a:t>
            </a:r>
          </a:p>
          <a:p>
            <a:r>
              <a:rPr lang="cs-CZ" dirty="0"/>
              <a:t>Velké projekty stále využívají mix vodopádu, spirály a prototypování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/>
          <a:p>
            <a:pPr>
              <a:defRPr/>
            </a:pPr>
            <a:fld id="{D9F96541-6744-4105-92CB-F88C32E0B9D3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2176102"/>
      </p:ext>
    </p:extLst>
  </p:cSld>
  <p:clrMapOvr>
    <a:masterClrMapping/>
  </p:clrMapOvr>
  <p:transition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539552" y="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/>
              <a:t>Zpracování cílového konceptu řešení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55576" y="1714500"/>
            <a:ext cx="7010400" cy="4450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cs-CZ" sz="2400" kern="0" dirty="0"/>
              <a:t>Cíl:</a:t>
            </a:r>
          </a:p>
          <a:p>
            <a:pPr lvl="1">
              <a:lnSpc>
                <a:spcPct val="80000"/>
              </a:lnSpc>
            </a:pPr>
            <a:r>
              <a:rPr lang="cs-CZ" sz="2000" kern="0" dirty="0"/>
              <a:t>Návrh architektury systému</a:t>
            </a:r>
          </a:p>
          <a:p>
            <a:pPr lvl="1">
              <a:lnSpc>
                <a:spcPct val="80000"/>
              </a:lnSpc>
            </a:pPr>
            <a:r>
              <a:rPr lang="cs-CZ" sz="2000" kern="0" dirty="0"/>
              <a:t>Obsahuje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podrobný popis funkcí systému (např. </a:t>
            </a:r>
            <a:r>
              <a:rPr lang="cs-CZ" sz="1800" kern="0" dirty="0">
                <a:solidFill>
                  <a:srgbClr val="0070C0"/>
                </a:solidFill>
              </a:rPr>
              <a:t>příklad procesní model</a:t>
            </a:r>
            <a:r>
              <a:rPr lang="cs-CZ" sz="1800" kern="0" dirty="0"/>
              <a:t>)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Architekturu datové základny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Návrh HW a infrastruktury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Návrh konverze dat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Aktualizaci spotřeby času a zdrojů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Údaje o množství (počty uživatelů, počty dokladů, charakteristika zákazníků, zboží , skladů, dodávek , hospodářských středisek, 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Bezpečnost systému, systémy oprávnění</a:t>
            </a:r>
          </a:p>
          <a:p>
            <a:pPr>
              <a:lnSpc>
                <a:spcPct val="80000"/>
              </a:lnSpc>
            </a:pPr>
            <a:r>
              <a:rPr lang="cs-CZ" sz="2400" kern="0" dirty="0"/>
              <a:t>Výstup:</a:t>
            </a:r>
          </a:p>
          <a:p>
            <a:pPr lvl="1">
              <a:lnSpc>
                <a:spcPct val="80000"/>
              </a:lnSpc>
            </a:pPr>
            <a:r>
              <a:rPr lang="cs-CZ" sz="2000" kern="0" dirty="0"/>
              <a:t>Schválení architektury, časových plánů , plánu zdrojů, aktualizace harmonogramů a ceny.  </a:t>
            </a:r>
          </a:p>
        </p:txBody>
      </p:sp>
      <p:sp>
        <p:nvSpPr>
          <p:cNvPr id="9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406952" y="5257800"/>
            <a:ext cx="1905000" cy="457200"/>
          </a:xfrm>
        </p:spPr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564764" y="6323538"/>
            <a:ext cx="25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Příklady Konica Minolta</a:t>
            </a:r>
          </a:p>
        </p:txBody>
      </p:sp>
    </p:spTree>
    <p:extLst>
      <p:ext uri="{BB962C8B-B14F-4D97-AF65-F5344CB8AC3E}">
        <p14:creationId xmlns:p14="http://schemas.microsoft.com/office/powerpoint/2010/main" val="1262809579"/>
      </p:ext>
    </p:extLst>
  </p:cSld>
  <p:clrMapOvr>
    <a:masterClrMapping/>
  </p:clrMapOvr>
  <p:transition>
    <p:push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4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dirty="0"/>
              <a:t>Použití různých metod v různých etapách projektu</a:t>
            </a:r>
            <a:endParaRPr lang="en-US" dirty="0"/>
          </a:p>
        </p:txBody>
      </p:sp>
      <p:sp>
        <p:nvSpPr>
          <p:cNvPr id="3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/>
          <a:p>
            <a:pPr>
              <a:defRPr/>
            </a:pPr>
            <a:fld id="{D9F96541-6744-4105-92CB-F88C32E0B9D3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pic>
        <p:nvPicPr>
          <p:cNvPr id="27" name="Picture 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44824"/>
            <a:ext cx="8402556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79550829"/>
      </p:ext>
    </p:extLst>
  </p:cSld>
  <p:clrMapOvr>
    <a:masterClrMapping/>
  </p:clrMapOvr>
  <p:transition>
    <p:push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600" dirty="0" err="1"/>
              <a:t>Prototypování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000" dirty="0"/>
              <a:t>Princip:</a:t>
            </a:r>
          </a:p>
          <a:p>
            <a:pPr lvl="1"/>
            <a:r>
              <a:rPr lang="cs-CZ" sz="1600" dirty="0"/>
              <a:t>víceúrovňové prototypy, například prototypy GUI a poté prototypy hlavních funkcí reagujících na události v GUI</a:t>
            </a:r>
          </a:p>
          <a:p>
            <a:pPr lvl="1"/>
            <a:r>
              <a:rPr lang="cs-CZ" sz="1800" dirty="0"/>
              <a:t>opakované diskuze s uživateli a úpravy prototypů</a:t>
            </a:r>
          </a:p>
          <a:p>
            <a:r>
              <a:rPr lang="cs-CZ" sz="2000" dirty="0"/>
              <a:t>Výhody:</a:t>
            </a:r>
          </a:p>
          <a:p>
            <a:pPr lvl="1"/>
            <a:r>
              <a:rPr lang="cs-CZ" sz="1600" dirty="0"/>
              <a:t>včasné zapojení uživatelů do přípravy systému a získání jejich pozitivní motivace</a:t>
            </a:r>
          </a:p>
          <a:p>
            <a:pPr lvl="1"/>
            <a:r>
              <a:rPr lang="cs-CZ" sz="1600" dirty="0"/>
              <a:t>možnost dolaďovat systém tím, že se nejdříve testují hlavní funkce a podle připomínek uživatelů se jejich detailní funkce přizpůsobují uživatelským potřebám</a:t>
            </a:r>
          </a:p>
          <a:p>
            <a:pPr lvl="1"/>
            <a:r>
              <a:rPr lang="cs-CZ" sz="1600" dirty="0"/>
              <a:t>vedení projektu má větší přehled o postupu a plnění jednotlivých pracovních kroků</a:t>
            </a:r>
          </a:p>
          <a:p>
            <a:pPr lvl="1"/>
            <a:r>
              <a:rPr lang="cs-CZ" sz="1600" dirty="0"/>
              <a:t>uživatel dostává to co uviděl</a:t>
            </a:r>
          </a:p>
          <a:p>
            <a:pPr lvl="1"/>
            <a:r>
              <a:rPr lang="cs-CZ" sz="1600" dirty="0"/>
              <a:t>možný rozvoj řešení po etapách a iteracích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/>
          <a:p>
            <a:pPr>
              <a:defRPr/>
            </a:pPr>
            <a:fld id="{D9F96541-6744-4105-92CB-F88C32E0B9D3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5642022"/>
      </p:ext>
    </p:extLst>
  </p:cSld>
  <p:clrMapOvr>
    <a:masterClrMapping/>
  </p:clrMapOvr>
  <p:transition>
    <p:push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dirty="0"/>
              <a:t>Prototypování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1800" b="1" dirty="0"/>
              <a:t>Nevýhody</a:t>
            </a:r>
          </a:p>
          <a:p>
            <a:pPr lvl="1"/>
            <a:r>
              <a:rPr lang="cs-CZ" sz="1800" dirty="0"/>
              <a:t>nutnost kompetentního vedení projektu (nebezpečí zacyklení a ztráty času)</a:t>
            </a:r>
          </a:p>
          <a:p>
            <a:pPr lvl="1"/>
            <a:r>
              <a:rPr lang="cs-CZ" sz="1800" dirty="0"/>
              <a:t>při nedostatečném naplánování může dojít k neorganizovanému vývoji, kdy se požadavky uživatelů zavádějí bez vazeb na jiné části systému nebo se porušují již odzkoušené funkce</a:t>
            </a:r>
          </a:p>
          <a:p>
            <a:pPr lvl="1"/>
            <a:r>
              <a:rPr lang="cs-CZ" sz="1800" dirty="0"/>
              <a:t>tím mohou stejně jako později v etapě testování vznikat sekundární chyby</a:t>
            </a:r>
          </a:p>
          <a:p>
            <a:pPr lvl="1"/>
            <a:r>
              <a:rPr lang="cs-CZ" sz="1800" dirty="0"/>
              <a:t>uživatel může mylně dojít k závěru, že systém je již téměř hotov a podceňuje fázi testování</a:t>
            </a:r>
          </a:p>
          <a:p>
            <a:pPr lvl="1"/>
            <a:r>
              <a:rPr lang="cs-CZ" sz="1800" dirty="0"/>
              <a:t>často dochází k tomu, že je nedoceněna práce na dokumentaci</a:t>
            </a:r>
          </a:p>
          <a:p>
            <a:pPr lvl="1"/>
            <a:r>
              <a:rPr lang="cs-CZ" sz="1800" dirty="0"/>
              <a:t>je zde určité riziko, že uživatelé své připomínky k prototypům mohou považovat za chyby sytému</a:t>
            </a:r>
          </a:p>
          <a:p>
            <a:pPr lvl="1"/>
            <a:r>
              <a:rPr lang="cs-CZ" sz="1800" dirty="0"/>
              <a:t>tím může vzniknout negativní motivace</a:t>
            </a:r>
          </a:p>
          <a:p>
            <a:pPr lvl="1"/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/>
          <a:p>
            <a:pPr>
              <a:defRPr/>
            </a:pPr>
            <a:fld id="{D9F96541-6744-4105-92CB-F88C32E0B9D3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8084213"/>
      </p:ext>
    </p:extLst>
  </p:cSld>
  <p:clrMapOvr>
    <a:masterClrMapping/>
  </p:clrMapOvr>
  <p:transition>
    <p:push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600" dirty="0"/>
              <a:t>Agilní</a:t>
            </a:r>
            <a:r>
              <a:rPr lang="cs-CZ" dirty="0"/>
              <a:t> metodiky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dirty="0"/>
              <a:t>Hlavní principy:</a:t>
            </a:r>
          </a:p>
          <a:p>
            <a:pPr lvl="1"/>
            <a:r>
              <a:rPr lang="cs-CZ" sz="2400" dirty="0"/>
              <a:t>Iterativní vývoj IS. Těchto iterací může být provedeno větší množství v co nejkratším čase.</a:t>
            </a:r>
          </a:p>
          <a:p>
            <a:pPr lvl="1"/>
            <a:r>
              <a:rPr lang="cs-CZ" sz="2400" dirty="0"/>
              <a:t>Předem připravené testy. Při každé iteraci je produkt podroben testování. Příprava testů musí být velice pečlivá, aby se zabránilo sekundárním chybám v již otestované předchozí verzi.</a:t>
            </a:r>
          </a:p>
          <a:p>
            <a:pPr lvl="1"/>
            <a:r>
              <a:rPr lang="cs-CZ" sz="2400" dirty="0"/>
              <a:t>Co nejširší komunikace vývojářů a budoucích uživatelů.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/>
          <a:p>
            <a:pPr>
              <a:defRPr/>
            </a:pPr>
            <a:fld id="{D9F96541-6744-4105-92CB-F88C32E0B9D3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1092"/>
      </p:ext>
    </p:extLst>
  </p:cSld>
  <p:clrMapOvr>
    <a:masterClrMapping/>
  </p:clrMapOvr>
  <p:transition>
    <p:push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600" dirty="0"/>
              <a:t>Některé agilní metodiky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628728"/>
          </a:xfrm>
        </p:spPr>
        <p:txBody>
          <a:bodyPr/>
          <a:lstStyle/>
          <a:p>
            <a:r>
              <a:rPr lang="cs-CZ" sz="2400" dirty="0"/>
              <a:t>Rodina Unified metodik: Unified process (též USDP), Rational Unified process (IBM)  iterace, </a:t>
            </a:r>
            <a:r>
              <a:rPr lang="cs-CZ" sz="2400" dirty="0" err="1"/>
              <a:t>OpenUP</a:t>
            </a:r>
            <a:endParaRPr lang="cs-CZ" sz="2400" dirty="0"/>
          </a:p>
          <a:p>
            <a:pPr lvl="1"/>
            <a:r>
              <a:rPr lang="cs-CZ" sz="2000" dirty="0" err="1"/>
              <a:t>Inception</a:t>
            </a:r>
            <a:r>
              <a:rPr lang="cs-CZ" sz="2000" dirty="0"/>
              <a:t> – </a:t>
            </a:r>
            <a:r>
              <a:rPr lang="cs-CZ" sz="2000" dirty="0" err="1"/>
              <a:t>elaboration</a:t>
            </a:r>
            <a:r>
              <a:rPr lang="cs-CZ" sz="2000" dirty="0"/>
              <a:t> – </a:t>
            </a:r>
            <a:r>
              <a:rPr lang="cs-CZ" sz="2000" dirty="0" err="1"/>
              <a:t>construction</a:t>
            </a:r>
            <a:r>
              <a:rPr lang="cs-CZ" sz="2000" dirty="0"/>
              <a:t> - </a:t>
            </a:r>
            <a:r>
              <a:rPr lang="cs-CZ" sz="2000" dirty="0" err="1"/>
              <a:t>transition</a:t>
            </a:r>
            <a:endParaRPr lang="cs-CZ" sz="2000" dirty="0"/>
          </a:p>
          <a:p>
            <a:r>
              <a:rPr lang="cs-CZ" sz="2400" dirty="0" err="1"/>
              <a:t>Lean</a:t>
            </a:r>
            <a:r>
              <a:rPr lang="cs-CZ" sz="2400" dirty="0"/>
              <a:t> software </a:t>
            </a:r>
            <a:r>
              <a:rPr lang="cs-CZ" sz="2400" dirty="0" err="1"/>
              <a:t>development</a:t>
            </a:r>
            <a:r>
              <a:rPr lang="cs-CZ" sz="2400" dirty="0"/>
              <a:t> </a:t>
            </a:r>
            <a:r>
              <a:rPr lang="cs-CZ" sz="2400" dirty="0" err="1"/>
              <a:t>process</a:t>
            </a:r>
            <a:r>
              <a:rPr lang="cs-CZ" sz="2400" dirty="0"/>
              <a:t>:</a:t>
            </a:r>
          </a:p>
          <a:p>
            <a:pPr lvl="1"/>
            <a:r>
              <a:rPr lang="cs-CZ" sz="2000" dirty="0"/>
              <a:t>„Vše co není k užitku zákazníkovi je odpad“</a:t>
            </a:r>
          </a:p>
          <a:p>
            <a:pPr lvl="1"/>
            <a:r>
              <a:rPr lang="cs-CZ" sz="2000" dirty="0"/>
              <a:t>Co nejvíce testů – rozhodnutí co nejpozději – dodej co nejrychleji – podporuj tým – zabuduj integritu – pohlížej na celek </a:t>
            </a:r>
          </a:p>
          <a:p>
            <a:r>
              <a:rPr lang="cs-CZ" sz="2400" dirty="0"/>
              <a:t>SCRUM  - mlýn: malé přehledné části, které se realizují ve „sprintech“</a:t>
            </a:r>
          </a:p>
          <a:p>
            <a:r>
              <a:rPr lang="cs-CZ" sz="2400" dirty="0"/>
              <a:t>Extrémní programování – dotažení známých metod „do extrému“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/>
          <a:p>
            <a:pPr>
              <a:defRPr/>
            </a:pPr>
            <a:fld id="{D9F96541-6744-4105-92CB-F88C32E0B9D3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  <p:transition>
    <p:push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600" dirty="0"/>
              <a:t>Extrémní programování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000" dirty="0"/>
              <a:t>Aktivní účast zástupce uživatele. Požadavky uživatele se shromažďují do „User stories“.</a:t>
            </a:r>
          </a:p>
          <a:p>
            <a:r>
              <a:rPr lang="cs-CZ" sz="2000" dirty="0"/>
              <a:t>Iterativnost postupu.</a:t>
            </a:r>
          </a:p>
          <a:p>
            <a:r>
              <a:rPr lang="cs-CZ" sz="2000" dirty="0"/>
              <a:t>Neustálé využívání zpětné vazby, maximální komunikace v projektovém týmu, neustálé testování jednotlivých modulů a vlivu změn na celkový výsledek, komunikace s uživatelem.</a:t>
            </a:r>
          </a:p>
          <a:p>
            <a:r>
              <a:rPr lang="cs-CZ" sz="2000" dirty="0"/>
              <a:t>Maximální jednoduchost, programuje se jen to co je v daný moment potřebné, neustále se zkoumá, zda by mohla existovat ještě jednodušší varianta řešení.</a:t>
            </a:r>
          </a:p>
          <a:p>
            <a:r>
              <a:rPr lang="cs-CZ" sz="2000" dirty="0"/>
              <a:t>Začíná se programovat od jednotkových testů.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/>
          <a:p>
            <a:pPr>
              <a:defRPr/>
            </a:pPr>
            <a:fld id="{D9F96541-6744-4105-92CB-F88C32E0B9D3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0204426"/>
      </p:ext>
    </p:extLst>
  </p:cSld>
  <p:clrMapOvr>
    <a:masterClrMapping/>
  </p:clrMapOvr>
  <p:transition>
    <p:push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844" y="124743"/>
            <a:ext cx="8001000" cy="1216025"/>
          </a:xfrm>
        </p:spPr>
        <p:txBody>
          <a:bodyPr/>
          <a:lstStyle/>
          <a:p>
            <a:r>
              <a:rPr lang="cs-CZ" sz="3600" dirty="0"/>
              <a:t>Extrémní programování 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31941"/>
            <a:ext cx="8640960" cy="4495800"/>
          </a:xfrm>
        </p:spPr>
        <p:txBody>
          <a:bodyPr/>
          <a:lstStyle/>
          <a:p>
            <a:r>
              <a:rPr lang="cs-CZ" sz="1800" dirty="0"/>
              <a:t>Stejný modul programují dva programátoři, kteří sedí u jednoho počítače. Diskuzí dvojice nad tvořeným programem se vyloučí chyby a dosáhne zjednodušení kódů.</a:t>
            </a:r>
          </a:p>
          <a:p>
            <a:r>
              <a:rPr lang="cs-CZ" sz="1800" dirty="0"/>
              <a:t>Krátké iterace – provede se jedna změna v programu a ihned se ověřují výsledky.</a:t>
            </a:r>
          </a:p>
          <a:p>
            <a:r>
              <a:rPr lang="cs-CZ" sz="1800" dirty="0"/>
              <a:t>Zdrojové kódy jsou vlastnictvím všech zúčastněných programátorů, všichni jsou společně zodpovědní za výsledek.</a:t>
            </a:r>
          </a:p>
          <a:p>
            <a:r>
              <a:rPr lang="cs-CZ" sz="1800" dirty="0"/>
              <a:t>Neprovádí se žádná optimalizace, jestli má optimalizace proběhnout, pak se provede na konec.</a:t>
            </a:r>
          </a:p>
          <a:p>
            <a:r>
              <a:rPr lang="cs-CZ" sz="1800" dirty="0"/>
              <a:t>Integrace napsaných kódů do existujícího řešení provádí v jeden okamžik pouze jedna dvojice programátorů – tím se vyloučí diskuze, ze kterého kódu vznikla případná chyba. Integrace se  provádí co nejčastěji.</a:t>
            </a:r>
          </a:p>
          <a:p>
            <a:r>
              <a:rPr lang="cs-CZ" sz="1800" dirty="0"/>
              <a:t>Na počátku se nepíše zdrojový kód řešení, ale připravují se jednotkové testy modulů. </a:t>
            </a:r>
          </a:p>
          <a:p>
            <a:r>
              <a:rPr lang="cs-CZ" sz="1800" dirty="0"/>
              <a:t>Jednotliví programátoři ve dvojicích se obměňují.</a:t>
            </a:r>
          </a:p>
          <a:p>
            <a:endParaRPr lang="en-US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/>
          <a:p>
            <a:pPr>
              <a:defRPr/>
            </a:pPr>
            <a:fld id="{D9F96541-6744-4105-92CB-F88C32E0B9D3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4425314"/>
      </p:ext>
    </p:extLst>
  </p:cSld>
  <p:clrMapOvr>
    <a:masterClrMapping/>
  </p:clrMapOvr>
  <p:transition>
    <p:push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600" dirty="0"/>
              <a:t>Aspektové přístupy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52600"/>
            <a:ext cx="8712968" cy="4267200"/>
          </a:xfrm>
        </p:spPr>
        <p:txBody>
          <a:bodyPr/>
          <a:lstStyle/>
          <a:p>
            <a:r>
              <a:rPr lang="cs-CZ" sz="2400" dirty="0"/>
              <a:t>Od poloviny 90.let</a:t>
            </a:r>
          </a:p>
          <a:p>
            <a:r>
              <a:rPr lang="cs-CZ" sz="2000" dirty="0"/>
              <a:t>V zásadě využívají myšlenky objektového programování, bývají však označovány za „post objektové“ přístupy, což je dáno dobou jejich vzniku.</a:t>
            </a:r>
          </a:p>
          <a:p>
            <a:r>
              <a:rPr lang="cs-CZ" sz="2000" dirty="0"/>
              <a:t>Vznik aspektového programování byl vyvolán potřebou modularizovat často se opakující části programového kódu, které se nacházejí v různých místech aplikací.</a:t>
            </a:r>
          </a:p>
          <a:p>
            <a:r>
              <a:rPr lang="cs-CZ" sz="2000" dirty="0"/>
              <a:t>Tyto části se označují za „záležitosti“- anglicky concerns a jejich „rozptýlený“ výskyt v aplikacích vede k jejich označení „crosscutting concerns“ </a:t>
            </a:r>
          </a:p>
          <a:p>
            <a:r>
              <a:rPr lang="cs-CZ" sz="2000" dirty="0"/>
              <a:t>Oddělení jednotlivých „záležitostí“ do programových bloků (modulů), které lze vícenásobně a nezávisle použít v různých částech aplikací je základem aspektového programování,  moduly bývají označovány za „aspekty“.</a:t>
            </a:r>
          </a:p>
          <a:p>
            <a:endParaRPr lang="cs-CZ" sz="2400" dirty="0"/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/>
          <a:p>
            <a:pPr>
              <a:defRPr/>
            </a:pPr>
            <a:fld id="{D9F96541-6744-4105-92CB-F88C32E0B9D3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0272617"/>
      </p:ext>
    </p:extLst>
  </p:cSld>
  <p:clrMapOvr>
    <a:masterClrMapping/>
  </p:clrMapOvr>
  <p:transition>
    <p:push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600" dirty="0"/>
              <a:t>Aspektový přístup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52600"/>
            <a:ext cx="8784976" cy="4267200"/>
          </a:xfrm>
        </p:spPr>
        <p:txBody>
          <a:bodyPr/>
          <a:lstStyle/>
          <a:p>
            <a:r>
              <a:rPr lang="cs-CZ" sz="1900" dirty="0"/>
              <a:t>Nejdříve se vyhledají nezávislé „crosscutting concerns“ – například opakující se transakce nad databázemi, jejich logování, bezpečnostní procedury apod.</a:t>
            </a:r>
          </a:p>
          <a:p>
            <a:r>
              <a:rPr lang="cs-CZ" sz="1900" dirty="0"/>
              <a:t>Pak se naprogramují kódy jednotlivých aspektů a tyto kódy se připojí k odpovídajícím modulům technikou „weaving“ – spřádání. Teprve poté se provede případná kompilace.</a:t>
            </a:r>
          </a:p>
          <a:p>
            <a:r>
              <a:rPr lang="cs-CZ" sz="1900" dirty="0"/>
              <a:t>Vzniklý modul obsahuje jak obchodní logiku, tak programové kódy aspektů.</a:t>
            </a:r>
          </a:p>
          <a:p>
            <a:r>
              <a:rPr lang="cs-CZ" sz="1900" dirty="0"/>
              <a:t>Nejznámějším programovacím prostředkem pro realizaci aspektů je jazyk AspectJ, který vyvinul Georg Kiczales et al. ve vývojovém středisku firmy Xerox.</a:t>
            </a:r>
          </a:p>
          <a:p>
            <a:r>
              <a:rPr lang="cs-CZ" sz="1900" dirty="0"/>
              <a:t>Technika v případě AspectJ je založena na tom, že k běžícímu programu může být v určitém bodě připojena určitá modifikace „advice“ (filtr), která běh programu změní a vyvolá kód aspektu.</a:t>
            </a:r>
            <a:endParaRPr lang="en-US" sz="19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/>
          <a:p>
            <a:pPr>
              <a:defRPr/>
            </a:pPr>
            <a:fld id="{D9F96541-6744-4105-92CB-F88C32E0B9D3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1491436"/>
      </p:ext>
    </p:extLst>
  </p:cSld>
  <p:clrMapOvr>
    <a:masterClrMapping/>
  </p:clrMapOvr>
  <p:transition>
    <p:push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68313" y="1889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200" kern="0"/>
              <a:t>Převody dat</a:t>
            </a:r>
            <a:endParaRPr lang="cs-CZ" sz="4000" kern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3470" y="1700808"/>
            <a:ext cx="8941018" cy="539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lnSpc>
                <a:spcPct val="80000"/>
              </a:lnSpc>
            </a:pPr>
            <a:r>
              <a:rPr lang="cs-CZ" sz="2000" kern="0" dirty="0"/>
              <a:t>Změny struktur stávajících dat do struktur nového systému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Jiné struktury tabulek</a:t>
            </a:r>
          </a:p>
          <a:p>
            <a:pPr lvl="1">
              <a:lnSpc>
                <a:spcPct val="80000"/>
              </a:lnSpc>
            </a:pPr>
            <a:r>
              <a:rPr lang="cs-CZ" sz="2000" kern="0" dirty="0"/>
              <a:t>Odstranění duplicit a chybných dat ze starého systému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Šance získat správná data</a:t>
            </a:r>
          </a:p>
          <a:p>
            <a:pPr lvl="1">
              <a:lnSpc>
                <a:spcPct val="80000"/>
              </a:lnSpc>
            </a:pPr>
            <a:r>
              <a:rPr lang="cs-CZ" sz="2000" kern="0" dirty="0"/>
              <a:t>Doplnění chybějících polí nebo údajů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Zpravidla ručně – velké problémy se zdroji</a:t>
            </a:r>
          </a:p>
          <a:p>
            <a:pPr lvl="1">
              <a:lnSpc>
                <a:spcPct val="80000"/>
              </a:lnSpc>
            </a:pPr>
            <a:r>
              <a:rPr lang="cs-CZ" sz="2000" kern="0" dirty="0"/>
              <a:t>Kdo provádí: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Koncoví uživatelé pod vedením klíčových uživatelů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Oddělení IT ( automatizace převodu)</a:t>
            </a:r>
          </a:p>
          <a:p>
            <a:pPr lvl="1">
              <a:lnSpc>
                <a:spcPct val="80000"/>
              </a:lnSpc>
            </a:pPr>
            <a:r>
              <a:rPr lang="cs-CZ" sz="2000" kern="0" dirty="0"/>
              <a:t>Rizika: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Dodavatel nového systému nemá jasno o vztazích mezi daty (závažná chyba návrhu systému)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Oddělení IT má málo zdrojů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Koncoví uživatelů nemají čas na kontrolu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Nejsou jasné vazby na části IS, které nepodléhají změně</a:t>
            </a:r>
          </a:p>
          <a:p>
            <a:pPr lvl="1">
              <a:lnSpc>
                <a:spcPct val="80000"/>
              </a:lnSpc>
            </a:pPr>
            <a:r>
              <a:rPr lang="cs-CZ" sz="2000" kern="0" dirty="0"/>
              <a:t>Důsledek: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Může dojít k odložení náběhu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194727"/>
      </p:ext>
    </p:extLst>
  </p:cSld>
  <p:clrMapOvr>
    <a:masterClrMapping/>
  </p:clrMapOvr>
  <p:transition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dirty="0"/>
              <a:t>Přechod k realizaci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dirty="0"/>
              <a:t>Bez ohledu na typ metodologie se po zpracování návrhu nového řešení a následné alokaci zdrojů přechází </a:t>
            </a:r>
            <a:r>
              <a:rPr lang="cs-CZ"/>
              <a:t>k realizaci IS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/>
          <a:p>
            <a:pPr>
              <a:defRPr/>
            </a:pPr>
            <a:fld id="{D9F96541-6744-4105-92CB-F88C32E0B9D3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7909146"/>
      </p:ext>
    </p:extLst>
  </p:cSld>
  <p:clrMapOvr>
    <a:masterClrMapping/>
  </p:clrMapOvr>
  <p:transition>
    <p:push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611560" y="16901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 dirty="0"/>
              <a:t>Akceptační /Integrační testy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755576" y="1700808"/>
            <a:ext cx="8229600" cy="489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cs-CZ" sz="2000" kern="0" dirty="0"/>
              <a:t>Probíhají za účasti celého týmu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000" kern="0" dirty="0"/>
          </a:p>
          <a:p>
            <a:pPr>
              <a:lnSpc>
                <a:spcPct val="80000"/>
              </a:lnSpc>
            </a:pPr>
            <a:r>
              <a:rPr lang="cs-CZ" sz="2000" kern="0" dirty="0"/>
              <a:t>Účel:</a:t>
            </a:r>
          </a:p>
          <a:p>
            <a:pPr lvl="1">
              <a:lnSpc>
                <a:spcPct val="80000"/>
              </a:lnSpc>
            </a:pPr>
            <a:r>
              <a:rPr lang="cs-CZ" sz="1600" kern="0" dirty="0"/>
              <a:t>Odzkoušet integritu systému (logistika a účetnictví, …)</a:t>
            </a:r>
          </a:p>
          <a:p>
            <a:pPr lvl="1">
              <a:lnSpc>
                <a:spcPct val="80000"/>
              </a:lnSpc>
            </a:pPr>
            <a:r>
              <a:rPr lang="cs-CZ" sz="1600" kern="0" dirty="0"/>
              <a:t>Akceptace kritických funkcí a jejich vazeb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cs-CZ" sz="1600" kern="0" dirty="0"/>
          </a:p>
          <a:p>
            <a:pPr>
              <a:lnSpc>
                <a:spcPct val="80000"/>
              </a:lnSpc>
            </a:pPr>
            <a:r>
              <a:rPr lang="cs-CZ" sz="2000" kern="0" dirty="0"/>
              <a:t>Změnová past</a:t>
            </a:r>
          </a:p>
          <a:p>
            <a:pPr lvl="1">
              <a:lnSpc>
                <a:spcPct val="80000"/>
              </a:lnSpc>
            </a:pPr>
            <a:r>
              <a:rPr lang="cs-CZ" sz="1600" kern="0" dirty="0"/>
              <a:t>Zpravidla teď se objeví další požadavky na funkcionalitu (úloha manažéra projektu)</a:t>
            </a:r>
          </a:p>
          <a:p>
            <a:pPr lvl="1">
              <a:lnSpc>
                <a:spcPct val="80000"/>
              </a:lnSpc>
            </a:pPr>
            <a:r>
              <a:rPr lang="cs-CZ" sz="1600" kern="0" dirty="0"/>
              <a:t>Zavedení nových funkcí vyvolá chyby v již odzkoušených modulech</a:t>
            </a:r>
          </a:p>
          <a:p>
            <a:pPr lvl="1">
              <a:lnSpc>
                <a:spcPct val="80000"/>
              </a:lnSpc>
            </a:pPr>
            <a:r>
              <a:rPr lang="cs-CZ" sz="1600" kern="0" dirty="0"/>
              <a:t>Oprava chyb vyvolá sekundární chyby</a:t>
            </a:r>
          </a:p>
          <a:p>
            <a:pPr lvl="1">
              <a:lnSpc>
                <a:spcPct val="80000"/>
              </a:lnSpc>
            </a:pPr>
            <a:r>
              <a:rPr lang="cs-CZ" sz="1600" kern="0" dirty="0"/>
              <a:t>Dodavatel v dobré vůli provádí změny o své újmě</a:t>
            </a:r>
          </a:p>
          <a:p>
            <a:pPr lvl="1">
              <a:lnSpc>
                <a:spcPct val="80000"/>
              </a:lnSpc>
            </a:pPr>
            <a:r>
              <a:rPr lang="cs-CZ" sz="1600" kern="0" dirty="0"/>
              <a:t>Nejsou k dispozici všichni klíčoví uživatelé k odzkoušení integrace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cs-CZ" sz="1600" kern="0" dirty="0"/>
          </a:p>
          <a:p>
            <a:pPr>
              <a:lnSpc>
                <a:spcPct val="80000"/>
              </a:lnSpc>
            </a:pPr>
            <a:r>
              <a:rPr lang="cs-CZ" sz="2000" kern="0" dirty="0"/>
              <a:t>Absolutní nutnost podrobně dokumentovat změny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000" kern="0" dirty="0"/>
          </a:p>
          <a:p>
            <a:pPr>
              <a:lnSpc>
                <a:spcPct val="80000"/>
              </a:lnSpc>
            </a:pPr>
            <a:r>
              <a:rPr lang="cs-CZ" sz="1800" kern="0" dirty="0"/>
              <a:t>Nutnost iterativních postupů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1314011"/>
      </p:ext>
    </p:extLst>
  </p:cSld>
  <p:clrMapOvr>
    <a:masterClrMapping/>
  </p:clrMapOvr>
  <p:transition>
    <p:push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39552" y="476672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200" kern="0" dirty="0"/>
              <a:t>Školení uživatelů</a:t>
            </a:r>
            <a:br>
              <a:rPr lang="cs-CZ" sz="3200" kern="0" dirty="0"/>
            </a:br>
            <a:endParaRPr lang="cs-CZ" sz="3200" kern="0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539552" y="1854450"/>
            <a:ext cx="8280920" cy="485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cs-CZ" sz="2400" kern="0" dirty="0"/>
              <a:t>Dva typy školení:</a:t>
            </a:r>
          </a:p>
          <a:p>
            <a:pPr lvl="1">
              <a:lnSpc>
                <a:spcPct val="80000"/>
              </a:lnSpc>
            </a:pPr>
            <a:r>
              <a:rPr lang="cs-CZ" sz="1800" kern="0" dirty="0" err="1"/>
              <a:t>Train</a:t>
            </a:r>
            <a:r>
              <a:rPr lang="cs-CZ" sz="1800" kern="0" dirty="0"/>
              <a:t> </a:t>
            </a:r>
            <a:r>
              <a:rPr lang="cs-CZ" sz="1800" kern="0" dirty="0" err="1"/>
              <a:t>the</a:t>
            </a:r>
            <a:r>
              <a:rPr lang="cs-CZ" sz="1800" kern="0" dirty="0"/>
              <a:t> </a:t>
            </a:r>
            <a:r>
              <a:rPr lang="cs-CZ" sz="1800" kern="0" dirty="0" err="1"/>
              <a:t>trainer</a:t>
            </a:r>
            <a:r>
              <a:rPr lang="cs-CZ" sz="1800" kern="0" dirty="0"/>
              <a:t> – jsou zaškoleni klíčoví uživatelé, kteří školí zbytek</a:t>
            </a:r>
          </a:p>
          <a:p>
            <a:pPr lvl="1">
              <a:lnSpc>
                <a:spcPct val="80000"/>
              </a:lnSpc>
            </a:pPr>
            <a:r>
              <a:rPr lang="cs-CZ" sz="1800" kern="0" dirty="0"/>
              <a:t>Plné školení - provádí dodavatel se svých prostorách nebo u odběratele</a:t>
            </a:r>
          </a:p>
          <a:p>
            <a:pPr>
              <a:lnSpc>
                <a:spcPct val="80000"/>
              </a:lnSpc>
            </a:pPr>
            <a:r>
              <a:rPr lang="cs-CZ" sz="2400" kern="0" dirty="0"/>
              <a:t>Změnová past:</a:t>
            </a:r>
          </a:p>
          <a:p>
            <a:pPr lvl="1">
              <a:lnSpc>
                <a:spcPct val="80000"/>
              </a:lnSpc>
            </a:pPr>
            <a:r>
              <a:rPr lang="cs-CZ" sz="1800" kern="0" dirty="0"/>
              <a:t>I zde se projeví naplno požadavky konečných uživatelů na změny</a:t>
            </a:r>
          </a:p>
          <a:p>
            <a:pPr>
              <a:lnSpc>
                <a:spcPct val="80000"/>
              </a:lnSpc>
            </a:pPr>
            <a:r>
              <a:rPr lang="cs-CZ" sz="2400" kern="0" dirty="0"/>
              <a:t>Nutnost dokonalé komunikace a projektového marketingu</a:t>
            </a:r>
          </a:p>
          <a:p>
            <a:pPr>
              <a:lnSpc>
                <a:spcPct val="80000"/>
              </a:lnSpc>
            </a:pPr>
            <a:r>
              <a:rPr lang="cs-CZ" sz="2400" kern="0" dirty="0"/>
              <a:t>Nutnost oslovit pozitivně tvůrce veřejného mínění ve firmě</a:t>
            </a:r>
          </a:p>
          <a:p>
            <a:pPr>
              <a:lnSpc>
                <a:spcPct val="80000"/>
              </a:lnSpc>
            </a:pPr>
            <a:r>
              <a:rPr lang="cs-CZ" sz="2400" kern="0" dirty="0"/>
              <a:t>Dokumentace</a:t>
            </a:r>
          </a:p>
          <a:p>
            <a:pPr lvl="1">
              <a:lnSpc>
                <a:spcPct val="80000"/>
              </a:lnSpc>
            </a:pPr>
            <a:r>
              <a:rPr lang="cs-CZ" sz="1800" kern="0" dirty="0"/>
              <a:t>Dodavatelská – zpravidla nestačí, doplňují klíčoví uživatelé</a:t>
            </a:r>
          </a:p>
          <a:p>
            <a:pPr lvl="1">
              <a:lnSpc>
                <a:spcPct val="80000"/>
              </a:lnSpc>
            </a:pPr>
            <a:r>
              <a:rPr lang="cs-CZ" sz="1800" kern="0" dirty="0"/>
              <a:t>Vlastní – dodavatel dodá jen systémovou dokumentaci, zbytek je úkolem odběratele ( cenové dopady)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7107905"/>
      </p:ext>
    </p:extLst>
  </p:cSld>
  <p:clrMapOvr>
    <a:masterClrMapping/>
  </p:clrMapOvr>
  <p:transition>
    <p:push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39552" y="-35974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600" kern="0" dirty="0"/>
              <a:t>Náběh nového systému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827584" y="1700808"/>
            <a:ext cx="7010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000" kern="0" dirty="0"/>
              <a:t>Dva typy náběhu:	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Vše naráz „big </a:t>
            </a:r>
            <a:r>
              <a:rPr lang="cs-CZ" sz="1800" kern="0" dirty="0" err="1"/>
              <a:t>bang</a:t>
            </a:r>
            <a:r>
              <a:rPr lang="cs-CZ" sz="1800" kern="0" dirty="0"/>
              <a:t>“ - zpravidla u změn IS, které jsou značně provázané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S duplicitou – vyžaduje značné zdroje, menší riziko problému</a:t>
            </a:r>
          </a:p>
          <a:p>
            <a:pPr>
              <a:lnSpc>
                <a:spcPct val="90000"/>
              </a:lnSpc>
            </a:pPr>
            <a:r>
              <a:rPr lang="cs-CZ" sz="2000" kern="0" dirty="0"/>
              <a:t>Rozhodnutí: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S dostatečným předstihem přijímá top management firmy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Nutnost stanovení „point of no return“</a:t>
            </a:r>
          </a:p>
          <a:p>
            <a:pPr>
              <a:lnSpc>
                <a:spcPct val="90000"/>
              </a:lnSpc>
            </a:pPr>
            <a:r>
              <a:rPr lang="cs-CZ" sz="2000" kern="0" dirty="0"/>
              <a:t>Termínová past: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Závažné změny se provádějí na konci finančního období (fixní termín)</a:t>
            </a:r>
          </a:p>
          <a:p>
            <a:pPr lvl="1">
              <a:lnSpc>
                <a:spcPct val="90000"/>
              </a:lnSpc>
            </a:pPr>
            <a:r>
              <a:rPr lang="cs-CZ" sz="1800" kern="0" dirty="0"/>
              <a:t>Rizika:</a:t>
            </a:r>
          </a:p>
          <a:p>
            <a:pPr lvl="2">
              <a:lnSpc>
                <a:spcPct val="90000"/>
              </a:lnSpc>
            </a:pPr>
            <a:r>
              <a:rPr lang="cs-CZ" sz="1600" kern="0" dirty="0"/>
              <a:t>Uživatelé nejsou zaškoleni</a:t>
            </a:r>
          </a:p>
          <a:p>
            <a:pPr lvl="2">
              <a:lnSpc>
                <a:spcPct val="90000"/>
              </a:lnSpc>
            </a:pPr>
            <a:r>
              <a:rPr lang="cs-CZ" sz="1600" kern="0" dirty="0"/>
              <a:t>Data nejsou připravena</a:t>
            </a:r>
          </a:p>
          <a:p>
            <a:pPr lvl="2">
              <a:lnSpc>
                <a:spcPct val="90000"/>
              </a:lnSpc>
            </a:pPr>
            <a:r>
              <a:rPr lang="cs-CZ" sz="1600" kern="0" dirty="0"/>
              <a:t>Není dostatečně odzkoušena oblast kritických funkcí</a:t>
            </a:r>
          </a:p>
          <a:p>
            <a:pPr lvl="2">
              <a:lnSpc>
                <a:spcPct val="90000"/>
              </a:lnSpc>
            </a:pPr>
            <a:endParaRPr lang="cs-CZ" sz="1600" kern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980613"/>
      </p:ext>
    </p:extLst>
  </p:cSld>
  <p:clrMapOvr>
    <a:masterClrMapping/>
  </p:clrMapOvr>
  <p:transition>
    <p:push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3200" dirty="0"/>
              <a:t>Děkuji za pozornost.</a:t>
            </a:r>
          </a:p>
          <a:p>
            <a:r>
              <a:rPr lang="cs-CZ" sz="3200" dirty="0"/>
              <a:t>Otázky?</a:t>
            </a:r>
          </a:p>
        </p:txBody>
      </p:sp>
    </p:spTree>
    <p:extLst>
      <p:ext uri="{BB962C8B-B14F-4D97-AF65-F5344CB8AC3E}">
        <p14:creationId xmlns:p14="http://schemas.microsoft.com/office/powerpoint/2010/main" val="842593451"/>
      </p:ext>
    </p:extLst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67544" y="116632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3200" kern="0"/>
              <a:t>Příprava nového řešení</a:t>
            </a:r>
            <a:br>
              <a:rPr lang="cs-CZ" sz="3200" kern="0"/>
            </a:br>
            <a:r>
              <a:rPr lang="cs-CZ" sz="3200" kern="0"/>
              <a:t>(Realizace)</a:t>
            </a:r>
            <a:endParaRPr lang="cs-CZ" sz="3200" kern="0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755576" y="1831132"/>
            <a:ext cx="7010400" cy="447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cs-CZ" sz="2400" kern="0" dirty="0"/>
              <a:t>Vychází z </a:t>
            </a:r>
            <a:r>
              <a:rPr lang="cs-CZ" sz="2400" kern="0" dirty="0">
                <a:solidFill>
                  <a:srgbClr val="0070C0"/>
                </a:solidFill>
              </a:rPr>
              <a:t>návrhu řešení vzor sales</a:t>
            </a:r>
          </a:p>
          <a:p>
            <a:pPr>
              <a:lnSpc>
                <a:spcPct val="80000"/>
              </a:lnSpc>
            </a:pPr>
            <a:r>
              <a:rPr lang="cs-CZ" sz="2400" kern="0" dirty="0"/>
              <a:t>Obsahuje</a:t>
            </a:r>
          </a:p>
          <a:p>
            <a:pPr lvl="1">
              <a:lnSpc>
                <a:spcPct val="80000"/>
              </a:lnSpc>
            </a:pPr>
            <a:r>
              <a:rPr lang="cs-CZ" sz="2000" kern="0" dirty="0"/>
              <a:t>Návrh a instalaci HW</a:t>
            </a:r>
          </a:p>
          <a:p>
            <a:pPr lvl="1">
              <a:lnSpc>
                <a:spcPct val="80000"/>
              </a:lnSpc>
            </a:pPr>
            <a:r>
              <a:rPr lang="cs-CZ" sz="2000" kern="0" dirty="0"/>
              <a:t>Instalaci a konfiguraci standardních modulů SW</a:t>
            </a:r>
          </a:p>
          <a:p>
            <a:pPr lvl="1">
              <a:lnSpc>
                <a:spcPct val="80000"/>
              </a:lnSpc>
            </a:pPr>
            <a:r>
              <a:rPr lang="cs-CZ" sz="2000" kern="0" dirty="0"/>
              <a:t>Programování, instalaci, úpravu zákaznických modulů / programů</a:t>
            </a:r>
          </a:p>
          <a:p>
            <a:pPr lvl="1">
              <a:lnSpc>
                <a:spcPct val="80000"/>
              </a:lnSpc>
            </a:pPr>
            <a:r>
              <a:rPr lang="cs-CZ" sz="2000" kern="0" dirty="0"/>
              <a:t>Iterativně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Vytvoření prototypů databází, obrazovek	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Prověření prototypů</a:t>
            </a:r>
          </a:p>
          <a:p>
            <a:pPr lvl="1">
              <a:lnSpc>
                <a:spcPct val="80000"/>
              </a:lnSpc>
            </a:pPr>
            <a:r>
              <a:rPr lang="cs-CZ" sz="2000" kern="0" dirty="0"/>
              <a:t>Iterativně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Vytvoření prototypů funkcí</a:t>
            </a:r>
          </a:p>
          <a:p>
            <a:pPr lvl="2">
              <a:lnSpc>
                <a:spcPct val="80000"/>
              </a:lnSpc>
            </a:pPr>
            <a:r>
              <a:rPr lang="cs-CZ" sz="1800" kern="0" dirty="0"/>
              <a:t>Prověření prototypů funkcí</a:t>
            </a:r>
          </a:p>
          <a:p>
            <a:pPr lvl="1">
              <a:lnSpc>
                <a:spcPct val="80000"/>
              </a:lnSpc>
            </a:pPr>
            <a:r>
              <a:rPr lang="cs-CZ" sz="2000" kern="0" dirty="0"/>
              <a:t>Vytvoření základní dokumentace</a:t>
            </a:r>
          </a:p>
          <a:p>
            <a:pPr>
              <a:lnSpc>
                <a:spcPct val="80000"/>
              </a:lnSpc>
            </a:pPr>
            <a:r>
              <a:rPr lang="cs-CZ" sz="2400" kern="0" dirty="0"/>
              <a:t>Zpravidla přechází do etapy akceptace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334944" y="5374432"/>
            <a:ext cx="1905000" cy="457200"/>
          </a:xfrm>
        </p:spPr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1589778"/>
      </p:ext>
    </p:extLst>
  </p:cSld>
  <p:clrMapOvr>
    <a:masterClrMapping/>
  </p:clrMapOvr>
  <p:transition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4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dirty="0"/>
              <a:t>Architektury IS</a:t>
            </a:r>
            <a:endParaRPr lang="en-US" dirty="0"/>
          </a:p>
        </p:txBody>
      </p:sp>
      <p:sp>
        <p:nvSpPr>
          <p:cNvPr id="3" name="Zástupný symbol pro obsah 5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800" dirty="0"/>
              <a:t>Praktická příprava provedení vychází také z celkové architektury systému</a:t>
            </a:r>
          </a:p>
          <a:p>
            <a:r>
              <a:rPr lang="cs-CZ" sz="2800" dirty="0"/>
              <a:t>Různé softwarové balíky mají různou architekturu</a:t>
            </a:r>
          </a:p>
          <a:p>
            <a:r>
              <a:rPr lang="cs-CZ" sz="2800" dirty="0"/>
              <a:t>Client – Server – v současné době základní</a:t>
            </a:r>
          </a:p>
          <a:p>
            <a:r>
              <a:rPr lang="cs-CZ" sz="2800" dirty="0"/>
              <a:t>SOA –opakované volání služeb</a:t>
            </a:r>
          </a:p>
          <a:p>
            <a:r>
              <a:rPr lang="cs-CZ" sz="2800" dirty="0"/>
              <a:t>Agenti – nové paradigma</a:t>
            </a:r>
            <a:endParaRPr lang="en-US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/>
          <a:p>
            <a:pPr>
              <a:defRPr/>
            </a:pPr>
            <a:fld id="{D9F96541-6744-4105-92CB-F88C32E0B9D3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575551"/>
      </p:ext>
    </p:extLst>
  </p:cSld>
  <p:clrMapOvr>
    <a:masterClrMapping/>
  </p:clrMapOvr>
  <p:transition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600"/>
              <a:t>C/S Něco z historie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000" dirty="0"/>
              <a:t>IBM System Application Architecture – metodika připojení terminálů (PC) k mainframe strojům</a:t>
            </a:r>
          </a:p>
          <a:p>
            <a:r>
              <a:rPr lang="cs-CZ" sz="2000" dirty="0"/>
              <a:t>Původní architektura Mainframe není S/C, uživatel pracuje ze stanice  pevně připojené k hlavnímu počítači a zasílá jednotlivé znaky nebo jejich sady přímo.</a:t>
            </a:r>
          </a:p>
          <a:p>
            <a:r>
              <a:rPr lang="cs-CZ" sz="2000" dirty="0"/>
              <a:t>S rozvojem GUI se tato architektura přežila, ještě nyní doznívá u emulací  např. na IBM AS400  </a:t>
            </a:r>
          </a:p>
          <a:p>
            <a:r>
              <a:rPr lang="cs-CZ" sz="2000" dirty="0"/>
              <a:t>Na počátku 80. let jako označení připojení první PC do sítě</a:t>
            </a:r>
          </a:p>
          <a:p>
            <a:r>
              <a:rPr lang="cs-CZ" sz="2000" dirty="0"/>
              <a:t>V závěru 80. let se C/S začala prosazovat</a:t>
            </a:r>
          </a:p>
          <a:p>
            <a:r>
              <a:rPr lang="cs-CZ" sz="2000" dirty="0" err="1"/>
              <a:t>Mezistav</a:t>
            </a:r>
            <a:r>
              <a:rPr lang="cs-CZ" sz="2000" dirty="0"/>
              <a:t>: Sdílení souborů na serverech</a:t>
            </a:r>
          </a:p>
          <a:p>
            <a:r>
              <a:rPr lang="cs-CZ" sz="2000" dirty="0"/>
              <a:t>V průběhu  90. let v souvislosti s OO přístupem k tvorbě IS byla všeobecně přijata, a to i na velkých počítačích</a:t>
            </a:r>
          </a:p>
        </p:txBody>
      </p:sp>
    </p:spTree>
    <p:extLst>
      <p:ext uri="{BB962C8B-B14F-4D97-AF65-F5344CB8AC3E}">
        <p14:creationId xmlns:p14="http://schemas.microsoft.com/office/powerpoint/2010/main" val="1229555842"/>
      </p:ext>
    </p:extLst>
  </p:cSld>
  <p:clrMapOvr>
    <a:masterClrMapping/>
  </p:clrMapOvr>
  <p:transition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600"/>
              <a:t>C/S Definice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000" dirty="0"/>
              <a:t>Obecná:</a:t>
            </a:r>
          </a:p>
          <a:p>
            <a:pPr lvl="1">
              <a:lnSpc>
                <a:spcPct val="90000"/>
              </a:lnSpc>
            </a:pPr>
            <a:r>
              <a:rPr lang="cs-CZ" sz="1800" dirty="0" err="1"/>
              <a:t>Client</a:t>
            </a:r>
            <a:r>
              <a:rPr lang="cs-CZ" sz="1800" dirty="0"/>
              <a:t> / Server je architektura založená na tom, že klient žádá servis od serveru.</a:t>
            </a:r>
          </a:p>
          <a:p>
            <a:pPr>
              <a:lnSpc>
                <a:spcPct val="90000"/>
              </a:lnSpc>
            </a:pPr>
            <a:r>
              <a:rPr lang="cs-CZ" sz="2000" dirty="0"/>
              <a:t>Podrobnější: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Je to síťová architektura, která odděluje procesy serveru a klienta. Každá instance klienta  může na server zasílat požadavky.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Existují specifické typy serverů jako: webovské, aplikační, file servery, </a:t>
            </a:r>
            <a:r>
              <a:rPr lang="cs-CZ" sz="1800" dirty="0" err="1"/>
              <a:t>terminal</a:t>
            </a:r>
            <a:r>
              <a:rPr lang="cs-CZ" sz="1800" dirty="0"/>
              <a:t> servery, mile servery.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Moderní software prakticky vždy umožňuje provoz dle architektury C/S</a:t>
            </a:r>
          </a:p>
          <a:p>
            <a:pPr>
              <a:lnSpc>
                <a:spcPct val="90000"/>
              </a:lnSpc>
            </a:pPr>
            <a:r>
              <a:rPr lang="cs-CZ" sz="2000" dirty="0"/>
              <a:t>Další aspekty: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C/S obvykle znamená rozdíl mezi procesy a stroji. Zpravidla je to tak, že server a klient jsou rozdílné počítače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Na druhé straně je v této architektuře dáván důraz na procesy více než na hardware.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Některé typické C/S aplikace: e-mail, FTP, prohlížeče</a:t>
            </a:r>
          </a:p>
        </p:txBody>
      </p:sp>
    </p:spTree>
    <p:extLst>
      <p:ext uri="{BB962C8B-B14F-4D97-AF65-F5344CB8AC3E}">
        <p14:creationId xmlns:p14="http://schemas.microsoft.com/office/powerpoint/2010/main" val="3393032960"/>
      </p:ext>
    </p:extLst>
  </p:cSld>
  <p:clrMapOvr>
    <a:masterClrMapping/>
  </p:clrMapOvr>
  <p:transition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C/S definice II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000" dirty="0"/>
              <a:t>Charakteristiky Serverů: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Jsou „pasivní“ – (Slave)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Čekají na požadavky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Po obdržení požadavku jej zpracují a zašlou odpověď</a:t>
            </a:r>
          </a:p>
          <a:p>
            <a:pPr>
              <a:lnSpc>
                <a:spcPct val="90000"/>
              </a:lnSpc>
            </a:pPr>
            <a:r>
              <a:rPr lang="cs-CZ" sz="2000" dirty="0"/>
              <a:t>Charakteristiky Klientů: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Jsou „aktivní“ – (Master)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Zasílají požadavky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Čekají na to až Server na požadavek odpoví</a:t>
            </a:r>
          </a:p>
          <a:p>
            <a:pPr>
              <a:lnSpc>
                <a:spcPct val="90000"/>
              </a:lnSpc>
            </a:pPr>
            <a:r>
              <a:rPr lang="cs-CZ" sz="2000" dirty="0"/>
              <a:t>Peer to Peer Architektura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Každý uzel nebo běžící program je současně Serverem i Klientem a oba mají stejné úkoly.</a:t>
            </a:r>
          </a:p>
          <a:p>
            <a:pPr>
              <a:lnSpc>
                <a:spcPct val="90000"/>
              </a:lnSpc>
            </a:pPr>
            <a:r>
              <a:rPr lang="cs-CZ" sz="2000" dirty="0"/>
              <a:t>Vztah k metodikám modelování systému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Tato architektura může mít problém s metodikou ERA, lépe se popisuje OO metodikou, vyžaduje specifické přístupy </a:t>
            </a:r>
          </a:p>
          <a:p>
            <a:pPr lvl="1">
              <a:lnSpc>
                <a:spcPct val="90000"/>
              </a:lnSpc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586108149"/>
      </p:ext>
    </p:extLst>
  </p:cSld>
  <p:clrMapOvr>
    <a:masterClrMapping/>
  </p:clrMapOvr>
  <p:transition>
    <p:pu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z="3600"/>
              <a:t>Klient a jeho typy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400" dirty="0"/>
              <a:t>Klient je počítač, který dostává služby od jiného počítače pře síť</a:t>
            </a:r>
          </a:p>
          <a:p>
            <a:r>
              <a:rPr lang="cs-CZ" sz="2400" dirty="0"/>
              <a:t>Klient je i nadále široce využíván na internetu, u řady aplikací dnes dochází k využití prohlížečů jako standardních klientů</a:t>
            </a:r>
          </a:p>
          <a:p>
            <a:r>
              <a:rPr lang="cs-CZ" sz="2400" dirty="0"/>
              <a:t>Typy klientů:</a:t>
            </a:r>
          </a:p>
          <a:p>
            <a:pPr lvl="1"/>
            <a:r>
              <a:rPr lang="cs-CZ" sz="2000" dirty="0"/>
              <a:t>„tlustý“ (fat) klient – provádí zpracování převážné části dat sám</a:t>
            </a:r>
          </a:p>
          <a:p>
            <a:pPr lvl="1"/>
            <a:r>
              <a:rPr lang="cs-CZ" sz="2000" dirty="0"/>
              <a:t>„tenký“ (</a:t>
            </a:r>
            <a:r>
              <a:rPr lang="cs-CZ" sz="2000" dirty="0" err="1"/>
              <a:t>thin</a:t>
            </a:r>
            <a:r>
              <a:rPr lang="cs-CZ" sz="2000" dirty="0"/>
              <a:t>) minimalizovaný klient. Má většinou za úkol provádět pouze prezentaci dat dodaných aplikačním serverem, který zajišťuje většinu zpracování.</a:t>
            </a:r>
          </a:p>
          <a:p>
            <a:pPr lvl="1"/>
            <a:r>
              <a:rPr lang="cs-CZ" sz="2000" dirty="0"/>
              <a:t>Hybridní, např. provádí zpracování dat, ale vlastní data jsou na serveru. </a:t>
            </a:r>
          </a:p>
        </p:txBody>
      </p:sp>
    </p:spTree>
    <p:extLst>
      <p:ext uri="{BB962C8B-B14F-4D97-AF65-F5344CB8AC3E}">
        <p14:creationId xmlns:p14="http://schemas.microsoft.com/office/powerpoint/2010/main" val="714566691"/>
      </p:ext>
    </p:extLst>
  </p:cSld>
  <p:clrMapOvr>
    <a:masterClrMapping/>
  </p:clrMapOvr>
  <p:transition>
    <p:push/>
  </p:transition>
</p:sld>
</file>

<file path=ppt/theme/theme1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1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E3CFB722-539F-42ED-BBBD-F7C4D348D030}" vid="{D7229444-53EE-4975-BF99-8AB22657DB66}"/>
    </a:ext>
  </a:extLst>
</a:theme>
</file>

<file path=ppt/theme/theme3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projektování</Template>
  <TotalTime>312</TotalTime>
  <Words>1852</Words>
  <Application>Microsoft Office PowerPoint</Application>
  <PresentationFormat>Předvádění na obrazovce (4:3)</PresentationFormat>
  <Paragraphs>315</Paragraphs>
  <Slides>33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3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42" baseType="lpstr">
      <vt:lpstr>Arial</vt:lpstr>
      <vt:lpstr>Calibri</vt:lpstr>
      <vt:lpstr>Times New Roman</vt:lpstr>
      <vt:lpstr>Verdana</vt:lpstr>
      <vt:lpstr>Wingdings</vt:lpstr>
      <vt:lpstr>Vlastní návrh</vt:lpstr>
      <vt:lpstr>Motiv1</vt:lpstr>
      <vt:lpstr>Profil</vt:lpstr>
      <vt:lpstr>Visio</vt:lpstr>
      <vt:lpstr>Projektování informačních systémů 6</vt:lpstr>
      <vt:lpstr>Prezentace aplikace PowerPoint</vt:lpstr>
      <vt:lpstr>Přechod k realizaci</vt:lpstr>
      <vt:lpstr>Prezentace aplikace PowerPoint</vt:lpstr>
      <vt:lpstr>Architektury IS</vt:lpstr>
      <vt:lpstr>C/S Něco z historie</vt:lpstr>
      <vt:lpstr>C/S Definice</vt:lpstr>
      <vt:lpstr>C/S definice II</vt:lpstr>
      <vt:lpstr>Klient a jeho typy</vt:lpstr>
      <vt:lpstr>Tenký klient jako typ aplikace</vt:lpstr>
      <vt:lpstr>Srovnání typu klientů</vt:lpstr>
      <vt:lpstr>Vrstva v architektuře Client/Server</vt:lpstr>
      <vt:lpstr>Třívrstvá architektura - důsledky</vt:lpstr>
      <vt:lpstr>C/S architektura v případě MS Dynamics NAV</vt:lpstr>
      <vt:lpstr>Důsledky C/S architektury</vt:lpstr>
      <vt:lpstr>Programátorské důsledky C/S architektury</vt:lpstr>
      <vt:lpstr>Problematika rozdělení na část klient a část server</vt:lpstr>
      <vt:lpstr>Některé nevýhody C/S</vt:lpstr>
      <vt:lpstr>Zpět k vlastnímu průběhu projektu</vt:lpstr>
      <vt:lpstr>Použití různých metod v různých etapách projektu</vt:lpstr>
      <vt:lpstr>Prototypování</vt:lpstr>
      <vt:lpstr>Prototypování</vt:lpstr>
      <vt:lpstr>Agilní metodiky</vt:lpstr>
      <vt:lpstr>Některé agilní metodiky</vt:lpstr>
      <vt:lpstr>Extrémní programování</vt:lpstr>
      <vt:lpstr>Extrémní programování </vt:lpstr>
      <vt:lpstr>Aspektové přístupy</vt:lpstr>
      <vt:lpstr>Aspektový přístup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OPF SU Karviná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Projektování informačních systémů 1</dc:title>
  <dc:creator>Roman Šperka</dc:creator>
  <cp:lastModifiedBy>Roman Šperka</cp:lastModifiedBy>
  <cp:revision>174</cp:revision>
  <cp:lastPrinted>2013-02-12T08:20:14Z</cp:lastPrinted>
  <dcterms:created xsi:type="dcterms:W3CDTF">2006-12-01T12:12:29Z</dcterms:created>
  <dcterms:modified xsi:type="dcterms:W3CDTF">2019-03-30T09:41:29Z</dcterms:modified>
</cp:coreProperties>
</file>