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4"/>
  </p:notesMasterIdLst>
  <p:sldIdLst>
    <p:sldId id="322" r:id="rId2"/>
    <p:sldId id="327" r:id="rId3"/>
    <p:sldId id="334" r:id="rId4"/>
    <p:sldId id="328" r:id="rId5"/>
    <p:sldId id="329" r:id="rId6"/>
    <p:sldId id="330" r:id="rId7"/>
    <p:sldId id="331" r:id="rId8"/>
    <p:sldId id="332" r:id="rId9"/>
    <p:sldId id="333" r:id="rId10"/>
    <p:sldId id="335" r:id="rId11"/>
    <p:sldId id="336" r:id="rId12"/>
    <p:sldId id="341" r:id="rId13"/>
    <p:sldId id="337" r:id="rId14"/>
    <p:sldId id="338" r:id="rId15"/>
    <p:sldId id="342" r:id="rId16"/>
    <p:sldId id="339" r:id="rId17"/>
    <p:sldId id="343" r:id="rId18"/>
    <p:sldId id="344" r:id="rId19"/>
    <p:sldId id="345" r:id="rId20"/>
    <p:sldId id="348" r:id="rId21"/>
    <p:sldId id="358" r:id="rId22"/>
    <p:sldId id="349" r:id="rId23"/>
    <p:sldId id="352" r:id="rId24"/>
    <p:sldId id="350" r:id="rId25"/>
    <p:sldId id="359" r:id="rId26"/>
    <p:sldId id="347" r:id="rId27"/>
    <p:sldId id="353" r:id="rId28"/>
    <p:sldId id="354" r:id="rId29"/>
    <p:sldId id="355" r:id="rId30"/>
    <p:sldId id="356" r:id="rId31"/>
    <p:sldId id="357" r:id="rId32"/>
    <p:sldId id="286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1313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2539" autoAdjust="0"/>
  </p:normalViewPr>
  <p:slideViewPr>
    <p:cSldViewPr>
      <p:cViewPr varScale="1">
        <p:scale>
          <a:sx n="84" d="100"/>
          <a:sy n="84" d="100"/>
        </p:scale>
        <p:origin x="61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57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almeria4_npict.m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9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almeria3_npict</a:t>
            </a:r>
            <a:r>
              <a:rPr lang="en-US" dirty="0" smtClean="0"/>
              <a:t> (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IS_NAIVE =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en-US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almeria3_npict</a:t>
            </a:r>
            <a:r>
              <a:rPr lang="en-US" dirty="0" smtClean="0"/>
              <a:t> (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IS_NAIVE 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</a:t>
            </a:r>
            <a:r>
              <a:rPr lang="en-US" dirty="0" smtClean="0"/>
              <a:t>)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3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Dojezd: nutnost</a:t>
            </a:r>
            <a:r>
              <a:rPr lang="cs-CZ" baseline="0" dirty="0" smtClean="0"/>
              <a:t> hustoty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65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465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023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75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Když trhy (většinou rizikové vklady, např. akcie) výrazně klesají – tzv. </a:t>
            </a:r>
            <a:r>
              <a:rPr lang="cs-CZ" sz="1200" i="1" dirty="0" smtClean="0"/>
              <a:t>panika na trhu</a:t>
            </a:r>
            <a:r>
              <a:rPr lang="cs-CZ" sz="1200" dirty="0" smtClean="0"/>
              <a:t> - majitelé tyto rizikové vklady prodávají a </a:t>
            </a:r>
            <a:r>
              <a:rPr lang="cs-CZ" sz="1200" dirty="0" smtClean="0">
                <a:solidFill>
                  <a:schemeClr val="accent6">
                    <a:lumMod val="75000"/>
                  </a:schemeClr>
                </a:solidFill>
              </a:rPr>
              <a:t>výrazně roste korelace </a:t>
            </a:r>
            <a:r>
              <a:rPr lang="cs-CZ" sz="1200" dirty="0" smtClean="0"/>
              <a:t>mezi cenami těchto finančních produktů</a:t>
            </a:r>
          </a:p>
          <a:p>
            <a:r>
              <a:rPr lang="cs-CZ" sz="1200" dirty="0" smtClean="0"/>
              <a:t>V jiných obdobích však ceny stejných finančních produktů </a:t>
            </a:r>
            <a:r>
              <a:rPr lang="cs-CZ" sz="1200" dirty="0" smtClean="0">
                <a:solidFill>
                  <a:schemeClr val="accent6">
                    <a:lumMod val="75000"/>
                  </a:schemeClr>
                </a:solidFill>
              </a:rPr>
              <a:t>korelují výrazně méně</a:t>
            </a:r>
          </a:p>
          <a:p>
            <a:r>
              <a:rPr lang="cs-CZ" sz="1200" dirty="0" smtClean="0"/>
              <a:t>Kopule umožňují modelovat tuto strukturu závislosti mezi cenami finančních produktů a umožňují hodnotit jejich rizikovost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7C7-64E5-4169-A47F-3AC5D1B5D47F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284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821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plotbimargins</a:t>
            </a:r>
            <a:r>
              <a:rPr lang="cs-CZ" dirty="0" smtClean="0"/>
              <a:t>(X, Y);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371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almeria.m</a:t>
            </a:r>
            <a:r>
              <a:rPr lang="en-US" dirty="0" smtClean="0"/>
              <a:t>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actClass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89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065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almeria.m</a:t>
            </a:r>
            <a:r>
              <a:rPr lang="en-US" dirty="0" smtClean="0"/>
              <a:t>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actClass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), </a:t>
            </a:r>
            <a:r>
              <a:rPr lang="cs-CZ" dirty="0" err="1" smtClean="0"/>
              <a:t>almeria.m</a:t>
            </a:r>
            <a:r>
              <a:rPr lang="en-US" dirty="0" smtClean="0"/>
              <a:t>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actClass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186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almeria3.m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471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35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85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66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Fotka (1000x1000x3, pes)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8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38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587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9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7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64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5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02224"/>
            <a:ext cx="8077200" cy="857250"/>
          </a:xfrm>
        </p:spPr>
        <p:txBody>
          <a:bodyPr anchor="ctr" anchorCtr="0"/>
          <a:lstStyle>
            <a:lvl1pPr algn="l" latinLnBrk="0">
              <a:defRPr lang="cs-CZ"/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0"/>
            <a:ext cx="8077200" cy="3223022"/>
          </a:xfrm>
        </p:spPr>
        <p:txBody>
          <a:bodyPr>
            <a:normAutofit/>
          </a:bodyPr>
          <a:lstStyle>
            <a:lvl1pPr latinLnBrk="0">
              <a:defRPr lang="cs-CZ" sz="2400">
                <a:latin typeface="+mn-lt"/>
              </a:defRPr>
            </a:lvl1pPr>
            <a:lvl2pPr latinLnBrk="0">
              <a:defRPr lang="cs-CZ" sz="2100">
                <a:latin typeface="+mn-lt"/>
              </a:defRPr>
            </a:lvl2pPr>
            <a:lvl3pPr latinLnBrk="0">
              <a:defRPr lang="cs-CZ" sz="1800">
                <a:latin typeface="+mn-lt"/>
              </a:defRPr>
            </a:lvl3pPr>
            <a:lvl4pPr latinLnBrk="0">
              <a:defRPr lang="cs-CZ" sz="1800">
                <a:latin typeface="+mn-lt"/>
              </a:defRPr>
            </a:lvl4pPr>
            <a:lvl5pPr latinLnBrk="0">
              <a:defRPr lang="cs-CZ" sz="1800">
                <a:latin typeface="+mn-lt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4689-F7ED-4B80-A598-A1338EE61267}" type="datetimeFigureOut">
              <a:rPr lang="cs-CZ" smtClean="0"/>
              <a:pPr/>
              <a:t>19.03.2021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C0496675-FE5F-4EF2-9CCB-54EE10485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7017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Inovace v ICT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</a:t>
            </a:r>
            <a:r>
              <a:rPr lang="cs-CZ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mining</a:t>
            </a:r>
            <a: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kopule</a:t>
            </a:r>
            <a:b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Bayesovská klasifikace</a:t>
            </a:r>
            <a:endParaRPr lang="cs-CZ" sz="2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2283718"/>
            <a:ext cx="4187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Bayesovská </a:t>
            </a:r>
            <a:r>
              <a:rPr lang="cs-CZ" sz="3200" b="1" dirty="0" smtClean="0"/>
              <a:t>klasifikace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3153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Bayesovská klasifikace (1D)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3781" t="4200" r="14558" b="9702"/>
          <a:stretch/>
        </p:blipFill>
        <p:spPr>
          <a:xfrm>
            <a:off x="1403648" y="703189"/>
            <a:ext cx="5682208" cy="384017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32384" y="446475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7 měření (hodnot látky v krvi) – 3 červené a 4 modré – pacient má nebo nemá danou nemoc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73506"/>
              </p:ext>
            </p:extLst>
          </p:nvPr>
        </p:nvGraphicFramePr>
        <p:xfrm>
          <a:off x="6588224" y="1067216"/>
          <a:ext cx="2039888" cy="311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88446177"/>
                    </a:ext>
                  </a:extLst>
                </a:gridCol>
                <a:gridCol w="887760">
                  <a:extLst>
                    <a:ext uri="{9D8B030D-6E8A-4147-A177-3AD203B41FA5}">
                      <a16:colId xmlns:a16="http://schemas.microsoft.com/office/drawing/2014/main" val="3954554205"/>
                    </a:ext>
                  </a:extLst>
                </a:gridCol>
              </a:tblGrid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Hodnota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Nemoc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728316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31916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0.2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Nemá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7128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0.3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06184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0.4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96388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0.5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Nemá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60344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0.6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Nemá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81378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cs-CZ" dirty="0" smtClean="0"/>
                        <a:t>0.7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Nemá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013331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483768" y="2931790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Bayesovská klasifikace (1D)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5744" t="3800" r="14169" b="15701"/>
          <a:stretch/>
        </p:blipFill>
        <p:spPr>
          <a:xfrm>
            <a:off x="1547664" y="827467"/>
            <a:ext cx="579570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když je příznaků více?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9051" t="22700" r="50000" b="8701"/>
          <a:stretch/>
        </p:blipFill>
        <p:spPr>
          <a:xfrm>
            <a:off x="683568" y="771550"/>
            <a:ext cx="3600400" cy="352839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7348"/>
            <a:ext cx="3456384" cy="3357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/>
          <p:cNvSpPr/>
          <p:nvPr/>
        </p:nvSpPr>
        <p:spPr>
          <a:xfrm>
            <a:off x="660336" y="4236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Data obsahující dva vstupní atributy (vodorovná a svislá osa) a tři třídy (červená, zelená a modrá) po 50ti objektech.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Naivní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nenaivní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3" y="555526"/>
            <a:ext cx="3816424" cy="199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00873"/>
            <a:ext cx="4115698" cy="21308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2719204" y="2432040"/>
                <a:ext cx="3162917" cy="376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04" y="2432040"/>
                <a:ext cx="3162917" cy="376065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719204" y="2812840"/>
                <a:ext cx="3162917" cy="376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04" y="2812840"/>
                <a:ext cx="3162917" cy="376065"/>
              </a:xfrm>
              <a:prstGeom prst="rect">
                <a:avLst/>
              </a:prstGeom>
              <a:blipFill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0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79912" y="2283718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/>
              <a:t>Kopule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1842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it-IT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funkce a hustota pravděpodobnosti (1D)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9"/>
          <a:stretch/>
        </p:blipFill>
        <p:spPr>
          <a:xfrm>
            <a:off x="4788024" y="908720"/>
            <a:ext cx="3631065" cy="38232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3012378"/>
            <a:ext cx="3006080" cy="20975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1965"/>
            <a:ext cx="2952328" cy="222930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408" y="809032"/>
            <a:ext cx="142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 kostkou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47764" y="370747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P(X = 5)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/>
              <a:t>P(X = </a:t>
            </a:r>
            <a:r>
              <a:rPr lang="cs-CZ" dirty="0" smtClean="0"/>
              <a:t>6)</a:t>
            </a:r>
          </a:p>
          <a:p>
            <a:pPr algn="ctr"/>
            <a:r>
              <a:rPr lang="cs-CZ" dirty="0" smtClean="0"/>
              <a:t>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9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it-IT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funkce a hustota pravděpodobnosti (2D)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6" y="1051470"/>
            <a:ext cx="4512501" cy="33843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81" y="987574"/>
            <a:ext cx="4789717" cy="3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Kopule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Copula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z </a:t>
            </a:r>
            <a:r>
              <a:rPr lang="cs-CZ" dirty="0">
                <a:latin typeface="Arial" pitchFamily="34" charset="0"/>
                <a:cs typeface="Arial" pitchFamily="34" charset="0"/>
              </a:rPr>
              <a:t>lat. „spojit“)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23528" y="915566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Definice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opul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je sdružená distribuční funkce</a:t>
            </a:r>
            <a:br>
              <a:rPr lang="cs-CZ" sz="1600" dirty="0"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latin typeface="Arial" pitchFamily="34" charset="0"/>
                <a:cs typeface="Arial" pitchFamily="34" charset="0"/>
              </a:rPr>
              <a:t>která má všechny jednorozměrné </a:t>
            </a:r>
            <a:br>
              <a:rPr lang="cs-CZ" sz="1600" dirty="0"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latin typeface="Arial" pitchFamily="34" charset="0"/>
                <a:cs typeface="Arial" pitchFamily="34" charset="0"/>
              </a:rPr>
              <a:t>marginální distribuční funkce stejnoměrně</a:t>
            </a:r>
            <a:br>
              <a:rPr lang="cs-CZ" sz="1600" dirty="0"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latin typeface="Arial" pitchFamily="34" charset="0"/>
                <a:cs typeface="Arial" pitchFamily="34" charset="0"/>
              </a:rPr>
              <a:t>rozdělené na jednotkovém intervalu.</a:t>
            </a: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Sklarova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věta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(1959):</a:t>
            </a:r>
          </a:p>
          <a:p>
            <a:pPr marL="0" indent="0">
              <a:buNone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Nechť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,...,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) je náhodný vektor s jednorozměrnými marginálními distribučními funkcemi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baseline="-42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...,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i="1" baseline="-42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a sdruženou distribuční funkcí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1600" b="1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Potom existuje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rozměrná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kopule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: [0,1]</a:t>
            </a:r>
            <a:r>
              <a:rPr lang="en-US" sz="1600" i="1" baseline="300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→ [0,1]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taková, že platí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∀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,...,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∈ R = [−∞,∞]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="1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...,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C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baseline="-42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(x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),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...,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i="1" baseline="-42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))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Jsou-li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,...,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spojité,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je určena jednoznačně.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altLang="cs-CZ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0" t="13367" r="13021" b="13691"/>
          <a:stretch/>
        </p:blipFill>
        <p:spPr bwMode="auto">
          <a:xfrm>
            <a:off x="5651441" y="771550"/>
            <a:ext cx="1800879" cy="181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Konstrukce distribučních funkcí pomocí kopulí (v hustotách)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5830" t="45499" r="37002" b="9002"/>
          <a:stretch/>
        </p:blipFill>
        <p:spPr>
          <a:xfrm>
            <a:off x="3449102" y="887503"/>
            <a:ext cx="1696886" cy="15985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8687" t="43714" r="31151" b="10086"/>
          <a:stretch/>
        </p:blipFill>
        <p:spPr>
          <a:xfrm>
            <a:off x="5508104" y="834704"/>
            <a:ext cx="2097968" cy="13575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37006" t="45800" r="38582" b="9400"/>
          <a:stretch/>
        </p:blipFill>
        <p:spPr>
          <a:xfrm>
            <a:off x="970586" y="2573801"/>
            <a:ext cx="2082221" cy="214938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28738" t="40900" r="30313" b="9401"/>
          <a:stretch/>
        </p:blipFill>
        <p:spPr>
          <a:xfrm>
            <a:off x="3462018" y="3075398"/>
            <a:ext cx="2245795" cy="153318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/>
          <a:srcRect l="36219" t="46500" r="37794" b="9400"/>
          <a:stretch/>
        </p:blipFill>
        <p:spPr>
          <a:xfrm>
            <a:off x="6084168" y="2793824"/>
            <a:ext cx="1790742" cy="170934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b="7988"/>
          <a:stretch/>
        </p:blipFill>
        <p:spPr>
          <a:xfrm>
            <a:off x="1267147" y="1057625"/>
            <a:ext cx="1432645" cy="145447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 rot="16200000">
            <a:off x="-682117" y="2072913"/>
            <a:ext cx="239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Výška a váha Čecha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8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Základní pojmy ze </a:t>
            </a:r>
            <a:r>
              <a:rPr lang="cs-CZ" sz="2400" dirty="0" smtClean="0"/>
              <a:t>statistického učení (data </a:t>
            </a:r>
            <a:r>
              <a:rPr lang="cs-CZ" sz="2400" dirty="0" err="1" smtClean="0"/>
              <a:t>miningu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 smtClean="0"/>
              <a:t>Bayesovská </a:t>
            </a:r>
            <a:r>
              <a:rPr lang="cs-CZ" sz="2400" dirty="0"/>
              <a:t>klasifikace</a:t>
            </a:r>
          </a:p>
          <a:p>
            <a:r>
              <a:rPr lang="cs-CZ" sz="2400" dirty="0"/>
              <a:t>Kopule</a:t>
            </a:r>
          </a:p>
          <a:p>
            <a:r>
              <a:rPr lang="cs-CZ" sz="2400" dirty="0" err="1" smtClean="0"/>
              <a:t>Bayesovká</a:t>
            </a:r>
            <a:r>
              <a:rPr lang="cs-CZ" sz="2400" dirty="0" smtClean="0"/>
              <a:t> </a:t>
            </a:r>
            <a:r>
              <a:rPr lang="cs-CZ" sz="2400" dirty="0"/>
              <a:t>klasifikace založená na kopulích</a:t>
            </a:r>
          </a:p>
          <a:p>
            <a:endParaRPr lang="cs-CZ" alt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2211710"/>
            <a:ext cx="6564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dirty="0"/>
              <a:t>Aplikace kopulí na finančních trzích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538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19" y="195486"/>
            <a:ext cx="7231559" cy="507703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Aplikace kopulí na finančních trzích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35696" y="2767013"/>
            <a:ext cx="6057900" cy="2376487"/>
          </a:xfrm>
        </p:spPr>
        <p:txBody>
          <a:bodyPr>
            <a:normAutofit lnSpcReduction="10000"/>
          </a:bodyPr>
          <a:lstStyle/>
          <a:p>
            <a:r>
              <a:rPr lang="cs-CZ" sz="1200" dirty="0"/>
              <a:t>Vlnu zájmu odstartoval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David X. </a:t>
            </a:r>
            <a:r>
              <a:rPr lang="cs-CZ" sz="1200" dirty="0" err="1">
                <a:solidFill>
                  <a:schemeClr val="accent6">
                    <a:lumMod val="75000"/>
                  </a:schemeClr>
                </a:solidFill>
              </a:rPr>
              <a:t>Li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On Default Correlation: A Copula Function Approach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(2000) </a:t>
            </a:r>
            <a:r>
              <a:rPr lang="cs-CZ" sz="1200" dirty="0"/>
              <a:t>– model korelace defaultu (</a:t>
            </a:r>
            <a:r>
              <a:rPr lang="en-US" sz="1200" dirty="0" err="1"/>
              <a:t>ri</a:t>
            </a:r>
            <a:r>
              <a:rPr lang="cs-CZ" sz="1200" dirty="0" err="1"/>
              <a:t>ziko</a:t>
            </a:r>
            <a:r>
              <a:rPr lang="cs-CZ" sz="1200" dirty="0"/>
              <a:t> selhání dlužníka) pomocí Gaussovských kopulí</a:t>
            </a:r>
          </a:p>
          <a:p>
            <a:r>
              <a:rPr lang="cs-CZ" sz="1200" dirty="0"/>
              <a:t>Kopule se objevily v </a:t>
            </a:r>
          </a:p>
          <a:p>
            <a:pPr lvl="1"/>
            <a:r>
              <a:rPr lang="cs-CZ" sz="900" dirty="0"/>
              <a:t>R, </a:t>
            </a:r>
            <a:r>
              <a:rPr lang="cs-CZ" sz="900" dirty="0" err="1"/>
              <a:t>Mathematica</a:t>
            </a:r>
            <a:r>
              <a:rPr lang="cs-CZ" sz="900" dirty="0"/>
              <a:t>, MATLAB</a:t>
            </a:r>
          </a:p>
          <a:p>
            <a:pPr lvl="1"/>
            <a:r>
              <a:rPr lang="cs-CZ" sz="900" dirty="0"/>
              <a:t>International </a:t>
            </a:r>
            <a:r>
              <a:rPr lang="cs-CZ" sz="900" dirty="0" err="1"/>
              <a:t>Actuarial</a:t>
            </a:r>
            <a:r>
              <a:rPr lang="cs-CZ" sz="900" dirty="0"/>
              <a:t> </a:t>
            </a:r>
            <a:r>
              <a:rPr lang="cs-CZ" sz="900" dirty="0" err="1"/>
              <a:t>Association</a:t>
            </a:r>
            <a:r>
              <a:rPr lang="cs-CZ" sz="900" dirty="0"/>
              <a:t> (</a:t>
            </a:r>
            <a:r>
              <a:rPr lang="cs-CZ" sz="900" dirty="0" err="1"/>
              <a:t>Solvency</a:t>
            </a:r>
            <a:r>
              <a:rPr lang="cs-CZ" sz="900" dirty="0"/>
              <a:t> II) (pojistitelé)</a:t>
            </a:r>
          </a:p>
          <a:p>
            <a:pPr lvl="1"/>
            <a:r>
              <a:rPr lang="cs-CZ" sz="900" dirty="0" err="1"/>
              <a:t>Moody</a:t>
            </a:r>
            <a:r>
              <a:rPr lang="en-US" sz="900" dirty="0"/>
              <a:t>’s </a:t>
            </a:r>
            <a:r>
              <a:rPr lang="cs-CZ" sz="900" dirty="0"/>
              <a:t>(ratingová společnost) používá Gaussovské kopule pro</a:t>
            </a:r>
            <a:br>
              <a:rPr lang="cs-CZ" sz="900" dirty="0"/>
            </a:br>
            <a:r>
              <a:rPr lang="cs-CZ" sz="900" dirty="0"/>
              <a:t> modelování  kreditního rizika</a:t>
            </a:r>
          </a:p>
          <a:p>
            <a:pPr lvl="1"/>
            <a:r>
              <a:rPr lang="cs-CZ" sz="900" dirty="0"/>
              <a:t>Od </a:t>
            </a:r>
            <a:r>
              <a:rPr lang="cs-CZ" sz="900" dirty="0" err="1"/>
              <a:t>Basel</a:t>
            </a:r>
            <a:r>
              <a:rPr lang="cs-CZ" sz="900" dirty="0"/>
              <a:t> II (doporučení pro bankovní právo a regulaci Basilejského </a:t>
            </a:r>
            <a:br>
              <a:rPr lang="cs-CZ" sz="900" dirty="0"/>
            </a:br>
            <a:r>
              <a:rPr lang="cs-CZ" sz="900" dirty="0"/>
              <a:t>výboru  pro bankovní dohled), jsou kopule standardním nástrojem </a:t>
            </a:r>
            <a:br>
              <a:rPr lang="cs-CZ" sz="900" dirty="0"/>
            </a:br>
            <a:r>
              <a:rPr lang="cs-CZ" sz="900" dirty="0"/>
              <a:t>pro hodnocení kreditního rizika</a:t>
            </a:r>
          </a:p>
          <a:p>
            <a:r>
              <a:rPr lang="cs-CZ" sz="1200" dirty="0"/>
              <a:t>Google – pro výraz „</a:t>
            </a:r>
            <a:r>
              <a:rPr lang="cs-CZ" sz="1200" dirty="0" err="1"/>
              <a:t>copula</a:t>
            </a:r>
            <a:r>
              <a:rPr lang="cs-CZ" sz="1200" dirty="0"/>
              <a:t>“ vracel:</a:t>
            </a:r>
          </a:p>
          <a:p>
            <a:pPr lvl="1"/>
            <a:r>
              <a:rPr lang="cs-CZ" sz="900" dirty="0"/>
              <a:t>V roce 2003 – </a:t>
            </a:r>
            <a:r>
              <a:rPr lang="cs-CZ" sz="900" dirty="0">
                <a:solidFill>
                  <a:schemeClr val="accent3">
                    <a:lumMod val="50000"/>
                  </a:schemeClr>
                </a:solidFill>
              </a:rPr>
              <a:t>10 000 </a:t>
            </a:r>
            <a:r>
              <a:rPr lang="cs-CZ" sz="900" dirty="0"/>
              <a:t>odpovědí</a:t>
            </a:r>
          </a:p>
          <a:p>
            <a:pPr lvl="1"/>
            <a:r>
              <a:rPr lang="cs-CZ" sz="900" dirty="0"/>
              <a:t>V roce 2005 – </a:t>
            </a:r>
            <a:r>
              <a:rPr lang="cs-CZ" sz="900" dirty="0">
                <a:solidFill>
                  <a:srgbClr val="FF0000"/>
                </a:solidFill>
              </a:rPr>
              <a:t>650 000 </a:t>
            </a:r>
            <a:r>
              <a:rPr lang="cs-CZ" sz="900" dirty="0"/>
              <a:t>odpovědí !!! (aktuálně – </a:t>
            </a:r>
            <a:r>
              <a:rPr lang="cs-CZ" sz="900" dirty="0" smtClean="0"/>
              <a:t>3 700 </a:t>
            </a:r>
            <a:r>
              <a:rPr lang="cs-CZ" sz="900" dirty="0"/>
              <a:t>000 odpovědí (</a:t>
            </a:r>
            <a:r>
              <a:rPr lang="cs-CZ" sz="900" dirty="0" smtClean="0"/>
              <a:t>1.4.2019))</a:t>
            </a:r>
            <a:endParaRPr lang="cs-CZ" sz="900" dirty="0"/>
          </a:p>
          <a:p>
            <a:endParaRPr lang="cs-CZ" sz="1350" dirty="0"/>
          </a:p>
        </p:txBody>
      </p:sp>
      <p:pic>
        <p:nvPicPr>
          <p:cNvPr id="5" name="Picture 2" descr="http://www.mathworks.com/matlabcentral/fileexchange/screenshots/5694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0" b="39159"/>
          <a:stretch/>
        </p:blipFill>
        <p:spPr bwMode="auto">
          <a:xfrm>
            <a:off x="1971570" y="1112455"/>
            <a:ext cx="1781552" cy="16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5431" t="51680" r="40077" b="19760"/>
          <a:stretch/>
        </p:blipFill>
        <p:spPr>
          <a:xfrm>
            <a:off x="4203093" y="1626557"/>
            <a:ext cx="1043587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www.mathworks.com/matlabcentral/fileexchange/screenshots/5694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9" b="39159"/>
          <a:stretch/>
        </p:blipFill>
        <p:spPr bwMode="auto">
          <a:xfrm>
            <a:off x="5808893" y="1112455"/>
            <a:ext cx="1674186" cy="16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>
            <a:off x="3795028" y="1683791"/>
            <a:ext cx="324254" cy="371586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5330492" y="1713835"/>
            <a:ext cx="324254" cy="371586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Obdélník 10"/>
          <p:cNvSpPr/>
          <p:nvPr/>
        </p:nvSpPr>
        <p:spPr>
          <a:xfrm>
            <a:off x="2249742" y="782143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b="1" i="1" dirty="0"/>
              <a:t>X</a:t>
            </a:r>
            <a:r>
              <a:rPr lang="cs-CZ" sz="900" b="1" baseline="-25000" dirty="0"/>
              <a:t>1</a:t>
            </a:r>
            <a:r>
              <a:rPr lang="cs-CZ" sz="900" b="1" i="1" baseline="-25000" dirty="0"/>
              <a:t> </a:t>
            </a:r>
            <a:r>
              <a:rPr lang="cs-CZ" sz="900" b="1" dirty="0"/>
              <a:t>- přírůstek ceny akcie č.1</a:t>
            </a:r>
          </a:p>
          <a:p>
            <a:r>
              <a:rPr lang="cs-CZ" sz="900" b="1" i="1" dirty="0"/>
              <a:t>X</a:t>
            </a:r>
            <a:r>
              <a:rPr lang="cs-CZ" sz="900" b="1" baseline="-25000" dirty="0"/>
              <a:t>2</a:t>
            </a:r>
            <a:r>
              <a:rPr lang="cs-CZ" sz="900" b="1" i="1" baseline="-25000" dirty="0"/>
              <a:t> </a:t>
            </a:r>
            <a:r>
              <a:rPr lang="cs-CZ" sz="900" b="1" i="1" dirty="0"/>
              <a:t>- </a:t>
            </a:r>
            <a:r>
              <a:rPr lang="cs-CZ" sz="900" b="1" dirty="0"/>
              <a:t>přírůstek ceny akcie č.2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l="8421" t="57560" r="15036" b="28160"/>
          <a:stretch/>
        </p:blipFill>
        <p:spPr>
          <a:xfrm>
            <a:off x="3857840" y="1273660"/>
            <a:ext cx="1867242" cy="1959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4355976" y="1068227"/>
            <a:ext cx="810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Sklar</a:t>
            </a:r>
            <a:r>
              <a:rPr lang="en-US" sz="1050" dirty="0"/>
              <a:t> (2D):</a:t>
            </a:r>
            <a:endParaRPr lang="cs-CZ" sz="105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4626006" y="1706803"/>
            <a:ext cx="1620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195736" y="1466573"/>
            <a:ext cx="1620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275856" y="2355726"/>
            <a:ext cx="1620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626006" y="1869672"/>
            <a:ext cx="10801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437874" y="1383618"/>
            <a:ext cx="1620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kopulí na finančních trzích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77155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Gaussovské kopule jsou eliptické (radiálně symetrické) – předpokládají stejnou míru korelace jak pro vysoké tak pro nízké hodnoty =&gt; z tohoto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rozporu</a:t>
            </a:r>
            <a:r>
              <a:rPr lang="cs-CZ" dirty="0" smtClean="0"/>
              <a:t> mezi gaussovským modelem a reálnými daty plyne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podhodnocení rizika pádu cen finančních produktů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3389174"/>
            <a:ext cx="7830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Objevily se názory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Formula That Killed Wall Street</a:t>
            </a:r>
            <a:r>
              <a:rPr lang="cs-CZ" dirty="0"/>
              <a:t>, časopis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Wired</a:t>
            </a:r>
            <a:r>
              <a:rPr lang="cs-CZ" dirty="0"/>
              <a:t>), že nesprávná aplikace Gaussovských kopulí v oblasti cenění finančních derivátů vedla k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světové finanční krizi v roce 2008</a:t>
            </a:r>
          </a:p>
          <a:p>
            <a:pPr marL="285750" indent="-285750">
              <a:buFontTx/>
              <a:buChar char="-"/>
            </a:pPr>
            <a:r>
              <a:rPr lang="cs-CZ" dirty="0"/>
              <a:t>Následně se objevují aplikace dalších tříd kopulí, které umožňují větší flexibilitu při modelování struktury závislosti – např.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archimedovské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kopule</a:t>
            </a:r>
            <a:r>
              <a:rPr lang="cs-CZ" dirty="0"/>
              <a:t>, párové kopule</a:t>
            </a:r>
            <a:r>
              <a:rPr lang="cs-CZ" i="1" dirty="0" smtClean="0"/>
              <a:t>, </a:t>
            </a:r>
            <a:r>
              <a:rPr lang="cs-CZ" dirty="0" smtClean="0"/>
              <a:t>faktor kopule,</a:t>
            </a:r>
            <a:r>
              <a:rPr lang="cs-CZ" i="1" dirty="0" smtClean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hierarchické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archimedovské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kopule</a:t>
            </a:r>
          </a:p>
        </p:txBody>
      </p:sp>
      <p:pic>
        <p:nvPicPr>
          <p:cNvPr id="9" name="Picture 2" descr="http://www.thisisthegreenroom.com/wordpress/wp-content/uploads/2009/08/CorrDem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42222"/>
            <a:ext cx="2232248" cy="15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thisisthegreenroom.com/wordpress/wp-content/uploads/2009/08/CorrDem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11" y="1966596"/>
            <a:ext cx="2179296" cy="14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211265" y="181799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Vzorek z rozdělení s </a:t>
            </a:r>
            <a:r>
              <a:rPr lang="cs-CZ" sz="1400" b="1" dirty="0" err="1"/>
              <a:t>g</a:t>
            </a:r>
            <a:r>
              <a:rPr lang="cs-CZ" sz="1400" b="1" dirty="0" err="1" smtClean="0"/>
              <a:t>aussovskou</a:t>
            </a:r>
            <a:r>
              <a:rPr lang="cs-CZ" sz="1400" b="1" dirty="0" smtClean="0"/>
              <a:t> kopulí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40753" y="1685965"/>
            <a:ext cx="380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Vzorek z rozdělení s </a:t>
            </a:r>
            <a:r>
              <a:rPr lang="cs-CZ" sz="1400" b="1" dirty="0" err="1"/>
              <a:t>a</a:t>
            </a:r>
            <a:r>
              <a:rPr lang="cs-CZ" sz="1400" b="1" dirty="0" err="1" smtClean="0"/>
              <a:t>rchimedovskou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Claytonovou</a:t>
            </a:r>
            <a:r>
              <a:rPr lang="cs-CZ" sz="1400" b="1" dirty="0" smtClean="0"/>
              <a:t>) kopulí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17578" y="323528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X</a:t>
            </a:r>
            <a:r>
              <a:rPr lang="en-US" sz="1400" b="1" i="1" baseline="-25000" dirty="0" smtClean="0"/>
              <a:t>1</a:t>
            </a:r>
            <a:endParaRPr lang="cs-CZ" sz="1400" b="1" i="1" baseline="-25000" dirty="0"/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755577" y="252587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X</a:t>
            </a:r>
            <a:r>
              <a:rPr lang="en-US" sz="1400" b="1" i="1" baseline="-25000" dirty="0" smtClean="0"/>
              <a:t>2</a:t>
            </a:r>
            <a:endParaRPr lang="cs-CZ" sz="1400" b="1" i="1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81326" y="32225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X</a:t>
            </a:r>
            <a:r>
              <a:rPr lang="en-US" sz="1400" b="1" i="1" baseline="-25000" dirty="0" smtClean="0"/>
              <a:t>1</a:t>
            </a:r>
            <a:endParaRPr lang="cs-CZ" sz="1400" b="1" i="1" baseline="-25000" dirty="0"/>
          </a:p>
        </p:txBody>
      </p:sp>
      <p:sp>
        <p:nvSpPr>
          <p:cNvPr id="17" name="TextovéPole 16"/>
          <p:cNvSpPr txBox="1"/>
          <p:nvPr/>
        </p:nvSpPr>
        <p:spPr>
          <a:xfrm rot="16200000">
            <a:off x="4164549" y="255854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X</a:t>
            </a:r>
            <a:r>
              <a:rPr lang="en-US" sz="1400" b="1" i="1" baseline="-25000" dirty="0" smtClean="0"/>
              <a:t>2</a:t>
            </a:r>
            <a:endParaRPr lang="cs-CZ" sz="14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17945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6261" y="2283718"/>
            <a:ext cx="7067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/>
              <a:t>Aplikace kopulí v </a:t>
            </a:r>
            <a:r>
              <a:rPr lang="cs-CZ" sz="3200" b="1" dirty="0" err="1"/>
              <a:t>bayesovké</a:t>
            </a:r>
            <a:r>
              <a:rPr lang="cs-CZ" sz="3200" b="1" dirty="0"/>
              <a:t> klasifikaci</a:t>
            </a:r>
          </a:p>
        </p:txBody>
      </p:sp>
    </p:spTree>
    <p:extLst>
      <p:ext uri="{BB962C8B-B14F-4D97-AF65-F5344CB8AC3E}">
        <p14:creationId xmlns:p14="http://schemas.microsoft.com/office/powerpoint/2010/main" val="104276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3189"/>
            <a:ext cx="4392488" cy="40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sebastianraschka.com/Images_old/2014_intro_supervised_learning/iris_petal_sepal_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31"/>
          <a:stretch/>
        </p:blipFill>
        <p:spPr bwMode="auto">
          <a:xfrm>
            <a:off x="6671478" y="2173365"/>
            <a:ext cx="1009241" cy="108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049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07770"/>
            <a:ext cx="7635180" cy="5077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Konstrukce </a:t>
            </a:r>
            <a:r>
              <a:rPr lang="cs-CZ" dirty="0" err="1" smtClean="0"/>
              <a:t>bayesovského</a:t>
            </a:r>
            <a:r>
              <a:rPr lang="cs-CZ" dirty="0" smtClean="0"/>
              <a:t> klasifikátoru založeného na kopulích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907704" y="1023058"/>
                <a:ext cx="6057900" cy="38592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200" dirty="0"/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</a:rPr>
                      <m:t>ech</m:t>
                    </m:r>
                    <m:r>
                      <a:rPr lang="cs-CZ" sz="1200">
                        <a:latin typeface="Cambria Math" panose="02040503050406030204" pitchFamily="18" charset="0"/>
                      </a:rPr>
                      <m:t>ť Ω=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cs-CZ" sz="1200" dirty="0"/>
                  <a:t> je konečná množina </a:t>
                </a:r>
                <a:r>
                  <a:rPr lang="en-US" sz="1200" i="1" dirty="0"/>
                  <a:t>m</a:t>
                </a:r>
                <a:r>
                  <a:rPr lang="en-US" sz="1200" dirty="0"/>
                  <a:t> </a:t>
                </a:r>
                <a:r>
                  <a:rPr lang="cs-CZ" sz="1200" dirty="0"/>
                  <a:t>tříd</a:t>
                </a:r>
                <a:r>
                  <a:rPr lang="en-US" sz="1200" dirty="0"/>
                  <a:t>.</a:t>
                </a:r>
              </a:p>
              <a:p>
                <a:pPr marL="0" indent="0">
                  <a:buNone/>
                </a:pPr>
                <a:r>
                  <a:rPr lang="cs-CZ" sz="1200" dirty="0" err="1">
                    <a:solidFill>
                      <a:schemeClr val="accent6">
                        <a:lumMod val="75000"/>
                      </a:schemeClr>
                    </a:solidFill>
                  </a:rPr>
                  <a:t>Bayesovský</a:t>
                </a:r>
                <a:r>
                  <a:rPr lang="cs-CZ" sz="1200" dirty="0">
                    <a:solidFill>
                      <a:schemeClr val="accent6">
                        <a:lumMod val="75000"/>
                      </a:schemeClr>
                    </a:solidFill>
                  </a:rPr>
                  <a:t> klasifikátor </a:t>
                </a:r>
                <a:r>
                  <a:rPr lang="cs-CZ" sz="1200" dirty="0"/>
                  <a:t>klasifikuje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200" dirty="0"/>
                  <a:t> </a:t>
                </a:r>
                <a:r>
                  <a:rPr lang="cs-CZ" sz="1200" dirty="0"/>
                  <a:t>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:r>
                  <a:rPr lang="cs-CZ" sz="1200" dirty="0"/>
                  <a:t>pokud</a:t>
                </a:r>
                <a:endParaRPr lang="en-US" sz="1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20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sz="1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sz="1200">
                          <a:latin typeface="Cambria Math" panose="02040503050406030204" pitchFamily="18" charset="0"/>
                        </a:rPr>
                        <m:t>š</m:t>
                      </m:r>
                      <m:r>
                        <m:rPr>
                          <m:sty m:val="p"/>
                        </m:rPr>
                        <a:rPr lang="cs-CZ" sz="1200">
                          <a:latin typeface="Cambria Math" panose="02040503050406030204" pitchFamily="18" charset="0"/>
                        </a:rPr>
                        <m:t>echny</m:t>
                      </m:r>
                      <m:r>
                        <a:rPr lang="cs-CZ" sz="12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200" dirty="0"/>
              </a:p>
              <a:p>
                <a:pPr marL="0" indent="0" hangingPunct="0">
                  <a:buNone/>
                </a:pPr>
                <a:r>
                  <a:rPr lang="cs-CZ" sz="1200" dirty="0"/>
                  <a:t>kde </a:t>
                </a:r>
                <a:r>
                  <a:rPr lang="cs-CZ" sz="1200" i="1" dirty="0" err="1"/>
                  <a:t>g</a:t>
                </a:r>
                <a:r>
                  <a:rPr lang="cs-CZ" sz="1200" i="1" baseline="-25000" dirty="0" err="1"/>
                  <a:t>i</a:t>
                </a:r>
                <a:r>
                  <a:rPr lang="cs-CZ" sz="1200" i="1" baseline="-25000" dirty="0"/>
                  <a:t> </a:t>
                </a:r>
                <a:r>
                  <a:rPr lang="cs-CZ" sz="1200" dirty="0"/>
                  <a:t>jsou tzv.</a:t>
                </a:r>
                <a:r>
                  <a:rPr lang="cs-CZ" sz="1200" dirty="0">
                    <a:solidFill>
                      <a:schemeClr val="accent6">
                        <a:lumMod val="75000"/>
                      </a:schemeClr>
                    </a:solidFill>
                  </a:rPr>
                  <a:t> diskriminační funkce </a:t>
                </a:r>
                <a:r>
                  <a:rPr lang="cs-CZ" sz="1200" dirty="0"/>
                  <a:t>definované</a:t>
                </a:r>
                <a:endParaRPr lang="cs-CZ" sz="1200" i="1" dirty="0">
                  <a:latin typeface="Cambria Math" panose="02040503050406030204" pitchFamily="18" charset="0"/>
                </a:endParaRPr>
              </a:p>
              <a:p>
                <a:pPr marL="0" indent="0" hangingPunc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:r>
                  <a:rPr lang="cs-CZ" sz="1200" dirty="0"/>
                  <a:t>Lze zjednodušit na</a:t>
                </a: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cs-CZ" sz="1200" dirty="0"/>
              </a:p>
              <a:p>
                <a:pPr marL="0" indent="0">
                  <a:buNone/>
                </a:pPr>
                <a:r>
                  <a:rPr lang="cs-CZ" sz="1200" dirty="0"/>
                  <a:t>S využitím </a:t>
                </a:r>
                <a:r>
                  <a:rPr lang="cs-CZ" sz="1200" dirty="0" err="1"/>
                  <a:t>Sklarovy</a:t>
                </a:r>
                <a:r>
                  <a:rPr lang="cs-CZ" sz="1200" dirty="0"/>
                  <a:t> věty lze 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</a:rPr>
                      <m:t>ustotu</m:t>
                    </m:r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200" dirty="0"/>
                  <a:t> vyjádřit jako</a:t>
                </a:r>
                <a:r>
                  <a:rPr lang="en-US" sz="12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∏"/>
                          <m:limLoc m:val="undOvr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:r>
                  <a:rPr lang="cs-CZ" sz="1200" dirty="0"/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</a:rPr>
                      <m:t>de</m:t>
                    </m:r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2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sz="12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/>
                  <a:t>  </a:t>
                </a:r>
                <a:r>
                  <a:rPr lang="cs-CZ" sz="1200" dirty="0"/>
                  <a:t>j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</a:rPr>
                      <m:t>e</m:t>
                    </m:r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</a:rPr>
                      <m:t>hustota</m:t>
                    </m:r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</a:rPr>
                      <m:t>kopule</m:t>
                    </m:r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:r>
                  <a:rPr lang="cs-CZ" sz="1200" dirty="0"/>
                  <a:t>je hustota</a:t>
                </a:r>
                <a14:m>
                  <m:oMath xmlns:m="http://schemas.openxmlformats.org/officeDocument/2006/math"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200" dirty="0"/>
                  <a:t> </a:t>
                </a:r>
                <a:r>
                  <a:rPr lang="cs-CZ" sz="1200" dirty="0"/>
                  <a:t>Konečně</a:t>
                </a:r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:r>
                  <a:rPr lang="cs-CZ" sz="1200" dirty="0"/>
                  <a:t>lze přepsat na</a:t>
                </a: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endChr m:val="|"/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endChr m:val="|"/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2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)))+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endChr m:val="|"/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))+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)).</m:t>
                          </m:r>
                        </m:e>
                      </m:nary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907704" y="1023058"/>
                <a:ext cx="6057900" cy="38592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3039790" y="4180705"/>
            <a:ext cx="216024" cy="27002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5" name="Ovál 4"/>
          <p:cNvSpPr/>
          <p:nvPr/>
        </p:nvSpPr>
        <p:spPr>
          <a:xfrm>
            <a:off x="4257760" y="4175630"/>
            <a:ext cx="706896" cy="27003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6" name="Ovál 5"/>
          <p:cNvSpPr/>
          <p:nvPr/>
        </p:nvSpPr>
        <p:spPr>
          <a:xfrm>
            <a:off x="3277022" y="4175630"/>
            <a:ext cx="648072" cy="27003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7" name="Ovál 6"/>
          <p:cNvSpPr/>
          <p:nvPr/>
        </p:nvSpPr>
        <p:spPr>
          <a:xfrm>
            <a:off x="6022916" y="4180704"/>
            <a:ext cx="589701" cy="27003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Ovál 7"/>
          <p:cNvSpPr/>
          <p:nvPr/>
        </p:nvSpPr>
        <p:spPr>
          <a:xfrm>
            <a:off x="7008052" y="4175630"/>
            <a:ext cx="467439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026" name="Picture 2" descr="http://sebastianraschka.com/Images_old/2014_intro_supervised_learning/iris_petal_sepal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31"/>
          <a:stretch/>
        </p:blipFill>
        <p:spPr bwMode="auto">
          <a:xfrm>
            <a:off x="6373647" y="853505"/>
            <a:ext cx="1268810" cy="1368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8" name="Picture 4" descr="http://www.statalgo.com/wp-content/uploads/2011/10/iris_matrix.jpe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10610" r="50696" b="47070"/>
          <a:stretch/>
        </p:blipFill>
        <p:spPr bwMode="auto">
          <a:xfrm>
            <a:off x="6660232" y="2273101"/>
            <a:ext cx="1700807" cy="11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ásobení 8"/>
          <p:cNvSpPr/>
          <p:nvPr/>
        </p:nvSpPr>
        <p:spPr>
          <a:xfrm>
            <a:off x="4761335" y="2019790"/>
            <a:ext cx="1680473" cy="4042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0587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err="1"/>
              <a:t>Dataset</a:t>
            </a:r>
            <a:r>
              <a:rPr lang="cs-CZ" b="1" dirty="0"/>
              <a:t> </a:t>
            </a:r>
            <a:r>
              <a:rPr lang="en-US" b="1" dirty="0"/>
              <a:t>Iris</a:t>
            </a:r>
            <a:r>
              <a:rPr lang="cs-CZ" b="1" dirty="0"/>
              <a:t> – třída </a:t>
            </a:r>
            <a:r>
              <a:rPr lang="en-US" b="1" dirty="0" err="1"/>
              <a:t>Setosa</a:t>
            </a:r>
            <a:r>
              <a:rPr lang="en-US" b="1" dirty="0"/>
              <a:t> – </a:t>
            </a:r>
            <a:r>
              <a:rPr lang="cs-CZ" b="1" i="1" dirty="0" smtClean="0"/>
              <a:t>g</a:t>
            </a:r>
            <a:r>
              <a:rPr lang="en-US" b="1" i="1" dirty="0" err="1"/>
              <a:t>auss</a:t>
            </a:r>
            <a:r>
              <a:rPr lang="cs-CZ" b="1" i="1" dirty="0" err="1"/>
              <a:t>ovská</a:t>
            </a:r>
            <a:r>
              <a:rPr lang="cs-CZ" b="1" i="1" dirty="0"/>
              <a:t> </a:t>
            </a:r>
            <a:r>
              <a:rPr lang="cs-CZ" b="1" dirty="0"/>
              <a:t>kopule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67627"/>
            <a:ext cx="5234906" cy="4106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2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alt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Iris – třídy </a:t>
            </a:r>
            <a:r>
              <a:rPr lang="cs-CZ" alt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Versicolor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Virginica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b="1" i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gaussovská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kopule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" y="1129661"/>
            <a:ext cx="3815347" cy="403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44270"/>
            <a:ext cx="3612538" cy="38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1578665" y="874938"/>
            <a:ext cx="1164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Versicolor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52795" y="874938"/>
            <a:ext cx="98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Virginica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Klasifikátor (s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gaussovskou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kopulí)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03189"/>
            <a:ext cx="5760640" cy="4235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s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Claytonovou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kopulí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4" y="978062"/>
            <a:ext cx="4656996" cy="39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3" y="774928"/>
            <a:ext cx="2462856" cy="229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3" y="3027199"/>
            <a:ext cx="2592288" cy="211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5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2283718"/>
            <a:ext cx="6793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Základní pojmy ze statistického učení</a:t>
            </a:r>
          </a:p>
        </p:txBody>
      </p:sp>
    </p:spTree>
    <p:extLst>
      <p:ext uri="{BB962C8B-B14F-4D97-AF65-F5344CB8AC3E}">
        <p14:creationId xmlns:p14="http://schemas.microsoft.com/office/powerpoint/2010/main" val="37756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Klasifikátor (s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Claytonovou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kopulí)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600" b="1" dirty="0"/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82520"/>
            <a:ext cx="4680520" cy="4021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7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 poprvé v bayesovské klasifikaci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600" b="1" dirty="0"/>
          </a:p>
        </p:txBody>
      </p:sp>
      <p:sp>
        <p:nvSpPr>
          <p:cNvPr id="3" name="Obdélník 2"/>
          <p:cNvSpPr/>
          <p:nvPr/>
        </p:nvSpPr>
        <p:spPr>
          <a:xfrm>
            <a:off x="323528" y="771550"/>
            <a:ext cx="5166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základě našich metod konstrukce odhadů HAC jsme vytvořili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nové třídy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bayesovských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klasifikátorů (BC)</a:t>
            </a:r>
            <a:r>
              <a:rPr lang="cs-CZ" sz="1600" dirty="0"/>
              <a:t>, konkrétně BC založených na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archimedovských</a:t>
            </a:r>
            <a:r>
              <a:rPr lang="cs-CZ" sz="1600" dirty="0"/>
              <a:t>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ACBC</a:t>
            </a:r>
            <a:r>
              <a:rPr lang="cs-CZ" sz="1600" dirty="0"/>
              <a:t>) a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hierarchických archimedovských </a:t>
            </a:r>
            <a:r>
              <a:rPr lang="cs-CZ" sz="1600" dirty="0"/>
              <a:t>kopulích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HACBC</a:t>
            </a:r>
            <a:r>
              <a:rPr lang="cs-CZ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Tyto BC a dále BC založený na Gaussovských kopulích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CGBC</a:t>
            </a:r>
            <a:r>
              <a:rPr lang="cs-CZ" sz="1600" dirty="0"/>
              <a:t>) byly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poprvé aplikovány na reálná data</a:t>
            </a:r>
            <a:r>
              <a:rPr lang="cs-CZ" sz="1600" dirty="0"/>
              <a:t> (UCI a reálná chemická aplikace)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Přesnost těchto </a:t>
            </a:r>
            <a:r>
              <a:rPr lang="cs-CZ" sz="1600" dirty="0" err="1"/>
              <a:t>bayesovských</a:t>
            </a:r>
            <a:r>
              <a:rPr lang="cs-CZ" sz="1600" dirty="0"/>
              <a:t> klasifikátorů jsme porovnali s průmyslovým standardem: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cs-CZ" sz="1600" dirty="0"/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vector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machines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SVM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cs-CZ" sz="1600" dirty="0"/>
              <a:t>,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náhodné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lesy</a:t>
            </a:r>
            <a:r>
              <a:rPr lang="cs-CZ" sz="1600" dirty="0"/>
              <a:t> tvořené na základě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baggingu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TREEBAG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cs-CZ" sz="1600" dirty="0"/>
              <a:t>a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boostingu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ADABOOST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cs-CZ" sz="1600" dirty="0"/>
              <a:t>,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Naivní</a:t>
            </a:r>
            <a:r>
              <a:rPr lang="cs-CZ" sz="1600" dirty="0"/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Bayes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NAIVE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cs-CZ" sz="1600" dirty="0"/>
              <a:t>a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klasifikační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stromy (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CART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Na datech nižší dimenze se ukázaly tyto nové klasifikátory jako velmi slibné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Na vyšších dimenzích je potřeba metody založené na HAC optimalizovat vzhledem k jejich časové náročnosti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8815" t="14721" r="47638" b="12201"/>
          <a:stretch/>
        </p:blipFill>
        <p:spPr>
          <a:xfrm>
            <a:off x="5957991" y="1151400"/>
            <a:ext cx="2556609" cy="30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</a:t>
            </a:r>
            <a:r>
              <a:rPr lang="cs-CZ" altLang="cs-CZ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statistického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8236" y="750007"/>
            <a:ext cx="5328592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Vytvořit </a:t>
            </a:r>
            <a:r>
              <a:rPr lang="cs-CZ" sz="2800" dirty="0"/>
              <a:t>z dat model, který dokáže </a:t>
            </a:r>
            <a:r>
              <a:rPr lang="cs-CZ" sz="2800" dirty="0" smtClean="0"/>
              <a:t>predikovat </a:t>
            </a:r>
            <a:r>
              <a:rPr lang="pl-PL" sz="2800" dirty="0" smtClean="0"/>
              <a:t>prodej </a:t>
            </a:r>
            <a:r>
              <a:rPr lang="pl-PL" sz="2800" dirty="0"/>
              <a:t>produktu v závislosti na nákladech </a:t>
            </a:r>
            <a:r>
              <a:rPr lang="pl-PL" sz="2800" dirty="0" smtClean="0"/>
              <a:t>na </a:t>
            </a:r>
            <a:r>
              <a:rPr lang="pt-BR" sz="2800" dirty="0" smtClean="0"/>
              <a:t>reklamu </a:t>
            </a:r>
            <a:r>
              <a:rPr lang="pt-BR" sz="2800" dirty="0"/>
              <a:t>v TV, radiu a novinách</a:t>
            </a:r>
            <a:r>
              <a:rPr lang="pt-BR" sz="2800" dirty="0" smtClean="0"/>
              <a:t>.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Modelovat </a:t>
            </a:r>
            <a:r>
              <a:rPr lang="cs-CZ" sz="2800" dirty="0"/>
              <a:t>příjem v závislosti na počtu </a:t>
            </a:r>
            <a:r>
              <a:rPr lang="cs-CZ" sz="2800" dirty="0" smtClean="0"/>
              <a:t>let vzdělání.</a:t>
            </a:r>
            <a:endParaRPr lang="cs-CZ" alt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531" y="955910"/>
            <a:ext cx="3552504" cy="1821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336" y="2897672"/>
            <a:ext cx="3189919" cy="20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 scénář „zadání“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● Máme danou cílovou veličinu</a:t>
            </a:r>
          </a:p>
          <a:p>
            <a:pPr marL="400050" lvl="1" indent="0">
              <a:buNone/>
            </a:pPr>
            <a:r>
              <a:rPr lang="es-ES" sz="1600" dirty="0"/>
              <a:t>● kvantivativní Y – cena akcií, nebo</a:t>
            </a:r>
          </a:p>
          <a:p>
            <a:pPr marL="400050" lvl="1" indent="0">
              <a:buNone/>
            </a:pPr>
            <a:r>
              <a:rPr lang="cs-CZ" sz="1600" dirty="0"/>
              <a:t>● kategoriální G – </a:t>
            </a:r>
            <a:r>
              <a:rPr lang="cs-CZ" sz="1600" dirty="0" smtClean="0"/>
              <a:t>úvěr </a:t>
            </a:r>
            <a:r>
              <a:rPr lang="cs-CZ" sz="1600" dirty="0"/>
              <a:t>ano/ne.</a:t>
            </a:r>
          </a:p>
          <a:p>
            <a:pPr marL="0" indent="0">
              <a:buNone/>
            </a:pPr>
            <a:r>
              <a:rPr lang="cs-CZ" sz="2000" dirty="0"/>
              <a:t>● Chceme její hodnotu predikovat na základě</a:t>
            </a:r>
          </a:p>
          <a:p>
            <a:pPr marL="0" indent="0">
              <a:buNone/>
            </a:pPr>
            <a:r>
              <a:rPr lang="cs-CZ" sz="2000" dirty="0"/>
              <a:t>vstupních veličin = příznaků (</a:t>
            </a:r>
            <a:r>
              <a:rPr lang="cs-CZ" sz="2000" dirty="0" err="1"/>
              <a:t>features</a:t>
            </a:r>
            <a:r>
              <a:rPr lang="cs-CZ" sz="2000" dirty="0"/>
              <a:t>) X</a:t>
            </a:r>
          </a:p>
          <a:p>
            <a:pPr marL="400050" lvl="1" indent="0">
              <a:buNone/>
            </a:pPr>
            <a:r>
              <a:rPr lang="cs-CZ" sz="1600" dirty="0"/>
              <a:t>● </a:t>
            </a:r>
            <a:r>
              <a:rPr lang="cs-CZ" sz="1600" dirty="0" smtClean="0"/>
              <a:t>příjem, konto, </a:t>
            </a:r>
            <a:r>
              <a:rPr lang="cs-CZ" sz="1600" dirty="0" err="1" smtClean="0"/>
              <a:t>zaměstanost</a:t>
            </a:r>
            <a:endParaRPr lang="cs-CZ" sz="1600" dirty="0" smtClean="0"/>
          </a:p>
          <a:p>
            <a:pPr marL="0" indent="0">
              <a:buNone/>
            </a:pPr>
            <a:r>
              <a:rPr lang="cs-CZ" sz="2000" dirty="0" smtClean="0"/>
              <a:t>● Máme množinu </a:t>
            </a:r>
            <a:r>
              <a:rPr lang="cs-CZ" sz="2000" dirty="0" err="1" smtClean="0"/>
              <a:t>trénovacích</a:t>
            </a:r>
            <a:r>
              <a:rPr lang="cs-CZ" sz="2000" dirty="0" smtClean="0"/>
              <a:t> dat, u kterých</a:t>
            </a:r>
          </a:p>
          <a:p>
            <a:pPr marL="0" indent="0">
              <a:buNone/>
            </a:pPr>
            <a:r>
              <a:rPr lang="cs-CZ" sz="2000" dirty="0" smtClean="0"/>
              <a:t>známe </a:t>
            </a:r>
            <a:r>
              <a:rPr lang="cs-CZ" sz="2000" dirty="0"/>
              <a:t>i příznaky, i hodnotu cílové veličiny.</a:t>
            </a:r>
          </a:p>
          <a:p>
            <a:pPr marL="0" indent="0">
              <a:buNone/>
            </a:pPr>
            <a:r>
              <a:rPr lang="cs-CZ" sz="2000" dirty="0"/>
              <a:t>● Na základě těchto dat tvoříme model f.</a:t>
            </a:r>
          </a:p>
          <a:p>
            <a:pPr marL="0" indent="0">
              <a:buNone/>
            </a:pPr>
            <a:r>
              <a:rPr lang="cs-CZ" sz="2000" dirty="0"/>
              <a:t>● Dobrý model predikuje cíl s malou chybou.</a:t>
            </a:r>
            <a:endParaRPr lang="cs-CZ" alt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35248" y="899814"/>
                <a:ext cx="1301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dirty="0"/>
                  <a:t> ϵ</a:t>
                </a:r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48" y="899814"/>
                <a:ext cx="1301254" cy="276999"/>
              </a:xfrm>
              <a:prstGeom prst="rect">
                <a:avLst/>
              </a:prstGeom>
              <a:blipFill>
                <a:blip r:embed="rId3"/>
                <a:stretch>
                  <a:fillRect l="-6573" t="-28889" r="-9859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51737"/>
              </p:ext>
            </p:extLst>
          </p:nvPr>
        </p:nvGraphicFramePr>
        <p:xfrm>
          <a:off x="5436096" y="1581234"/>
          <a:ext cx="3528392" cy="308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41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příjem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pohlaví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nezaměstnaný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úvěr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5724128" y="4725212"/>
            <a:ext cx="253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(x</a:t>
            </a:r>
            <a:r>
              <a:rPr lang="cs-CZ" b="1" baseline="-25000" dirty="0"/>
              <a:t>1</a:t>
            </a:r>
            <a:r>
              <a:rPr lang="en-US" b="1" baseline="-25000" dirty="0" err="1"/>
              <a:t>i</a:t>
            </a:r>
            <a:r>
              <a:rPr lang="cs-CZ" b="1" dirty="0"/>
              <a:t>, …, </a:t>
            </a:r>
            <a:r>
              <a:rPr lang="en-US" b="1" dirty="0" smtClean="0"/>
              <a:t>x</a:t>
            </a:r>
            <a:r>
              <a:rPr lang="cs-CZ" b="1" baseline="-25000" dirty="0" smtClean="0"/>
              <a:t>4</a:t>
            </a:r>
            <a:r>
              <a:rPr lang="en-US" b="1" baseline="-25000" dirty="0" err="1" smtClean="0"/>
              <a:t>i</a:t>
            </a:r>
            <a:r>
              <a:rPr lang="en-US" b="1" baseline="-25000" dirty="0"/>
              <a:t>, </a:t>
            </a:r>
            <a:r>
              <a:rPr lang="en-US" b="1" dirty="0" err="1"/>
              <a:t>y</a:t>
            </a:r>
            <a:r>
              <a:rPr lang="en-US" b="1" baseline="-25000" dirty="0" err="1"/>
              <a:t>i</a:t>
            </a:r>
            <a:r>
              <a:rPr lang="en-US" b="1" dirty="0"/>
              <a:t>), </a:t>
            </a:r>
            <a:r>
              <a:rPr lang="en-US" b="1" dirty="0" err="1"/>
              <a:t>i</a:t>
            </a:r>
            <a:r>
              <a:rPr lang="en-US" b="1" dirty="0"/>
              <a:t> = 1, …, </a:t>
            </a:r>
            <a:r>
              <a:rPr lang="cs-CZ" b="1" dirty="0" smtClean="0"/>
              <a:t>12</a:t>
            </a:r>
            <a:endParaRPr lang="cs-CZ" b="1" dirty="0"/>
          </a:p>
        </p:txBody>
      </p:sp>
      <p:sp>
        <p:nvSpPr>
          <p:cNvPr id="18" name="Pravá složená závorka 17"/>
          <p:cNvSpPr/>
          <p:nvPr/>
        </p:nvSpPr>
        <p:spPr>
          <a:xfrm rot="16200000">
            <a:off x="6876256" y="-113567"/>
            <a:ext cx="216026" cy="3096346"/>
          </a:xfrm>
          <a:prstGeom prst="rightBrace">
            <a:avLst>
              <a:gd name="adj1" fmla="val 8333"/>
              <a:gd name="adj2" fmla="val 5024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ravá složená závorka 18"/>
          <p:cNvSpPr/>
          <p:nvPr/>
        </p:nvSpPr>
        <p:spPr>
          <a:xfrm rot="16200000">
            <a:off x="8614164" y="1264301"/>
            <a:ext cx="216028" cy="3406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538161" y="990574"/>
            <a:ext cx="10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X</a:t>
            </a:r>
            <a:r>
              <a:rPr lang="cs-CZ" b="1" baseline="-25000" dirty="0" smtClean="0"/>
              <a:t>1</a:t>
            </a:r>
            <a:r>
              <a:rPr lang="cs-CZ" b="1" dirty="0" smtClean="0"/>
              <a:t>,…X</a:t>
            </a:r>
            <a:r>
              <a:rPr lang="cs-CZ" b="1" baseline="-25000" dirty="0" smtClean="0"/>
              <a:t>4</a:t>
            </a:r>
            <a:endParaRPr lang="cs-CZ" baseline="-25000" dirty="0"/>
          </a:p>
        </p:txBody>
      </p:sp>
      <p:sp>
        <p:nvSpPr>
          <p:cNvPr id="21" name="Pravá složená závorka 20"/>
          <p:cNvSpPr/>
          <p:nvPr/>
        </p:nvSpPr>
        <p:spPr>
          <a:xfrm rot="16200000" flipH="1">
            <a:off x="7098452" y="2989562"/>
            <a:ext cx="203684" cy="352839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8533858" y="998809"/>
            <a:ext cx="33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2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Užití modelu 1: Predikce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41692" t="82020" r="12594" b="301"/>
          <a:stretch/>
        </p:blipFill>
        <p:spPr>
          <a:xfrm>
            <a:off x="5076056" y="3836248"/>
            <a:ext cx="3972232" cy="864096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● </a:t>
            </a:r>
            <a:r>
              <a:rPr lang="cs-CZ" sz="2400" dirty="0" smtClean="0"/>
              <a:t>Stačí </a:t>
            </a:r>
            <a:r>
              <a:rPr lang="cs-CZ" sz="2400" dirty="0"/>
              <a:t>černá skříňka, nepotřebujeme rozumět f.</a:t>
            </a:r>
          </a:p>
          <a:p>
            <a:pPr marL="0" indent="0">
              <a:buNone/>
            </a:pPr>
            <a:r>
              <a:rPr lang="cs-CZ" sz="2400" dirty="0"/>
              <a:t>● Zajímá nás přesnost (</a:t>
            </a:r>
            <a:r>
              <a:rPr lang="cs-CZ" sz="2400" dirty="0" err="1"/>
              <a:t>accuracy</a:t>
            </a:r>
            <a:r>
              <a:rPr lang="cs-CZ" sz="2400" dirty="0"/>
              <a:t>) odhadu Y.</a:t>
            </a:r>
          </a:p>
          <a:p>
            <a:pPr marL="0" indent="0">
              <a:buNone/>
            </a:pPr>
            <a:r>
              <a:rPr lang="cs-CZ" sz="2400" dirty="0"/>
              <a:t>● Dva typy chyby:</a:t>
            </a:r>
          </a:p>
          <a:p>
            <a:pPr marL="400050" lvl="1" indent="0">
              <a:buNone/>
            </a:pPr>
            <a:r>
              <a:rPr lang="cs-CZ" sz="2000" dirty="0"/>
              <a:t>● reducibilní chyba – lze zlepšit</a:t>
            </a:r>
          </a:p>
          <a:p>
            <a:pPr marL="400050" lvl="1" indent="0">
              <a:buNone/>
            </a:pPr>
            <a:r>
              <a:rPr lang="cs-CZ" sz="2000" dirty="0"/>
              <a:t>● ireducibilní chyba – </a:t>
            </a:r>
            <a:r>
              <a:rPr lang="el-GR" sz="2000" dirty="0"/>
              <a:t>ϵ – </a:t>
            </a:r>
            <a:r>
              <a:rPr lang="cs-CZ" sz="2000" dirty="0"/>
              <a:t>vliv neměřených veličin</a:t>
            </a:r>
            <a:r>
              <a:rPr lang="cs-CZ" sz="2000" dirty="0" smtClean="0"/>
              <a:t>,</a:t>
            </a:r>
            <a:br>
              <a:rPr lang="cs-CZ" sz="2000" dirty="0" smtClean="0"/>
            </a:br>
            <a:r>
              <a:rPr lang="cs-CZ" sz="2000" dirty="0" smtClean="0"/>
              <a:t> náhody</a:t>
            </a:r>
            <a:r>
              <a:rPr lang="cs-CZ" sz="2000" dirty="0"/>
              <a:t>, nelze </a:t>
            </a:r>
            <a:r>
              <a:rPr lang="cs-CZ" sz="2000" dirty="0" smtClean="0"/>
              <a:t>zlepšit </a:t>
            </a:r>
            <a:r>
              <a:rPr lang="cs-CZ" sz="2000" dirty="0"/>
              <a:t>zlepšením odhadu </a:t>
            </a:r>
            <a:r>
              <a:rPr lang="cs-CZ" sz="2000" i="1" dirty="0" smtClean="0"/>
              <a:t>f</a:t>
            </a:r>
          </a:p>
          <a:p>
            <a:pPr marL="400050" lvl="1" indent="0">
              <a:buNone/>
            </a:pPr>
            <a:r>
              <a:rPr lang="cs-CZ" sz="2000" dirty="0"/>
              <a:t>	</a:t>
            </a:r>
            <a:r>
              <a:rPr lang="cs-CZ" sz="1800" dirty="0" smtClean="0"/>
              <a:t>–  aktuální </a:t>
            </a:r>
            <a:r>
              <a:rPr lang="cs-CZ" sz="1800" dirty="0"/>
              <a:t>nálada </a:t>
            </a:r>
            <a:r>
              <a:rPr lang="cs-CZ" sz="1800" dirty="0" smtClean="0"/>
              <a:t>pacienta, dobré počasí, dobře se vyspal</a:t>
            </a:r>
            <a:endParaRPr lang="cs-CZ" sz="1800" dirty="0"/>
          </a:p>
          <a:p>
            <a:pPr marL="0" indent="0">
              <a:buNone/>
            </a:pPr>
            <a:r>
              <a:rPr lang="pt-BR" sz="2400" dirty="0"/>
              <a:t>● Očekávaná hodnota E, rozptyl Var.</a:t>
            </a:r>
            <a:endParaRPr lang="cs-CZ" altLang="cs-CZ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7375202" y="2541262"/>
                <a:ext cx="1301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dirty="0"/>
                  <a:t> ϵ</a:t>
                </a:r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202" y="2541262"/>
                <a:ext cx="1301254" cy="276999"/>
              </a:xfrm>
              <a:prstGeom prst="rect">
                <a:avLst/>
              </a:prstGeom>
              <a:blipFill>
                <a:blip r:embed="rId4"/>
                <a:stretch>
                  <a:fillRect l="-6573" t="-28889" r="-9859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333685" y="2909682"/>
                <a:ext cx="1019125" cy="292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85" y="2909682"/>
                <a:ext cx="1019125" cy="292581"/>
              </a:xfrm>
              <a:prstGeom prst="rect">
                <a:avLst/>
              </a:prstGeom>
              <a:blipFill>
                <a:blip r:embed="rId5"/>
                <a:stretch>
                  <a:fillRect l="-2994" t="-22917" b="-354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1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800" dirty="0"/>
              <a:t>Chceme vědět např.:</a:t>
            </a:r>
          </a:p>
          <a:p>
            <a:pPr marL="0" indent="0">
              <a:buNone/>
            </a:pPr>
            <a:r>
              <a:rPr lang="cs-CZ" sz="2800" dirty="0"/>
              <a:t>● Které vstupní proměnné mají vliv na výstupní?</a:t>
            </a:r>
          </a:p>
          <a:p>
            <a:pPr marL="0" indent="0">
              <a:buNone/>
            </a:pPr>
            <a:r>
              <a:rPr lang="cs-CZ" sz="2800" dirty="0"/>
              <a:t>● Jaké jsou vztahy vstupů a výstupu?</a:t>
            </a:r>
          </a:p>
          <a:p>
            <a:pPr marL="0" indent="0">
              <a:buNone/>
            </a:pPr>
            <a:r>
              <a:rPr lang="cs-CZ" sz="2800" dirty="0"/>
              <a:t>● Lze vztah reprezentovat lineárně?</a:t>
            </a:r>
          </a:p>
          <a:p>
            <a:pPr marL="0" indent="0">
              <a:buNone/>
            </a:pPr>
            <a:r>
              <a:rPr lang="cs-CZ" sz="2800" dirty="0"/>
              <a:t>● Např.: která média přispívají k zvýšení</a:t>
            </a:r>
          </a:p>
          <a:p>
            <a:pPr marL="0" indent="0">
              <a:buNone/>
            </a:pPr>
            <a:r>
              <a:rPr lang="cs-CZ" sz="2800" dirty="0"/>
              <a:t>obchodu? Které nejvíc?</a:t>
            </a: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Užití modelu 2: Porozumění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C4.5</a:t>
            </a:r>
          </a:p>
          <a:p>
            <a:r>
              <a:rPr lang="cs-CZ" sz="2000" i="1" dirty="0"/>
              <a:t>k</a:t>
            </a:r>
            <a:r>
              <a:rPr lang="cs-CZ" sz="2000" dirty="0"/>
              <a:t>-</a:t>
            </a:r>
            <a:r>
              <a:rPr lang="cs-CZ" sz="2000" dirty="0" err="1"/>
              <a:t>Means</a:t>
            </a:r>
            <a:endParaRPr lang="cs-CZ" sz="2000" dirty="0"/>
          </a:p>
          <a:p>
            <a:r>
              <a:rPr lang="cs-CZ" sz="2000" dirty="0"/>
              <a:t>SVM</a:t>
            </a:r>
          </a:p>
          <a:p>
            <a:r>
              <a:rPr lang="en-US" sz="2000" dirty="0" err="1"/>
              <a:t>Apriori</a:t>
            </a:r>
            <a:endParaRPr lang="cs-CZ" sz="2000" dirty="0"/>
          </a:p>
          <a:p>
            <a:r>
              <a:rPr lang="en-US" sz="2000" dirty="0"/>
              <a:t>EM</a:t>
            </a:r>
            <a:endParaRPr lang="cs-CZ" sz="2000" dirty="0"/>
          </a:p>
          <a:p>
            <a:r>
              <a:rPr lang="en-US" sz="2000" dirty="0"/>
              <a:t>PageRank</a:t>
            </a:r>
            <a:endParaRPr lang="cs-CZ" sz="2000" dirty="0"/>
          </a:p>
          <a:p>
            <a:r>
              <a:rPr lang="en-US" sz="2000" dirty="0" err="1"/>
              <a:t>AdaBoost</a:t>
            </a:r>
            <a:endParaRPr lang="cs-CZ" sz="2000" dirty="0"/>
          </a:p>
          <a:p>
            <a:r>
              <a:rPr lang="en-US" sz="2000" i="1" dirty="0" err="1"/>
              <a:t>k</a:t>
            </a:r>
            <a:r>
              <a:rPr lang="en-US" sz="2000" dirty="0" err="1"/>
              <a:t>NN</a:t>
            </a:r>
            <a:endParaRPr lang="cs-CZ" sz="2000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Naive Bayes</a:t>
            </a:r>
            <a:endParaRPr 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CART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Top-ten algoritmy strojového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39952" y="177966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konferenci </a:t>
            </a:r>
            <a:r>
              <a:rPr lang="cs-CZ" dirty="0"/>
              <a:t>IEEE</a:t>
            </a:r>
          </a:p>
          <a:p>
            <a:r>
              <a:rPr lang="cs-CZ" i="1" dirty="0"/>
              <a:t>International </a:t>
            </a:r>
            <a:r>
              <a:rPr lang="cs-CZ" i="1" dirty="0" err="1"/>
              <a:t>Conference</a:t>
            </a:r>
            <a:r>
              <a:rPr lang="cs-CZ" i="1" dirty="0"/>
              <a:t> on Data </a:t>
            </a:r>
            <a:r>
              <a:rPr lang="cs-CZ" i="1" dirty="0" err="1" smtClean="0"/>
              <a:t>Mining</a:t>
            </a:r>
            <a:r>
              <a:rPr lang="cs-CZ" i="1" dirty="0" smtClean="0"/>
              <a:t> </a:t>
            </a:r>
            <a:r>
              <a:rPr lang="en-US" dirty="0" err="1" smtClean="0"/>
              <a:t>prosinci</a:t>
            </a:r>
            <a:r>
              <a:rPr lang="en-US" dirty="0" smtClean="0"/>
              <a:t> 2006 </a:t>
            </a:r>
            <a:r>
              <a:rPr lang="en-US" dirty="0" err="1" smtClean="0"/>
              <a:t>zvoleno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top-ten </a:t>
            </a:r>
            <a:r>
              <a:rPr lang="en-US" dirty="0" err="1" smtClean="0"/>
              <a:t>algoritm</a:t>
            </a:r>
            <a:r>
              <a:rPr lang="cs-CZ" dirty="0" smtClean="0"/>
              <a:t>ů strojového učení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058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C4.5 (vychází z ID3)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827" r="30313"/>
          <a:stretch/>
        </p:blipFill>
        <p:spPr>
          <a:xfrm>
            <a:off x="4735452" y="1109811"/>
            <a:ext cx="3523101" cy="3331019"/>
          </a:xfrm>
          <a:prstGeom prst="rect">
            <a:avLst/>
          </a:prstGeom>
        </p:spPr>
      </p:pic>
      <p:graphicFrame>
        <p:nvGraphicFramePr>
          <p:cNvPr id="1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975474"/>
              </p:ext>
            </p:extLst>
          </p:nvPr>
        </p:nvGraphicFramePr>
        <p:xfrm>
          <a:off x="683568" y="1242213"/>
          <a:ext cx="3528392" cy="308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41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příjem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pohlaví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nezaměstnaný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úvěr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971600" y="4386191"/>
            <a:ext cx="253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(x</a:t>
            </a:r>
            <a:r>
              <a:rPr lang="cs-CZ" b="1" baseline="-25000" dirty="0"/>
              <a:t>1</a:t>
            </a:r>
            <a:r>
              <a:rPr lang="en-US" b="1" baseline="-25000" dirty="0" err="1"/>
              <a:t>i</a:t>
            </a:r>
            <a:r>
              <a:rPr lang="cs-CZ" b="1" dirty="0"/>
              <a:t>, …, </a:t>
            </a:r>
            <a:r>
              <a:rPr lang="en-US" b="1" dirty="0" smtClean="0"/>
              <a:t>x</a:t>
            </a:r>
            <a:r>
              <a:rPr lang="cs-CZ" b="1" baseline="-25000" dirty="0" smtClean="0"/>
              <a:t>4</a:t>
            </a:r>
            <a:r>
              <a:rPr lang="en-US" b="1" baseline="-25000" dirty="0" err="1" smtClean="0"/>
              <a:t>i</a:t>
            </a:r>
            <a:r>
              <a:rPr lang="en-US" b="1" baseline="-25000" dirty="0"/>
              <a:t>, </a:t>
            </a:r>
            <a:r>
              <a:rPr lang="en-US" b="1" dirty="0" err="1"/>
              <a:t>y</a:t>
            </a:r>
            <a:r>
              <a:rPr lang="en-US" b="1" baseline="-25000" dirty="0" err="1"/>
              <a:t>i</a:t>
            </a:r>
            <a:r>
              <a:rPr lang="en-US" b="1" dirty="0"/>
              <a:t>), </a:t>
            </a:r>
            <a:r>
              <a:rPr lang="en-US" b="1" dirty="0" err="1"/>
              <a:t>i</a:t>
            </a:r>
            <a:r>
              <a:rPr lang="en-US" b="1" dirty="0"/>
              <a:t> = 1, …, </a:t>
            </a:r>
            <a:r>
              <a:rPr lang="cs-CZ" b="1" dirty="0" smtClean="0"/>
              <a:t>12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99336" y="4774168"/>
            <a:ext cx="85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Přesnost</a:t>
            </a:r>
            <a:r>
              <a:rPr lang="cs-CZ" dirty="0" smtClean="0"/>
              <a:t> modelu pro daná data </a:t>
            </a:r>
            <a:r>
              <a:rPr lang="cs-CZ" dirty="0"/>
              <a:t>= </a:t>
            </a:r>
            <a:r>
              <a:rPr lang="cs-CZ" dirty="0" smtClean="0"/>
              <a:t>1</a:t>
            </a:r>
            <a:r>
              <a:rPr lang="en-US" dirty="0" smtClean="0"/>
              <a:t>/12 * 12 = 1</a:t>
            </a:r>
            <a:endParaRPr lang="cs-CZ" dirty="0"/>
          </a:p>
        </p:txBody>
      </p:sp>
      <p:sp>
        <p:nvSpPr>
          <p:cNvPr id="23" name="Pravá složená závorka 22"/>
          <p:cNvSpPr/>
          <p:nvPr/>
        </p:nvSpPr>
        <p:spPr>
          <a:xfrm rot="16200000">
            <a:off x="2123728" y="-452588"/>
            <a:ext cx="216026" cy="3096346"/>
          </a:xfrm>
          <a:prstGeom prst="rightBrace">
            <a:avLst>
              <a:gd name="adj1" fmla="val 8333"/>
              <a:gd name="adj2" fmla="val 5024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 rot="16200000">
            <a:off x="3861636" y="925280"/>
            <a:ext cx="216028" cy="3406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1785633" y="651553"/>
            <a:ext cx="10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X</a:t>
            </a:r>
            <a:r>
              <a:rPr lang="cs-CZ" b="1" baseline="-25000" dirty="0" smtClean="0"/>
              <a:t>1</a:t>
            </a:r>
            <a:r>
              <a:rPr lang="cs-CZ" b="1" dirty="0" smtClean="0"/>
              <a:t>,…X</a:t>
            </a:r>
            <a:r>
              <a:rPr lang="cs-CZ" b="1" baseline="-25000" dirty="0" smtClean="0"/>
              <a:t>4</a:t>
            </a:r>
            <a:endParaRPr lang="cs-CZ" baseline="-25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799346" y="681671"/>
            <a:ext cx="33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Y</a:t>
            </a:r>
            <a:endParaRPr lang="cs-CZ" dirty="0"/>
          </a:p>
        </p:txBody>
      </p:sp>
      <p:sp>
        <p:nvSpPr>
          <p:cNvPr id="27" name="Pravá složená závorka 26"/>
          <p:cNvSpPr/>
          <p:nvPr/>
        </p:nvSpPr>
        <p:spPr>
          <a:xfrm rot="16200000" flipH="1">
            <a:off x="2345924" y="2650541"/>
            <a:ext cx="203684" cy="352839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580112" y="758476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F(X</a:t>
            </a:r>
            <a:r>
              <a:rPr lang="cs-CZ" b="1" baseline="-25000" dirty="0"/>
              <a:t>1</a:t>
            </a:r>
            <a:r>
              <a:rPr lang="cs-CZ" b="1" dirty="0"/>
              <a:t>, …, </a:t>
            </a:r>
            <a:r>
              <a:rPr lang="cs-CZ" b="1" dirty="0" smtClean="0"/>
              <a:t>X</a:t>
            </a:r>
            <a:r>
              <a:rPr lang="cs-CZ" b="1" baseline="-25000" dirty="0" smtClean="0"/>
              <a:t>4</a:t>
            </a:r>
            <a:r>
              <a:rPr lang="cs-CZ" b="1" dirty="0" smtClean="0"/>
              <a:t>)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9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1977</Words>
  <Application>Microsoft Office PowerPoint</Application>
  <PresentationFormat>Předvádění na obrazovce (16:9)</PresentationFormat>
  <Paragraphs>347</Paragraphs>
  <Slides>32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Enriqueta</vt:lpstr>
      <vt:lpstr>Times New Roman</vt:lpstr>
      <vt:lpstr>SLU</vt:lpstr>
      <vt:lpstr>Název prezentace</vt:lpstr>
      <vt:lpstr>Obsah</vt:lpstr>
      <vt:lpstr>Prezentace aplikace PowerPoint</vt:lpstr>
      <vt:lpstr>Příklad statistického učení</vt:lpstr>
      <vt:lpstr>Typický scénář „zadání“</vt:lpstr>
      <vt:lpstr>Užití modelu 1: Predikce</vt:lpstr>
      <vt:lpstr>Užití modelu 2: Porozumění</vt:lpstr>
      <vt:lpstr>Top-ten algoritmy strojového učení</vt:lpstr>
      <vt:lpstr>C4.5 (vychází z ID3)</vt:lpstr>
      <vt:lpstr>Prezentace aplikace PowerPoint</vt:lpstr>
      <vt:lpstr>Bayesovská klasifikace (1D)</vt:lpstr>
      <vt:lpstr>Bayesovská klasifikace (1D)</vt:lpstr>
      <vt:lpstr>Co když je příznaků více?</vt:lpstr>
      <vt:lpstr>Naivní Bayes vs nenaivní</vt:lpstr>
      <vt:lpstr>Prezentace aplikace PowerPoint</vt:lpstr>
      <vt:lpstr>Distribuční funkce a hustota pravděpodobnosti (1D)</vt:lpstr>
      <vt:lpstr>Distribuční funkce a hustota pravděpodobnosti (2D)</vt:lpstr>
      <vt:lpstr>Kopule (Copula - z lat. „spojit“)</vt:lpstr>
      <vt:lpstr>Konstrukce distribučních funkcí pomocí kopulí (v hustotách)</vt:lpstr>
      <vt:lpstr>Prezentace aplikace PowerPoint</vt:lpstr>
      <vt:lpstr>Aplikace kopulí na finančních trzích</vt:lpstr>
      <vt:lpstr>Aplikace kopulí na finančních trzích</vt:lpstr>
      <vt:lpstr>Prezentace aplikace PowerPoint</vt:lpstr>
      <vt:lpstr>Data</vt:lpstr>
      <vt:lpstr>Konstrukce bayesovského klasifikátoru založeného na kopulích</vt:lpstr>
      <vt:lpstr>Dataset Iris – třída Setosa – gaussovská kopule</vt:lpstr>
      <vt:lpstr>Dataset Iris – třídy Versicolor a Virginica – gaussovská kopule</vt:lpstr>
      <vt:lpstr>Klasifikátor (s gaussovskou kopulí)</vt:lpstr>
      <vt:lpstr>Model s Claytonovou kopulí</vt:lpstr>
      <vt:lpstr>Klasifikátor (s Claytonovou kopulí)</vt:lpstr>
      <vt:lpstr>HAC poprvé v bayesovské klasifikaci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206</cp:revision>
  <dcterms:created xsi:type="dcterms:W3CDTF">2016-07-06T15:42:34Z</dcterms:created>
  <dcterms:modified xsi:type="dcterms:W3CDTF">2021-03-19T12:55:07Z</dcterms:modified>
</cp:coreProperties>
</file>