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7" r:id="rId2"/>
    <p:sldId id="259" r:id="rId3"/>
    <p:sldId id="323" r:id="rId4"/>
    <p:sldId id="490" r:id="rId5"/>
    <p:sldId id="423" r:id="rId6"/>
    <p:sldId id="424" r:id="rId7"/>
    <p:sldId id="425" r:id="rId8"/>
    <p:sldId id="480" r:id="rId9"/>
    <p:sldId id="481" r:id="rId10"/>
    <p:sldId id="482" r:id="rId11"/>
    <p:sldId id="485" r:id="rId12"/>
    <p:sldId id="486" r:id="rId13"/>
    <p:sldId id="488" r:id="rId14"/>
    <p:sldId id="489" r:id="rId15"/>
    <p:sldId id="454" r:id="rId16"/>
    <p:sldId id="459" r:id="rId17"/>
    <p:sldId id="458" r:id="rId18"/>
    <p:sldId id="436" r:id="rId19"/>
    <p:sldId id="438" r:id="rId20"/>
    <p:sldId id="439" r:id="rId21"/>
    <p:sldId id="440" r:id="rId22"/>
    <p:sldId id="441" r:id="rId23"/>
    <p:sldId id="445" r:id="rId24"/>
    <p:sldId id="448" r:id="rId25"/>
    <p:sldId id="443" r:id="rId26"/>
    <p:sldId id="450" r:id="rId27"/>
    <p:sldId id="470" r:id="rId28"/>
    <p:sldId id="471" r:id="rId29"/>
    <p:sldId id="472" r:id="rId30"/>
    <p:sldId id="449" r:id="rId31"/>
    <p:sldId id="429" r:id="rId32"/>
    <p:sldId id="430" r:id="rId33"/>
    <p:sldId id="431" r:id="rId34"/>
    <p:sldId id="475" r:id="rId35"/>
    <p:sldId id="433" r:id="rId36"/>
    <p:sldId id="434" r:id="rId37"/>
    <p:sldId id="295" r:id="rId3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2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wmf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15.02.2023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15.02.2023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emf"/><Relationship Id="rId4" Type="http://schemas.openxmlformats.org/officeDocument/2006/relationships/package" Target="../embeddings/Dokument_aplikace_Microsoft_Word1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emf"/><Relationship Id="rId4" Type="http://schemas.openxmlformats.org/officeDocument/2006/relationships/package" Target="../embeddings/Dokument_aplikace_Microsoft_Word2.docx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5.emf"/><Relationship Id="rId3" Type="http://schemas.openxmlformats.org/officeDocument/2006/relationships/image" Target="../media/image2.png"/><Relationship Id="rId7" Type="http://schemas.openxmlformats.org/officeDocument/2006/relationships/image" Target="../media/image12.e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4.emf"/><Relationship Id="rId5" Type="http://schemas.openxmlformats.org/officeDocument/2006/relationships/image" Target="../media/image11.wmf"/><Relationship Id="rId15" Type="http://schemas.openxmlformats.org/officeDocument/2006/relationships/image" Target="../media/image16.e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3.emf"/><Relationship Id="rId1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2.png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1.emf"/><Relationship Id="rId4" Type="http://schemas.openxmlformats.org/officeDocument/2006/relationships/package" Target="../embeddings/Dokument_aplikace_Microsoft_Word3.docx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17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8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8.emf"/><Relationship Id="rId4" Type="http://schemas.openxmlformats.org/officeDocument/2006/relationships/oleObject" Target="../embeddings/oleObject19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9.emf"/><Relationship Id="rId4" Type="http://schemas.openxmlformats.org/officeDocument/2006/relationships/oleObject" Target="../embeddings/oleObject20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0.emf"/><Relationship Id="rId4" Type="http://schemas.openxmlformats.org/officeDocument/2006/relationships/oleObject" Target="../embeddings/oleObject21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1.emf"/><Relationship Id="rId4" Type="http://schemas.openxmlformats.org/officeDocument/2006/relationships/oleObject" Target="../embeddings/oleObject22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MANAŽERSKÁ EKONOMIKA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pro využití vztahů platných v DBZ při vícepoložkovém sortimentu </a:t>
            </a:r>
            <a:r>
              <a:rPr lang="cs-CZ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výroby</a:t>
            </a:r>
            <a:endParaRPr lang="en-GB" sz="1600" b="1" kern="0" dirty="0">
              <a:solidFill>
                <a:srgbClr val="FF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/>
          </p:nvPr>
        </p:nvGraphicFramePr>
        <p:xfrm>
          <a:off x="397147" y="739700"/>
          <a:ext cx="7271197" cy="413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9" name="Dokument" r:id="rId4" imgW="6114031" imgH="4383861" progId="Word.Document.12">
                  <p:embed/>
                </p:oleObj>
              </mc:Choice>
              <mc:Fallback>
                <p:oleObj name="Dokument" r:id="rId4" imgW="6114031" imgH="4383861" progId="Word.Document.12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147" y="739700"/>
                        <a:ext cx="7271197" cy="41363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773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Praktické využití vztahů platných v DBZ při vícepoložkovém sortimentu </a:t>
            </a:r>
            <a:r>
              <a:rPr lang="cs-CZ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výroby</a:t>
            </a:r>
            <a:endParaRPr lang="en-GB" sz="1600" b="1" kern="0" dirty="0">
              <a:solidFill>
                <a:srgbClr val="FF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827584" y="1059581"/>
          <a:ext cx="6120680" cy="3953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73" name="Dokument" r:id="rId4" imgW="6125315" imgH="4183413" progId="Word.Document.12">
                  <p:embed/>
                </p:oleObj>
              </mc:Choice>
              <mc:Fallback>
                <p:oleObj name="Dokument" r:id="rId4" imgW="6125315" imgH="4183413" progId="Word.Document.12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059581"/>
                        <a:ext cx="6120680" cy="395385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3487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17688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Praktické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2088" y="771550"/>
            <a:ext cx="7992888" cy="42704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tabLst>
                <a:tab pos="4392613" algn="l"/>
              </a:tabLst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Minimální množství pečiva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Maximální množství pečiva:</a:t>
            </a: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měsíční produkce pečiva bude pohybovat v intervalu:</a:t>
            </a:r>
          </a:p>
          <a:p>
            <a:pPr>
              <a:tabLst>
                <a:tab pos="4392613" algn="l"/>
              </a:tabLst>
              <a:defRPr/>
            </a:pPr>
            <a:r>
              <a:rPr lang="cs-CZ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000" i="1" baseline="-25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BZMIN </a:t>
            </a:r>
            <a:r>
              <a:rPr lang="cs-CZ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 Q &lt; Q</a:t>
            </a:r>
            <a:r>
              <a:rPr lang="cs-CZ" sz="2000" i="1" baseline="-25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BZMAX</a:t>
            </a:r>
            <a:r>
              <a:rPr lang="cs-CZ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zaručeno, že firma dosáhne bodu zvratu bez ohledu na sortimentní skladbu realizované produkce.</a:t>
            </a:r>
          </a:p>
          <a:p>
            <a:pPr>
              <a:tabLst>
                <a:tab pos="4392613" algn="l"/>
              </a:tabLst>
              <a:defRPr/>
            </a:pPr>
            <a:r>
              <a:rPr lang="cs-CZ" sz="1600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Poznámka:</a:t>
            </a: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uvedené závěry lze aplikovat pouze u sortimentní skladby, kde jednotlivé položky jsou ve stejné cenové hladině (cenově příbuzné).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539552" y="1347614"/>
          <a:ext cx="233680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12" name="Rovnice" r:id="rId4" imgW="1167893" imgH="431613" progId="Equation.3">
                  <p:embed/>
                </p:oleObj>
              </mc:Choice>
              <mc:Fallback>
                <p:oleObj name="Rovnice" r:id="rId4" imgW="1167893" imgH="431613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347614"/>
                        <a:ext cx="2336800" cy="72008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/>
          </p:nvPr>
        </p:nvGraphicFramePr>
        <p:xfrm>
          <a:off x="539552" y="2139702"/>
          <a:ext cx="2263775" cy="715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13" name="Rovnice" r:id="rId6" imgW="1132239" imgH="408840" progId="Equation.3">
                  <p:embed/>
                </p:oleObj>
              </mc:Choice>
              <mc:Fallback>
                <p:oleObj name="Rovnice" r:id="rId6" imgW="1132239" imgH="408840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139702"/>
                        <a:ext cx="2263775" cy="71536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/>
          </p:nvPr>
        </p:nvGraphicFramePr>
        <p:xfrm>
          <a:off x="539552" y="2931790"/>
          <a:ext cx="252571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14" name="Rovnice" r:id="rId8" imgW="1256724" imgH="228533" progId="Equation.3">
                  <p:embed/>
                </p:oleObj>
              </mc:Choice>
              <mc:Fallback>
                <p:oleObj name="Rovnice" r:id="rId8" imgW="1256724" imgH="228533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931790"/>
                        <a:ext cx="2525713" cy="43204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/>
          </p:nvPr>
        </p:nvGraphicFramePr>
        <p:xfrm>
          <a:off x="4716016" y="1275606"/>
          <a:ext cx="233997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15" name="Rovnice" r:id="rId10" imgW="1170376" imgH="428994" progId="Equation.3">
                  <p:embed/>
                </p:oleObj>
              </mc:Choice>
              <mc:Fallback>
                <p:oleObj name="Rovnice" r:id="rId10" imgW="1170376" imgH="428994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1275606"/>
                        <a:ext cx="2339975" cy="79208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/>
          </p:nvPr>
        </p:nvGraphicFramePr>
        <p:xfrm>
          <a:off x="4716016" y="2139702"/>
          <a:ext cx="2306637" cy="695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16" name="Rovnice" r:id="rId12" imgW="1152387" imgH="408840" progId="Equation.3">
                  <p:embed/>
                </p:oleObj>
              </mc:Choice>
              <mc:Fallback>
                <p:oleObj name="Rovnice" r:id="rId12" imgW="1152387" imgH="408840" progId="Equation.3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139702"/>
                        <a:ext cx="2306637" cy="69504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/>
          </p:nvPr>
        </p:nvGraphicFramePr>
        <p:xfrm>
          <a:off x="4716016" y="2906750"/>
          <a:ext cx="2533650" cy="385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17" name="Rovnice" r:id="rId14" imgW="1266798" imgH="218456" progId="Equation.3">
                  <p:embed/>
                </p:oleObj>
              </mc:Choice>
              <mc:Fallback>
                <p:oleObj name="Rovnice" r:id="rId14" imgW="1266798" imgH="218456" progId="Equation.3">
                  <p:embed/>
                  <p:pic>
                    <p:nvPicPr>
                      <p:cNvPr id="11" name="Objek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906750"/>
                        <a:ext cx="2533650" cy="38508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7649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Využití fiktivního výrobku-reprezentanta v DBZ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91645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Diagram bodu zvratu založený na využití fiktivního výrobku-reprezentanta je možné prezentovat např. na předpokládané výrobě v měsíci listopadu (Tabulka 2), kde lze specifikovat fiktivní výrobek označený jako „pečivo“. Výše příspěvku na úhradu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PEČIVO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PECIVO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= 0,9708 Kč/ks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 využitím příspěvku na úhradu fiktivního výrobku-reprezentanta označeného jako „pečivo“ je výpočet objemu produkce v bodě zvratu dán vztahem: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323528" y="2283718"/>
          <a:ext cx="2914650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21" name="Rovnice" r:id="rId4" imgW="1457123" imgH="837834" progId="Equation.3">
                  <p:embed/>
                </p:oleObj>
              </mc:Choice>
              <mc:Fallback>
                <p:oleObj name="Rovnice" r:id="rId4" imgW="1457123" imgH="837834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283718"/>
                        <a:ext cx="2914650" cy="115212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0051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Využití fiktivního výrobku-reprezentanta v DBZ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0546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Využití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výrobku-reprezentanta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je spojeno s předpokladem, že sortimentní skladba vyráběných produktů nedozná změnu oproti skladbě, při které byl příspěvek na úhradu výrobku-reprezentant stanoven.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/>
          </p:nvPr>
        </p:nvGraphicFramePr>
        <p:xfrm>
          <a:off x="467544" y="1059582"/>
          <a:ext cx="222726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4" name="Rovnice" r:id="rId4" imgW="1114250" imgH="428994" progId="Equation.3">
                  <p:embed/>
                </p:oleObj>
              </mc:Choice>
              <mc:Fallback>
                <p:oleObj name="Rovnice" r:id="rId4" imgW="1114250" imgH="428994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059582"/>
                        <a:ext cx="2227263" cy="64807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/>
          </p:nvPr>
        </p:nvGraphicFramePr>
        <p:xfrm>
          <a:off x="467544" y="1779662"/>
          <a:ext cx="184943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5" name="Rovnice" r:id="rId6" imgW="923924" imgH="408840" progId="Equation.3">
                  <p:embed/>
                </p:oleObj>
              </mc:Choice>
              <mc:Fallback>
                <p:oleObj name="Rovnice" r:id="rId6" imgW="923924" imgH="40884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779662"/>
                        <a:ext cx="1849438" cy="64807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/>
          </p:nvPr>
        </p:nvGraphicFramePr>
        <p:xfrm>
          <a:off x="467544" y="2502408"/>
          <a:ext cx="2133600" cy="357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6" name="Rovnice" r:id="rId8" imgW="1066337" imgH="215806" progId="Equation.3">
                  <p:embed/>
                </p:oleObj>
              </mc:Choice>
              <mc:Fallback>
                <p:oleObj name="Rovnice" r:id="rId8" imgW="1066337" imgH="215806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502408"/>
                        <a:ext cx="2133600" cy="357374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2354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08556" y="432392"/>
            <a:ext cx="242758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66560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Prodejce komponent a příslušenství k výpočetní technice firma „Spektrum s. r. o.“ nabízí svým klientům :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procesory,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pevné disky,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grafické karty,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základní desky,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skříně a zdroje,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a řadu dalších komponent a příslušenství k PC.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28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08556" y="432392"/>
            <a:ext cx="242758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9623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800"/>
              </a:spcAft>
              <a:tabLst>
                <a:tab pos="44767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Prodejna uplatňuje u nabízeného zboží poměr mezi prodejní cenou a nákupní cenou v hodnotě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1,5625. </a:t>
            </a:r>
            <a:r>
              <a:rPr lang="cs-CZ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(nákupní cena nabízeného zboží je jedinou položkou variabilních nákladů)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 měsíci listopadu minulého roku vykázal prodejce výsledek hospodaření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(VH)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 hodnotě </a:t>
            </a:r>
            <a:r>
              <a:rPr lang="cs-C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400 Kč.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Tržby za uvedené období činily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390 000 Kč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Aft>
                <a:spcPts val="1800"/>
              </a:spcAft>
              <a:buFont typeface="Calibri" pitchFamily="34" charset="0"/>
              <a:buAutoNum type="arabicPeriod"/>
              <a:tabLst>
                <a:tab pos="447675" algn="l"/>
              </a:tabLst>
            </a:pPr>
            <a:r>
              <a:rPr lang="cs-CZ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	Jaká výše fixních nákladů (F) byla evidována v prodejně?</a:t>
            </a:r>
          </a:p>
          <a:p>
            <a:pPr>
              <a:lnSpc>
                <a:spcPct val="110000"/>
              </a:lnSpc>
              <a:buFont typeface="Calibri" pitchFamily="34" charset="0"/>
              <a:buAutoNum type="arabicPeriod"/>
              <a:tabLst>
                <a:tab pos="447675" algn="l"/>
              </a:tabLst>
            </a:pPr>
            <a:r>
              <a:rPr lang="cs-CZ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Jaká hodnota tržeb (T) zajisti prodejci měsíční hospodaření s 	„nulovou“ hodnotou výsledku hospodaření (VH = 0)?</a:t>
            </a:r>
            <a:endParaRPr lang="en-US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44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92726" y="432392"/>
            <a:ext cx="565924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Ekonomická podstata ceny výkonů podniku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16112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Výše tržeb je do značné míry ovlivněna uplatňovanou cenovou politikou příslušného podniku. V  rozhodovacím procesu, výsledkem kterého je náčrt cenové politiky, se rozhoduje o tom, jakými formami prodeje bude požadované výše tržeb dosaženo: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cenou, která bude nižší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oproti konkurenci na daném tržním segmentu, avšak s předpokladem vyššího objemu prodejů výrobků respektive služeb;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vyšší cenovou úrovní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oproti konkurenci, při současně očekávaném poklesu prodejnosti výrobků respektive služeb.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60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8678" y="432392"/>
            <a:ext cx="666733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a příspěvek na úhradu při cenových změnách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18930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Poněkud jiné je hodnocení podnikatelské jednotky ve světle výsledku hospodaření, který rovněž reaguje na cenovou politiku promítnutou do tržeb. Tuto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reakci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lze analyzovat prostřednictvím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ukazatele příspěvek na úhradu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Jeho chování však nekopíruje chování a vývoj tržeb jako závislosti na cenových vlivech. 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53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58586" y="432392"/>
            <a:ext cx="452752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Vztah tržeb a příspěvku na úhradu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86900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může k nárůstu tržeb přispět situace, že: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vzroste cena produktu (služby) při nezměněném objemu produkce (prodeje). To znamená, že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souběžně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=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dojde k nárůstu výroby příslušného produktu při nezměněné ceně. V tom případě platí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&gt;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současně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= 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vzroste jak cena produktu, tak realizovaný objem produkce.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současně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hodnoty produkce a ceny po cenové úpravě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hodnoty produkce a ceny před cenovou úpravou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82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marL="457200" lvl="0" indent="-457200">
              <a:lnSpc>
                <a:spcPct val="110000"/>
              </a:lnSpc>
              <a:spcAft>
                <a:spcPct val="60000"/>
              </a:spcAft>
            </a:pPr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Hospodářský výsledek v závislosti na tržbách. </a:t>
            </a:r>
            <a:r>
              <a:rPr lang="cs-CZ" sz="3200" b="1" i="1" dirty="0">
                <a:latin typeface="Times New Roman" pitchFamily="18" charset="0"/>
                <a:cs typeface="Times New Roman" pitchFamily="18" charset="0"/>
              </a:rPr>
              <a:t>Analýza cenové elasticity</a:t>
            </a:r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3200" b="1" i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10000"/>
              </a:lnSpc>
              <a:spcAft>
                <a:spcPct val="60000"/>
              </a:spcAft>
            </a:pPr>
            <a:endParaRPr lang="cs-CZ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10000"/>
              </a:lnSpc>
              <a:spcAft>
                <a:spcPct val="60000"/>
              </a:spcAft>
            </a:pPr>
            <a:r>
              <a:rPr lang="cs-CZ" sz="3200" b="1" i="1" dirty="0">
                <a:latin typeface="Times New Roman" pitchFamily="18" charset="0"/>
                <a:cs typeface="Times New Roman" pitchFamily="18" charset="0"/>
              </a:rPr>
              <a:t>Přednáška č. </a:t>
            </a:r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cs-CZ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21302" y="432392"/>
            <a:ext cx="6002092" cy="76174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a příspěvek na úhradu při snižování cen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672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Poněkud jiná situace nastane, pokud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nárůst produkce (prodeje) je vyvolán snížením ceny příslušného výrobku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Z pohledu prodejního útvaru podniku je jakýmsi obranným argumentem tvrzení, že za předpokladu rovnosti tržeb před cenovou úpravou i po její realizaci dojde ke zvýšení prodejnosti výroby naturálních jednotkách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což samo o sobě je jev jednoznačně pozitivní. Samotné snížení ceny může být realizováno s různou intenzitou.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Z hlediska ekonomického pohledu na popisovaný problém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pokles ceny promítá do hodnoty příspěvku na úhradu v několika variantách a může navodit následující situace (přičemž stále platí, že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=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nebo dokonce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&gt;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905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74054" y="432392"/>
            <a:ext cx="5096588" cy="76174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Cena pod úrovni variabilních nákladů:</a:t>
            </a:r>
            <a:r>
              <a:rPr lang="en-US" sz="2400" dirty="0"/>
              <a:t/>
            </a:r>
            <a:br>
              <a:rPr lang="en-US" sz="2400" dirty="0"/>
            </a:b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3396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Prodejní politika je realizována tak, že snížením ceny produktu (či služby) dojde sice k nárůstu objemu produkce (prodeje) v takovém množství, že skutečně tržby zůstanou zachovány, avšak snížení ceny je natolik razantní, že její hodnota poklesne pod úroveň jednotkových variabilních nákladů.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 tom případě ani možnost, že tržby oproti výchozímu stavu podstatně narostou </a:t>
            </a:r>
            <a:r>
              <a:rPr lang="cs-CZ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cs-CZ" b="1" i="1" u="sng" baseline="-25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1 </a:t>
            </a:r>
            <a:r>
              <a:rPr lang="cs-CZ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&gt;&gt; T</a:t>
            </a:r>
            <a:r>
              <a:rPr lang="cs-CZ" b="1" i="1" u="sng" baseline="-25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nepovede k očekávanému zvýšení hospodářského výsledku. Naopak, s rostoucím objemem realizovaných prodejů bude souběžně narůstat i výše ztráty.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Uvedenou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situaci lze znázornit v diagramu bodu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zvratu.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095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01442" y="432392"/>
            <a:ext cx="404181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Diagram bodu zvratu pro p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096789"/>
              </p:ext>
            </p:extLst>
          </p:nvPr>
        </p:nvGraphicFramePr>
        <p:xfrm>
          <a:off x="683569" y="1621651"/>
          <a:ext cx="6120680" cy="302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58" name="Dokument" r:id="rId4" imgW="5396033" imgH="3158074" progId="Word.Document.12">
                  <p:embed/>
                </p:oleObj>
              </mc:Choice>
              <mc:Fallback>
                <p:oleObj name="Dokument" r:id="rId4" imgW="5396033" imgH="3158074" progId="Word.Document.12">
                  <p:embed/>
                  <p:pic>
                    <p:nvPicPr>
                      <p:cNvPr id="1126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9" y="1621651"/>
                        <a:ext cx="6120680" cy="30243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2553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16534" y="432392"/>
            <a:ext cx="5011628" cy="76174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Cena nad úrovní variabilních nákladů</a:t>
            </a:r>
            <a:b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2511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 rovnosti tržeb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lze určit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dopad do VH prostřednictvím příspěvku na úhradu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ΔPÚ = – ΔQ</a:t>
            </a:r>
            <a:r>
              <a:rPr lang="cs-CZ" b="1" i="1" baseline="30000" dirty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v	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Výše uvedená rovnice umožňuje učinit obecný závěr, že snaha po zajištění shodných tržeb prostřednictvím snížení ceny a alikvotním zvýšením objemu produkce má za následek snížení výsledku hospodaření prostřednictvím </a:t>
            </a:r>
            <a:r>
              <a:rPr lang="cs-CZ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nižší hodnoty příspěvku na úhradu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Snížení hodnoty hospodářského výsledku lze stanovit jako součinu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jednotkových variabilních nákladů (</a:t>
            </a:r>
            <a:r>
              <a:rPr lang="cs-CZ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a příslušného nárůstu objemu produkce (</a:t>
            </a:r>
            <a:r>
              <a:rPr lang="cs-CZ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ΔQ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b="1" i="1" u="sng" dirty="0">
                <a:latin typeface="Times New Roman" pitchFamily="18" charset="0"/>
                <a:cs typeface="Times New Roman" pitchFamily="18" charset="0"/>
              </a:rPr>
              <a:t>Jinými slovy nelze bez omezení souhlasit s tvrzením, že zajištění stejné výše tržeb je zárukou i nezměněného výsledku hospodaření firmy.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771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496" y="146615"/>
            <a:ext cx="7523621" cy="86946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Příklad z:</a:t>
            </a:r>
            <a:r>
              <a:rPr lang="cs-CZ" sz="2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Reporting </a:t>
            </a:r>
            <a:r>
              <a:rPr lang="cs-CZ" sz="24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moderní metoda hodnocení výkonnosti uvnitř firmy autor Jana FIBIROVÁ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462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defTabSz="896938">
              <a:tabLst>
                <a:tab pos="623888" algn="l"/>
                <a:tab pos="1162050" algn="l"/>
              </a:tabLst>
            </a:pPr>
            <a:endParaRPr lang="cs-CZ" dirty="0">
              <a:latin typeface="Arial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7202"/>
              </p:ext>
            </p:extLst>
          </p:nvPr>
        </p:nvGraphicFramePr>
        <p:xfrm>
          <a:off x="467544" y="1588636"/>
          <a:ext cx="6913463" cy="216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5" name="Dokument" r:id="rId4" imgW="5913042" imgH="1302098" progId="Word.Document.8">
                  <p:embed/>
                </p:oleObj>
              </mc:Choice>
              <mc:Fallback>
                <p:oleObj name="Dokument" r:id="rId4" imgW="5913042" imgH="1302098" progId="Word.Document.8">
                  <p:embed/>
                  <p:pic>
                    <p:nvPicPr>
                      <p:cNvPr id="10242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588636"/>
                        <a:ext cx="6913463" cy="21605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43310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Cenové úpravy a podmínka zajištění nesníženého výsledku hospodaření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5714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530225" indent="-53022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 případě, že dosažení stejné výše tržeb je výsledkem zvýšení ceny a snížení objemu výroby, je efekt v hospodaření firmy opačný, tj. dojde k nárůstu výsledku hospodaření prostřednictvím zvýšení příspěvku na úhradu. </a:t>
            </a:r>
          </a:p>
          <a:p>
            <a:pPr marL="530225" indent="-53022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Pokud se úvahy týkají cenových úprav spojených s očekáváním, že snížení ceny přinese zvýšení prodejnosti výrobků nabízí se otázka,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při jaké výši tržeb nedojde k poklesu výsledku hospodaření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V tom případě musí platit, že: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i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= PÚ</a:t>
            </a:r>
            <a:r>
              <a:rPr lang="cs-CZ" i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6756760"/>
              </p:ext>
            </p:extLst>
          </p:nvPr>
        </p:nvGraphicFramePr>
        <p:xfrm>
          <a:off x="683568" y="4011910"/>
          <a:ext cx="6580188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49" name="Rovnice" r:id="rId4" imgW="5080000" imgH="647700" progId="Equation.3">
                  <p:embed/>
                </p:oleObj>
              </mc:Choice>
              <mc:Fallback>
                <p:oleObj name="Rovnice" r:id="rId4" imgW="5080000" imgH="647700" progId="Equation.3">
                  <p:embed/>
                  <p:pic>
                    <p:nvPicPr>
                      <p:cNvPr id="133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011910"/>
                        <a:ext cx="6580188" cy="7921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61497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Cenové úpravy a podmínka zajištění nesníženého výsledku hospodaření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5714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Rovnice naznačuje, že zvýšení objemu výroby (∆Q) pro dosažení konstantní hodnoty příspěvku na úhradu je závislé nejenom na cenových relacích, ale je ovlivněno rovněž hodnotou variabilních nákladů na jednotku výroby.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 ekonomickou praxi má uvedená rovnice ten význam, že je kritériem pro ekonomické posouzení dopadu snížení ceny na zvýšení prodejnosti výrobků. Pokud zvýšení prodeje výrobků (∆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baseline="-25000" dirty="0" err="1">
                <a:latin typeface="Times New Roman" pitchFamily="18" charset="0"/>
                <a:cs typeface="Times New Roman" pitchFamily="18" charset="0"/>
              </a:rPr>
              <a:t>skutečné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bude nižší než hodnota ∆Q stanoveného dle výše uvedeného vztahu, dojde k poklesu výsledku hospodaření.  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5388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</a:t>
            </a:r>
            <a:endParaRPr lang="en-GB" sz="2100" b="1" kern="0" dirty="0">
              <a:solidFill>
                <a:srgbClr val="FF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14542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Předpokládá se, že podíl jednotkových variabilních nákladů činí 50 % z výchozí ceny (variabilní náklady zůstávají i po snížení ceny na stejné úrovni tj.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0,5 .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). Dále se očekává, že při poklesu ceny o 10 %, vzroste prodej výrobků o 12 % v naturálních jednotkách, což zabezpečí nárůst tržeb oproti výchozímu stavu. Relace v hodnotách příspěvku na úhradu prezentují následující vztahy: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7602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9472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Příspěvek na úhradu před cenovou úpravou (výchozí situace):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Příspěvek na úhradu po cenové úpravě:</a:t>
            </a:r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491630"/>
            <a:ext cx="2171700" cy="115212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3135933"/>
            <a:ext cx="2438400" cy="154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6581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7317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Ze srovnání hodnot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vyplývá, že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došlo k poklesu příspěvku na úhradu o 10,4 %. 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Zatímco tržby: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před cenovou úpravou (výchozí situace):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po cenové úpravě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574957"/>
            <a:ext cx="899160" cy="500849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3531408"/>
            <a:ext cx="1592580" cy="696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394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987574"/>
            <a:ext cx="8796083" cy="80791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Hospodářský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výsledek v závislosti na tržbách</a:t>
            </a: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Cenová pružnost poptávky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14542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Cenová elasticita (pružnost) poptávky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pojem a ukazatel, který kvantitativně vyjadřuje reakci spotřebitelů na změnu ceny výrobku, která se projeví změnou jeho poptávaného množství.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Obecně platí: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elasticita funkce ≠ sklon funkce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2843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63021073"/>
              </p:ext>
            </p:extLst>
          </p:nvPr>
        </p:nvGraphicFramePr>
        <p:xfrm>
          <a:off x="467544" y="1131590"/>
          <a:ext cx="7486650" cy="366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39" name="Document" r:id="rId4" imgW="5969169" imgH="2924862" progId="Word.Document.8">
                  <p:embed/>
                </p:oleObj>
              </mc:Choice>
              <mc:Fallback>
                <p:oleObj name="Document" r:id="rId4" imgW="5969169" imgH="2924862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131590"/>
                        <a:ext cx="7486650" cy="36671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88476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9002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Je-li hodnota e &lt; -1,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hovoříme o elastické poptávce</a:t>
            </a:r>
          </a:p>
          <a:p>
            <a:pPr>
              <a:buFont typeface="Wingdings" pitchFamily="2" charset="2"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Je-li e = -1, hovoříme o jednotkové pružnosti</a:t>
            </a:r>
          </a:p>
          <a:p>
            <a:pPr>
              <a:buFont typeface="Wingdings" pitchFamily="2" charset="2"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Je-li e v rozmezí -1 až 0,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hovoříme o nepružné poptávce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2812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852818345"/>
              </p:ext>
            </p:extLst>
          </p:nvPr>
        </p:nvGraphicFramePr>
        <p:xfrm>
          <a:off x="323528" y="1059582"/>
          <a:ext cx="7865318" cy="3846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62" name="Document" r:id="rId4" imgW="5958173" imgH="3391561" progId="Word.Document.8">
                  <p:embed/>
                </p:oleObj>
              </mc:Choice>
              <mc:Fallback>
                <p:oleObj name="Document" r:id="rId4" imgW="5958173" imgH="3391561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059582"/>
                        <a:ext cx="7865318" cy="384695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95356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01824" y="432392"/>
            <a:ext cx="364106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Koeficient cenové pružnosti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6766407"/>
              </p:ext>
            </p:extLst>
          </p:nvPr>
        </p:nvGraphicFramePr>
        <p:xfrm>
          <a:off x="181919" y="1059582"/>
          <a:ext cx="8525073" cy="3517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80" name="Document" r:id="rId4" imgW="6125315" imgH="2612474" progId="Word.Document.8">
                  <p:embed/>
                </p:oleObj>
              </mc:Choice>
              <mc:Fallback>
                <p:oleObj name="Document" r:id="rId4" imgW="6125315" imgH="2612474" progId="Word.Document.8">
                  <p:embed/>
                  <p:pic>
                    <p:nvPicPr>
                      <p:cNvPr id="2" name="Objekt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919" y="1059582"/>
                        <a:ext cx="8525073" cy="351700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72462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9111" y="432392"/>
            <a:ext cx="312649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Graf elasticity poptávky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98167791"/>
              </p:ext>
            </p:extLst>
          </p:nvPr>
        </p:nvGraphicFramePr>
        <p:xfrm>
          <a:off x="899592" y="907634"/>
          <a:ext cx="6768752" cy="4048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07" name="Document" r:id="rId4" imgW="6126034" imgH="4413745" progId="Word.Document.8">
                  <p:embed/>
                </p:oleObj>
              </mc:Choice>
              <mc:Fallback>
                <p:oleObj name="Document" r:id="rId4" imgW="6126034" imgH="4413745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907634"/>
                        <a:ext cx="6768752" cy="404813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20970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00824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Je-li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 -1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užná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poptávka),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pak při růstu ceny tržby klesají a při poklesu ceny, tržby rostou.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A naopak je-li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&lt;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 (nepružná poptávka),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při růstu ceny tržby rostou a při poklesu ceny tržby klesají.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Při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jednotkové pružnosti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tržby nemění.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3622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2228" y="432392"/>
            <a:ext cx="102015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6848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Cílem přednášky bylo vysvětlit hospodářský výsledek v závislosti na tržbách a cenovou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pružnost poptávky.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28601" y="432392"/>
            <a:ext cx="578748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Hospodářský výsledek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Grp="1" noChangeAspect="1"/>
          </p:cNvGraphicFramePr>
          <p:nvPr>
            <p:extLst/>
          </p:nvPr>
        </p:nvGraphicFramePr>
        <p:xfrm>
          <a:off x="139452" y="1059582"/>
          <a:ext cx="7881216" cy="3912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8" name="Dokument" r:id="rId4" imgW="5756896" imgH="3656168" progId="Word.Document.8">
                  <p:embed/>
                </p:oleObj>
              </mc:Choice>
              <mc:Fallback>
                <p:oleObj name="Dokument" r:id="rId4" imgW="5756896" imgH="3656168" progId="Word.Document.8">
                  <p:embed/>
                  <p:pic>
                    <p:nvPicPr>
                      <p:cNvPr id="6" name="Objek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452" y="1059582"/>
                        <a:ext cx="7881216" cy="3912319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4998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6620" y="432392"/>
            <a:ext cx="577145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466510041"/>
              </p:ext>
            </p:extLst>
          </p:nvPr>
        </p:nvGraphicFramePr>
        <p:xfrm>
          <a:off x="299366" y="987574"/>
          <a:ext cx="7740352" cy="3998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48" name="Dokument" r:id="rId4" imgW="5756896" imgH="3651489" progId="Word.Document.8">
                  <p:embed/>
                </p:oleObj>
              </mc:Choice>
              <mc:Fallback>
                <p:oleObj name="Dokument" r:id="rId4" imgW="5756896" imgH="3651489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366" y="987574"/>
                        <a:ext cx="7740352" cy="399821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964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6620" y="432392"/>
            <a:ext cx="577145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261115"/>
              </p:ext>
            </p:extLst>
          </p:nvPr>
        </p:nvGraphicFramePr>
        <p:xfrm>
          <a:off x="188640" y="1131590"/>
          <a:ext cx="7674247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2" name="Document" r:id="rId4" imgW="5462945" imgH="2908031" progId="Word.Document.8">
                  <p:embed/>
                </p:oleObj>
              </mc:Choice>
              <mc:Fallback>
                <p:oleObj name="Document" r:id="rId4" imgW="5462945" imgH="2908031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640" y="1131590"/>
                        <a:ext cx="7674247" cy="367240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4364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6620" y="432392"/>
            <a:ext cx="577145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174248"/>
              </p:ext>
            </p:extLst>
          </p:nvPr>
        </p:nvGraphicFramePr>
        <p:xfrm>
          <a:off x="213792" y="883623"/>
          <a:ext cx="8043141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95" name="Document" r:id="rId4" imgW="6203300" imgH="3708735" progId="Word.Document.8">
                  <p:embed/>
                </p:oleObj>
              </mc:Choice>
              <mc:Fallback>
                <p:oleObj name="Document" r:id="rId4" imgW="6203300" imgH="370873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792" y="883623"/>
                        <a:ext cx="8043141" cy="41148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8992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pro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1162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příspěvek na úhradu na jednotku produkce 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bude u všech vyráběných výrobků vykazovat stejnou hodnotu, je možno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pohlížet na tyto produkty jako rovnocenné výrobky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v tom případě lze hledat objem produkce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BZ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spojený s bodem zvratu bez ohledu na sortimentní skladbu takto charakterizovaných výrobků. Obdobné závěry platí i pro objem produkce, který zajistí požadovanou výši zisku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tabLst>
                <a:tab pos="8953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tabLst>
                <a:tab pos="8953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Kde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  <a:tabLst>
                <a:tab pos="1619250" algn="l"/>
                <a:tab pos="233362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cena i-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tého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výrobku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  <a:tabLst>
                <a:tab pos="1619250" algn="l"/>
                <a:tab pos="233362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jednotkové variabilní náklady i-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tého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výrobku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532918"/>
              </p:ext>
            </p:extLst>
          </p:nvPr>
        </p:nvGraphicFramePr>
        <p:xfrm>
          <a:off x="467544" y="2715766"/>
          <a:ext cx="207962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1" name="Rovnice" r:id="rId4" imgW="1302531" imgH="228965" progId="Equation.3">
                  <p:embed/>
                </p:oleObj>
              </mc:Choice>
              <mc:Fallback>
                <p:oleObj name="Rovnice" r:id="rId4" imgW="1302531" imgH="228965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715766"/>
                        <a:ext cx="2079625" cy="3667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8501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pro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059582"/>
            <a:ext cx="7992888" cy="371640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  <a:spcBef>
                <a:spcPts val="576"/>
              </a:spcBef>
              <a:tabLst>
                <a:tab pos="895350" algn="l"/>
              </a:tabLst>
            </a:pPr>
            <a:endParaRPr lang="cs-CZ" dirty="0" smtClean="0">
              <a:cs typeface="Times New Roman"/>
            </a:endParaRPr>
          </a:p>
          <a:p>
            <a:pPr algn="just">
              <a:lnSpc>
                <a:spcPct val="110000"/>
              </a:lnSpc>
              <a:spcBef>
                <a:spcPts val="576"/>
              </a:spcBef>
              <a:tabLst>
                <a:tab pos="895350" algn="l"/>
              </a:tabLst>
            </a:pPr>
            <a:endParaRPr lang="cs-CZ" dirty="0">
              <a:cs typeface="Times New Roman"/>
            </a:endParaRPr>
          </a:p>
          <a:p>
            <a:pPr algn="just">
              <a:lnSpc>
                <a:spcPct val="110000"/>
              </a:lnSpc>
              <a:spcBef>
                <a:spcPts val="576"/>
              </a:spcBef>
              <a:tabLst>
                <a:tab pos="895350" algn="l"/>
              </a:tabLst>
            </a:pPr>
            <a:r>
              <a:rPr lang="cs-CZ" dirty="0" smtClean="0">
                <a:cs typeface="Times New Roman"/>
              </a:rPr>
              <a:t>Kde</a:t>
            </a:r>
            <a:r>
              <a:rPr lang="cs-CZ" dirty="0">
                <a:cs typeface="Times New Roman"/>
              </a:rPr>
              <a:t>:</a:t>
            </a:r>
            <a:endParaRPr lang="en-US" dirty="0">
              <a:cs typeface="Times New Roman"/>
            </a:endParaRPr>
          </a:p>
          <a:p>
            <a:pPr marL="347472" indent="-347472" algn="just">
              <a:lnSpc>
                <a:spcPct val="110000"/>
              </a:lnSpc>
              <a:spcBef>
                <a:spcPts val="576"/>
              </a:spcBef>
              <a:spcAft>
                <a:spcPts val="0"/>
              </a:spcAft>
              <a:buNone/>
              <a:tabLst>
                <a:tab pos="1619250" algn="l"/>
                <a:tab pos="2333625" algn="l"/>
              </a:tabLst>
            </a:pPr>
            <a:r>
              <a:rPr lang="cs-CZ" dirty="0">
                <a:cs typeface="Times New Roman"/>
              </a:rPr>
              <a:t>		</a:t>
            </a:r>
            <a:r>
              <a:rPr lang="cs-CZ" i="1" dirty="0" err="1">
                <a:cs typeface="Times New Roman"/>
              </a:rPr>
              <a:t>p</a:t>
            </a:r>
            <a:r>
              <a:rPr lang="cs-CZ" i="1" baseline="-25000" dirty="0" err="1">
                <a:cs typeface="Times New Roman"/>
              </a:rPr>
              <a:t>i</a:t>
            </a:r>
            <a:r>
              <a:rPr lang="cs-CZ" i="1" dirty="0">
                <a:cs typeface="Times New Roman"/>
              </a:rPr>
              <a:t>	cena i-</a:t>
            </a:r>
            <a:r>
              <a:rPr lang="cs-CZ" i="1" dirty="0" err="1">
                <a:cs typeface="Times New Roman"/>
              </a:rPr>
              <a:t>tého</a:t>
            </a:r>
            <a:r>
              <a:rPr lang="cs-CZ" i="1" dirty="0">
                <a:cs typeface="Times New Roman"/>
              </a:rPr>
              <a:t> výrobku</a:t>
            </a:r>
            <a:endParaRPr lang="en-US" i="1" dirty="0">
              <a:cs typeface="Times New Roman"/>
            </a:endParaRPr>
          </a:p>
          <a:p>
            <a:pPr marL="347472" indent="-347472" algn="just">
              <a:lnSpc>
                <a:spcPct val="110000"/>
              </a:lnSpc>
              <a:spcBef>
                <a:spcPts val="576"/>
              </a:spcBef>
              <a:spcAft>
                <a:spcPts val="0"/>
              </a:spcAft>
              <a:buNone/>
              <a:tabLst>
                <a:tab pos="1619250" algn="l"/>
                <a:tab pos="2333625" algn="l"/>
              </a:tabLst>
            </a:pPr>
            <a:r>
              <a:rPr lang="cs-CZ" dirty="0">
                <a:cs typeface="Times New Roman"/>
              </a:rPr>
              <a:t>		</a:t>
            </a:r>
            <a:r>
              <a:rPr lang="cs-CZ" i="1" dirty="0" err="1">
                <a:cs typeface="Times New Roman"/>
              </a:rPr>
              <a:t>v</a:t>
            </a:r>
            <a:r>
              <a:rPr lang="cs-CZ" i="1" baseline="-25000" dirty="0" err="1">
                <a:cs typeface="Times New Roman"/>
              </a:rPr>
              <a:t>i</a:t>
            </a:r>
            <a:r>
              <a:rPr lang="cs-CZ" i="1" dirty="0">
                <a:cs typeface="Times New Roman"/>
              </a:rPr>
              <a:t>	jednotkové variabilní náklady i-</a:t>
            </a:r>
            <a:r>
              <a:rPr lang="cs-CZ" i="1" dirty="0" err="1">
                <a:cs typeface="Times New Roman"/>
              </a:rPr>
              <a:t>tého</a:t>
            </a:r>
            <a:r>
              <a:rPr lang="cs-CZ" i="1" dirty="0">
                <a:cs typeface="Times New Roman"/>
              </a:rPr>
              <a:t> výrobku</a:t>
            </a:r>
          </a:p>
          <a:p>
            <a:pPr>
              <a:buNone/>
              <a:tabLst>
                <a:tab pos="8953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potom platí: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1619250" algn="l"/>
                <a:tab pos="36766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VH =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pú∙Q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– F	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(Q je množství všech výrobků 				v naturálních jednotkách za 				předpokladu, že splňují podmínku </a:t>
            </a:r>
          </a:p>
          <a:p>
            <a:pPr>
              <a:buNone/>
              <a:tabLst>
                <a:tab pos="1619250" algn="l"/>
                <a:tab pos="367665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konst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263377" y="1275606"/>
          <a:ext cx="207962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25" name="Rovnice" r:id="rId4" imgW="1302531" imgH="228965" progId="Equation.3">
                  <p:embed/>
                </p:oleObj>
              </mc:Choice>
              <mc:Fallback>
                <p:oleObj name="Rovnice" r:id="rId4" imgW="1302531" imgH="228965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77" y="1275606"/>
                        <a:ext cx="2079625" cy="3667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313509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3135</TotalTime>
  <Words>758</Words>
  <Application>Microsoft Office PowerPoint</Application>
  <PresentationFormat>Předvádění na obrazovce (16:9)</PresentationFormat>
  <Paragraphs>161</Paragraphs>
  <Slides>37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37</vt:i4>
      </vt:variant>
    </vt:vector>
  </HeadingPairs>
  <TitlesOfParts>
    <vt:vector size="45" baseType="lpstr">
      <vt:lpstr>Arial</vt:lpstr>
      <vt:lpstr>Calibri</vt:lpstr>
      <vt:lpstr>Times New Roman</vt:lpstr>
      <vt:lpstr>Wingdings</vt:lpstr>
      <vt:lpstr>SLU</vt:lpstr>
      <vt:lpstr>Dokument</vt:lpstr>
      <vt:lpstr>Document</vt:lpstr>
      <vt:lpstr>Rovnice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Rylkova</cp:lastModifiedBy>
  <cp:revision>284</cp:revision>
  <cp:lastPrinted>2018-03-27T09:30:31Z</cp:lastPrinted>
  <dcterms:created xsi:type="dcterms:W3CDTF">2016-07-06T15:42:34Z</dcterms:created>
  <dcterms:modified xsi:type="dcterms:W3CDTF">2023-02-15T13:05:29Z</dcterms:modified>
</cp:coreProperties>
</file>