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323" r:id="rId4"/>
    <p:sldId id="487" r:id="rId5"/>
    <p:sldId id="494" r:id="rId6"/>
    <p:sldId id="495" r:id="rId7"/>
    <p:sldId id="496" r:id="rId8"/>
    <p:sldId id="497" r:id="rId9"/>
    <p:sldId id="498" r:id="rId10"/>
    <p:sldId id="288" r:id="rId11"/>
    <p:sldId id="500" r:id="rId12"/>
    <p:sldId id="499" r:id="rId13"/>
    <p:sldId id="501" r:id="rId14"/>
    <p:sldId id="502" r:id="rId15"/>
    <p:sldId id="503" r:id="rId16"/>
    <p:sldId id="504" r:id="rId17"/>
    <p:sldId id="505" r:id="rId18"/>
    <p:sldId id="506" r:id="rId19"/>
    <p:sldId id="509" r:id="rId20"/>
    <p:sldId id="510" r:id="rId21"/>
    <p:sldId id="511" r:id="rId22"/>
    <p:sldId id="513" r:id="rId23"/>
    <p:sldId id="515" r:id="rId24"/>
    <p:sldId id="517" r:id="rId25"/>
    <p:sldId id="518" r:id="rId26"/>
    <p:sldId id="522" r:id="rId27"/>
    <p:sldId id="523" r:id="rId28"/>
    <p:sldId id="536" r:id="rId29"/>
    <p:sldId id="526" r:id="rId30"/>
    <p:sldId id="527" r:id="rId31"/>
    <p:sldId id="530" r:id="rId32"/>
    <p:sldId id="531" r:id="rId33"/>
    <p:sldId id="295" r:id="rId34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2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15.02.2023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66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15.02.2023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package" Target="../embeddings/Dokument_aplikace_Microsoft_Word1.docx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emf"/><Relationship Id="rId5" Type="http://schemas.openxmlformats.org/officeDocument/2006/relationships/package" Target="../embeddings/Dokument_aplikace_Microsoft_Word2.docx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xmlns="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67589" y="432392"/>
            <a:ext cx="170944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208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produktivitou se pracuje ve všech typech podniků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i nevýrobních)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vyjadřuje poměr mezi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výstupem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(množství produkce)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objemem použitých vstupů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(výrobních faktorů)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za určité časové období.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rozsahu posuzovaných vstupů se rozlišuje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parciální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(dílčí),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určitého výrobního faktoru a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celková.</a:t>
            </a:r>
            <a:endParaRPr lang="cs-CZ" sz="16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/>
          <a:srcRect l="35315" t="32688" r="17863" b="19318"/>
          <a:stretch/>
        </p:blipFill>
        <p:spPr bwMode="auto">
          <a:xfrm>
            <a:off x="341701" y="1131590"/>
            <a:ext cx="761467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257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</a:t>
                </a:r>
                <a:r>
                  <a:rPr lang="cs-CZ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vždy číslo menší jak jedna. Jde v principu o podíl využité energie a celkové energie, která do systému vstupuje. 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2400" algn="l"/>
                    <a:tab pos="3403600" algn="l"/>
                  </a:tabLst>
                </a:pP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Ekonomická efektivnost </a:t>
                </a:r>
                <a:r>
                  <a:rPr lang="cs-CZ" dirty="0">
                    <a:latin typeface="Times New Roman" pitchFamily="18" charset="0"/>
                    <a:cs typeface="Times New Roman" pitchFamily="18" charset="0"/>
                  </a:rPr>
                  <a:t>je poměr hodnoty výstupu k hodnotě vstupu. Výstupem je hodnota všech výkonů realizovaných podnikem (výnosy), zatímco hodnotou vstupů je např. spotřeba všech výrobních faktorů. Poměr může vykazovat hodnotu vyšší než jedna.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  <a:tabLst>
                    <a:tab pos="990600" algn="l"/>
                    <a:tab pos="2695575" algn="l"/>
                    <a:tab pos="3403600" algn="l"/>
                  </a:tabLst>
                </a:pPr>
                <a:r>
                  <a:rPr lang="cs-CZ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Účinnost &lt; 1;</a:t>
                </a:r>
                <a:r>
                  <a:rPr lang="cs-CZ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𝐸𝑘𝑜𝑛𝑜𝑚𝑖𝑐𝑘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á </m:t>
                    </m:r>
                    <m:r>
                      <a:rPr lang="cs-CZ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𝑒𝑓𝑒𝑘𝑡𝑖𝑣𝑛𝑜𝑠𝑡</m:t>
                    </m:r>
                    <m:r>
                      <a:rPr lang="cs-CZ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≥1</m:t>
                    </m:r>
                  </m:oMath>
                </a14:m>
                <a:endParaRPr lang="cs-CZ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tabLst>
                    <a:tab pos="358775" algn="l"/>
                  </a:tabLst>
                  <a:defRPr/>
                </a:pPr>
                <a:endParaRPr lang="cs-CZ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6" y="987574"/>
                <a:ext cx="7992888" cy="2860783"/>
              </a:xfrm>
              <a:prstGeom prst="rect">
                <a:avLst/>
              </a:prstGeom>
              <a:blipFill>
                <a:blip r:embed="rId3"/>
                <a:stretch>
                  <a:fillRect l="-915" t="-1279" r="-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rentabilita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5527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hospodárnost: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628650" algn="l"/>
              </a:tabLst>
            </a:pP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628650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628650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640606"/>
              </p:ext>
            </p:extLst>
          </p:nvPr>
        </p:nvGraphicFramePr>
        <p:xfrm>
          <a:off x="159718" y="1491630"/>
          <a:ext cx="879060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7" name="Document" r:id="rId5" imgW="6961092" imgH="788889" progId="Word.Document.8">
                  <p:embed/>
                </p:oleObj>
              </mc:Choice>
              <mc:Fallback>
                <p:oleObj name="Document" r:id="rId5" imgW="6961092" imgH="788889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18" y="1491630"/>
                        <a:ext cx="8790605" cy="9921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11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2080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obecné poloze je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určena poměrem množství produkce k objemu užitých vstupů za příslušné období.</a:t>
            </a:r>
          </a:p>
          <a:p>
            <a:r>
              <a:rPr lang="cs-CZ" u="sng" dirty="0">
                <a:latin typeface="Times New Roman" pitchFamily="18" charset="0"/>
                <a:cs typeface="Times New Roman" pitchFamily="18" charset="0"/>
              </a:rPr>
              <a:t>Čím více je vyrobeno požadovaných produktů z menšího objemu zdrojů, tím vyšší produktivity bylo dosaženo.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Parciální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008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Parciální produktivita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poměřuje výstup s jednotlivými položkami vstupů, tj. jednotlivými výrobními faktory.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Existuje parciální produktivita: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lidské práce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dlouhodobého majetku (stroje, budovy, výrobní zařízení)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materiálu (suroviny, polotovary)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řídící práce (managementu)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17620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Parciální produktivita lidské práce se označuje jako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Měřítkem produktivity práce, používaným v ekonomické praxi podniků je: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25868"/>
              </p:ext>
            </p:extLst>
          </p:nvPr>
        </p:nvGraphicFramePr>
        <p:xfrm>
          <a:off x="458880" y="1815383"/>
          <a:ext cx="6264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0" name="Rovnice" r:id="rId5" imgW="5918200" imgH="660400" progId="Equation.3">
                  <p:embed/>
                </p:oleObj>
              </mc:Choice>
              <mc:Fallback>
                <p:oleObj name="Rovnice" r:id="rId5" imgW="59182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80" y="1815383"/>
                        <a:ext cx="6264275" cy="660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2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4547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Nejfrekventovanějším  ukazatelem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kdy jako výstup je použita veličina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 přidaná hodnota“;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její  vyjádření pak má podobu: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Respektive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76442"/>
              </p:ext>
            </p:extLst>
          </p:nvPr>
        </p:nvGraphicFramePr>
        <p:xfrm>
          <a:off x="467544" y="2101113"/>
          <a:ext cx="450056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6" name="Rovnice" r:id="rId5" imgW="3731675" imgH="571512" progId="Equation.3">
                  <p:embed/>
                </p:oleObj>
              </mc:Choice>
              <mc:Fallback>
                <p:oleObj name="Rovnice" r:id="rId5" imgW="3731675" imgH="5715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01113"/>
                        <a:ext cx="4500562" cy="6429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15643"/>
              </p:ext>
            </p:extLst>
          </p:nvPr>
        </p:nvGraphicFramePr>
        <p:xfrm>
          <a:off x="376775" y="3507854"/>
          <a:ext cx="5394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27" name="Rovnice" r:id="rId7" imgW="2819400" imgH="419100" progId="Equation.3">
                  <p:embed/>
                </p:oleObj>
              </mc:Choice>
              <mc:Fallback>
                <p:oleObj name="Rovnice" r:id="rId7" imgW="2819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75" y="3507854"/>
                        <a:ext cx="5394325" cy="752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53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 práce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Přidanou hodnotou se rozumí:</a:t>
            </a:r>
          </a:p>
          <a:p>
            <a:pPr>
              <a:buFont typeface="Wingdings" pitchFamily="2" charset="2"/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= hodnota produkce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hodnotou produkce je výnos (tržba) z realizované produkce,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mezispotřeba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je náklad za veškeré nakupované suroviny, materiály, služby, které. byly opatřeny pro činnost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podniku</a:t>
            </a:r>
          </a:p>
          <a:p>
            <a:pPr marL="895350" lvl="1" indent="-438150">
              <a:buFont typeface="Wingdings" pitchFamily="2" charset="2"/>
              <a:buChar char="q"/>
              <a:defRPr/>
            </a:pP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Přidaná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hodnota je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součtem mezd, sociálních dávek, odpisů a zisku (ztráty) před započtením úroků a daní.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Jde o tu část hodnoty produktu, kterou vložil (přidal) do výrobku zkoumaný podnik.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562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„Štíhlá výroba“ předpokládá, že se firma bude zbavovat všeho, co nesouvisí přímo s výrobní činností.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(má však svoje hranice)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Orientace na zákazníka; přechod od hromadné výroby pro neznámého odběratele ke kumulaci výroby dle kritéria individuálních požadavků zákazníka.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(Ford vyrobil &gt; 15 mil. automobilů stejného typu).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Zrychlení dodavatelských, výrobních a distribučních cyklů.</a:t>
            </a:r>
          </a:p>
          <a:p>
            <a:pPr marL="1000125" lvl="1" indent="-542925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Zhodnocování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zdrojů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Produktivita. Produktivita práce. Ekonomie rozsahu.</a:t>
            </a:r>
          </a:p>
          <a:p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Přednáška č. 7</a:t>
            </a:r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Cesty ke zvyšování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produktivity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1419622"/>
            <a:ext cx="7992888" cy="2716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Snižování nákladů,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Zvyšování jakosti výrobků a služeb,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Úspora času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(při vývoji nového výrobku, při provozu, distribuci)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Hodnotová analýza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(jde o účelně sestavený soubor metod, pomocí nichž se hledá zlepšení funkce analyzovaného objektu  s cílem zvýšit jeho produktivitu).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Kvantitativní metody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(např. operační výzkum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indent="-542925">
              <a:buFont typeface="Arial" panose="020B0604020202020204" pitchFamily="34" charset="0"/>
              <a:buChar char="•"/>
              <a:defRPr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Procesní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řízení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Interní procesy v liniově štábním systému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4" name="Obrázek 33"/>
          <p:cNvPicPr/>
          <p:nvPr/>
        </p:nvPicPr>
        <p:blipFill rotWithShape="1">
          <a:blip r:embed="rId4"/>
          <a:srcRect l="34202" t="33654" r="19290" b="16314"/>
          <a:stretch/>
        </p:blipFill>
        <p:spPr bwMode="auto">
          <a:xfrm>
            <a:off x="341701" y="1131590"/>
            <a:ext cx="7398651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07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procesů Porter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97588"/>
              </p:ext>
            </p:extLst>
          </p:nvPr>
        </p:nvGraphicFramePr>
        <p:xfrm>
          <a:off x="683568" y="1232613"/>
          <a:ext cx="7200602" cy="3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5" name="Dokument" r:id="rId5" imgW="5746651" imgH="3329542" progId="Word.Document.12">
                  <p:embed/>
                </p:oleObj>
              </mc:Choice>
              <mc:Fallback>
                <p:oleObj name="Dokument" r:id="rId5" imgW="5746651" imgH="3329542" progId="Word.Document.1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32613"/>
                        <a:ext cx="7200602" cy="36433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60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Hodnotový řetězec interních podnikových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8302532"/>
              </p:ext>
            </p:extLst>
          </p:nvPr>
        </p:nvGraphicFramePr>
        <p:xfrm>
          <a:off x="395536" y="987574"/>
          <a:ext cx="7416502" cy="39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8" name="Dokument" r:id="rId5" imgW="5775404" imgH="3427505" progId="Word.Document.8">
                  <p:embed/>
                </p:oleObj>
              </mc:Choice>
              <mc:Fallback>
                <p:oleObj name="Dokument" r:id="rId5" imgW="5775404" imgH="3427505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7574"/>
                        <a:ext cx="7416502" cy="390594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33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635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990600" algn="l"/>
              </a:tabLst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Výrobní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mají dvě možnosti jak zajistit krátké a spolehlivé doby dodávky: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Výrobní proces, který rychle reaguje na požadavky zákazníků,</a:t>
            </a:r>
          </a:p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q"/>
              <a:tabLst>
                <a:tab pos="990600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Prodej ze skladů, kde je v zásobách celá škála nabízeného zboží.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kvality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13988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Výrobní podniky: Počet prvotních průchodů daného výrobku výrobním procesem bez oprav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C000"/>
              </a:buClr>
              <a:buFont typeface="Wingdings" panose="05000000000000000000" pitchFamily="2" charset="2"/>
              <a:buChar char="q"/>
              <a:tabLst>
                <a:tab pos="215265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Podniky poskytující služby: nepřesné informace, špatná komunikace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tabLst>
                <a:tab pos="2152650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2526221"/>
              </p:ext>
            </p:extLst>
          </p:nvPr>
        </p:nvGraphicFramePr>
        <p:xfrm>
          <a:off x="188640" y="1131590"/>
          <a:ext cx="7884368" cy="337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1" name="Document" r:id="rId5" imgW="5776325" imgH="3012676" progId="Word.Document.8">
                  <p:embed/>
                </p:oleObj>
              </mc:Choice>
              <mc:Fallback>
                <p:oleObj name="Document" r:id="rId5" imgW="5776325" imgH="3012676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0" y="1131590"/>
                        <a:ext cx="7884368" cy="337376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94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Měření doby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90303676"/>
              </p:ext>
            </p:extLst>
          </p:nvPr>
        </p:nvGraphicFramePr>
        <p:xfrm>
          <a:off x="203126" y="893917"/>
          <a:ext cx="7345511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4" name="Document" r:id="rId5" imgW="6101929" imgH="3501413" progId="Word.Document.8">
                  <p:embed/>
                </p:oleObj>
              </mc:Choice>
              <mc:Fallback>
                <p:oleObj name="Document" r:id="rId5" imgW="6101929" imgH="3501413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26" y="893917"/>
                        <a:ext cx="7345511" cy="3965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7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11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 a hranice její využitelnosti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35809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Ekonomie rozsahu umožňuje využít poznatku, že růst investičních nákladů (jakož i některých položek výrobních a ostatních nákladů převážně režijního charakteru) lze vyjádřit pomocí mocninné závislosti ve tvaru: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výrobní jednotky o kapacitě K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	</a:t>
            </a:r>
          </a:p>
          <a:p>
            <a:pPr>
              <a:lnSpc>
                <a:spcPct val="110000"/>
              </a:lnSpc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cs-CZ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investiční náklady základní výrobní jednotky 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kapacit</a:t>
            </a:r>
          </a:p>
          <a:p>
            <a:pPr>
              <a:lnSpc>
                <a:spcPct val="110000"/>
              </a:lnSpc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	exponent charakterizující růst nákladů v závislosti na růstu 	výrobní kapacity	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73224"/>
              </p:ext>
            </p:extLst>
          </p:nvPr>
        </p:nvGraphicFramePr>
        <p:xfrm>
          <a:off x="395536" y="1984860"/>
          <a:ext cx="21796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6" name="Rovnice" r:id="rId5" imgW="1079032" imgH="520474" progId="Equation.3">
                  <p:embed/>
                </p:oleObj>
              </mc:Choice>
              <mc:Fallback>
                <p:oleObj name="Rovnice" r:id="rId5" imgW="1079032" imgH="52047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4860"/>
                        <a:ext cx="2179637" cy="11779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1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54246" y="432392"/>
            <a:ext cx="313611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 a struktura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1772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Produktivita</a:t>
            </a:r>
          </a:p>
          <a:p>
            <a:pPr>
              <a:tabLst>
                <a:tab pos="2686050" algn="l"/>
                <a:tab pos="5200650" algn="l"/>
                <a:tab pos="6191250" algn="l"/>
                <a:tab pos="8610600" algn="r"/>
              </a:tabLst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Ekonomie rozsahu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4295"/>
              </p:ext>
            </p:extLst>
          </p:nvPr>
        </p:nvGraphicFramePr>
        <p:xfrm>
          <a:off x="272413" y="987574"/>
          <a:ext cx="7137456" cy="407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Dokument" r:id="rId5" imgW="5757256" imgH="3428714" progId="Word.Document.12">
                  <p:embed/>
                </p:oleObj>
              </mc:Choice>
              <mc:Fallback>
                <p:oleObj name="Dokument" r:id="rId5" imgW="5757256" imgH="342871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3" y="987574"/>
                        <a:ext cx="7137456" cy="4070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0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4011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Zásobník sypkých hmot ve tvaru krychle má kapacitu danou jejím objemem. Zásobník na sypké hmoty slouží potravinářským závodům jako operativní zásoba vstupních surovin, mezivýrobků nebo výrobků. Zásobník je zhotoven v souladu s platnými zákonnými předpisy z nerezové oceli. Rozměry a tvar zásobníku je uveden na následujícím schématu: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Zásobník má tvar krychle o velikosti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hrany: a = 1,8 m, Zásobník tvoří 4 stěny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a dno. Investiční náklady na zhotovení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korozivzdorné nádoby zásobníku jsou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 jednoduchost dány pouze náklady </a:t>
            </a:r>
          </a:p>
          <a:p>
            <a:pPr>
              <a:lnSpc>
                <a:spcPct val="110000"/>
              </a:lnSpc>
              <a:tabLst>
                <a:tab pos="3676650" algn="r"/>
              </a:tabLs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 materiál, jehož cena činí 22 800 Kč /m</a:t>
            </a:r>
            <a:r>
              <a:rPr lang="cs-CZ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28096"/>
              </p:ext>
            </p:extLst>
          </p:nvPr>
        </p:nvGraphicFramePr>
        <p:xfrm>
          <a:off x="4595761" y="2499742"/>
          <a:ext cx="3411537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8" name="Document" r:id="rId5" imgW="3782260" imgH="2680508" progId="Word.Document.8">
                  <p:embed/>
                </p:oleObj>
              </mc:Choice>
              <mc:Fallback>
                <p:oleObj name="Document" r:id="rId5" imgW="3782260" imgH="26805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761" y="2499742"/>
                        <a:ext cx="3411537" cy="2408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073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7574"/>
            <a:ext cx="7992888" cy="26202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628650" indent="-62865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Stanovte: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na zhotovení nádoby dle výše uvedené charakteristiky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Investiční náklady nádoby s čtyřnásobnou kapacitou.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23900" lvl="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Výsledky okomentujte.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12228" y="432392"/>
            <a:ext cx="102015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1191842"/>
            <a:ext cx="7992888" cy="10849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Smyslem přednášky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bylo studenty seznámit s rozdíly mezi pojmy efektivnost, hospodárnost, produktivita a produktivita práce. Dále byl představen hodnotový řetězec interních procesů a ekonomie rozsahu.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8778" y="432392"/>
            <a:ext cx="214706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Výrobní faktory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8538" y="1090092"/>
            <a:ext cx="7992888" cy="27807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 hlediska podnikové ekonomiky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dělíme výrobní faktory  na: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faktory. 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  <a:tab pos="3948113" algn="l"/>
                <a:tab pos="4127500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řídící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Elementární výrobní faktory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	- výkonná práce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		- dlouhodobý hmotný majetek 				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(pozemky, budovy, stroje)</a:t>
            </a:r>
            <a:br>
              <a:rPr lang="cs-CZ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 materiály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(suroviny, pomocné a provozní 			látky aj.)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540" y="1491630"/>
            <a:ext cx="7992888" cy="21548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Kombinace výrobních faktorů již při založení podniku: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zjištění současné, ale zejména budoucí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poptávky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daném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produktu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(službě), se projektuje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kapacita výrobního zařízení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dlouhodobý hmotný majetek).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sz="1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kapacitou výrobního zařízení je dána potřeba pracovníků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(výkonných </a:t>
            </a:r>
            <a:r>
              <a:rPr lang="cs-CZ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řídících pracovníků).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(ekonomie rozsahu: úvahy při založení podniku)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5318" t="30071" r="27286" b="17624"/>
          <a:stretch/>
        </p:blipFill>
        <p:spPr bwMode="auto">
          <a:xfrm>
            <a:off x="600781" y="1563638"/>
            <a:ext cx="6480719" cy="296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25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Kombinace výrobních faktorů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0885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Do jednotlivých typů výrob vstupují výrobní faktory v různém množství a často se stává, že jeden konkrétní faktor převažuje.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Podle převažujícího výrobního faktoru můžeme rozlišit výroby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(podniky):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podniky s vysokým podílem dlouhodobého hmotného majetku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kapitálově náročná výroba),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vysoký podíl odpisů v nákladech: těžební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průmysl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hutě, automobilky.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pracovně náročné: především služby, průmysl skla, keramiky,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průmysl.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materiálově náročné: potravinářský průmysl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hutnictví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neželezných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kovů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(může být i výroba energetický náročná).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Spotřeba výrobních faktorů – náklady podniku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37348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výrobním procesu dochází ke spojení,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kombinaci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použití výrobních faktorů, z nichž některé se spotřebovávají najednou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(např. materiál)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jiné se spotřebovávají postupně </a:t>
            </a:r>
            <a:r>
              <a:rPr lang="cs-CZ" sz="1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(stroje, budovy, haly, výrobní zařízení)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opotřebovávají 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33718" t="46289" r="18820" b="15346"/>
          <a:stretch/>
        </p:blipFill>
        <p:spPr bwMode="auto">
          <a:xfrm>
            <a:off x="971600" y="2067694"/>
            <a:ext cx="597666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94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01" y="417109"/>
            <a:ext cx="699888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Efektivnost, hospodárnost, produktivita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086" y="987574"/>
            <a:ext cx="7992888" cy="40488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Výrobou rozumíme v nejširším pojetí transformaci vstupů (výrobních faktorů) v užitečné výstupy (výrobky, služby).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Efektivnost (účinnost) s jakou jsou výrobní faktory využívány ve výrobě, se označuje jako jejich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produktivita.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tabLst>
                <a:tab pos="358775" algn="l"/>
              </a:tabLst>
              <a:defRPr/>
            </a:pPr>
            <a:endParaRPr lang="cs-CZ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3"/>
          <a:srcRect l="35205" t="57873" r="19988" b="19071"/>
          <a:stretch/>
        </p:blipFill>
        <p:spPr bwMode="auto">
          <a:xfrm>
            <a:off x="1403648" y="3147814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78199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919</Words>
  <Application>Microsoft Office PowerPoint</Application>
  <PresentationFormat>Předvádění na obrazovce (16:9)</PresentationFormat>
  <Paragraphs>160</Paragraphs>
  <Slides>33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SLU</vt:lpstr>
      <vt:lpstr>Document</vt:lpstr>
      <vt:lpstr>Rovnice</vt:lpstr>
      <vt:lpstr>Dokument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Rylkova</cp:lastModifiedBy>
  <cp:revision>283</cp:revision>
  <cp:lastPrinted>2018-03-27T09:30:31Z</cp:lastPrinted>
  <dcterms:created xsi:type="dcterms:W3CDTF">2016-07-06T15:42:34Z</dcterms:created>
  <dcterms:modified xsi:type="dcterms:W3CDTF">2023-02-15T13:05:54Z</dcterms:modified>
</cp:coreProperties>
</file>