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304"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64" r:id="rId62"/>
    <p:sldId id="365" r:id="rId63"/>
    <p:sldId id="366" r:id="rId64"/>
    <p:sldId id="367" r:id="rId65"/>
    <p:sldId id="368" r:id="rId66"/>
    <p:sldId id="369" r:id="rId67"/>
    <p:sldId id="370" r:id="rId68"/>
    <p:sldId id="371" r:id="rId69"/>
    <p:sldId id="372" r:id="rId7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884367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251899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24</a:t>
            </a:fld>
            <a:endParaRPr lang="cs-CZ"/>
          </a:p>
        </p:txBody>
      </p:sp>
    </p:spTree>
    <p:extLst>
      <p:ext uri="{BB962C8B-B14F-4D97-AF65-F5344CB8AC3E}">
        <p14:creationId xmlns:p14="http://schemas.microsoft.com/office/powerpoint/2010/main" val="2243599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25</a:t>
            </a:fld>
            <a:endParaRPr lang="cs-CZ"/>
          </a:p>
        </p:txBody>
      </p:sp>
    </p:spTree>
    <p:extLst>
      <p:ext uri="{BB962C8B-B14F-4D97-AF65-F5344CB8AC3E}">
        <p14:creationId xmlns:p14="http://schemas.microsoft.com/office/powerpoint/2010/main" val="2236040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1148225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strategií organizací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blok</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319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Dynamika </a:t>
            </a:r>
            <a:r>
              <a:rPr lang="cs-CZ" sz="1600" dirty="0"/>
              <a:t>vývoje a </a:t>
            </a:r>
            <a:r>
              <a:rPr lang="cs-CZ" sz="1600" dirty="0" smtClean="0"/>
              <a:t>celkový stav </a:t>
            </a:r>
            <a:r>
              <a:rPr lang="cs-CZ" sz="1600" dirty="0"/>
              <a:t>trhu.</a:t>
            </a:r>
          </a:p>
          <a:p>
            <a:pPr lvl="0" algn="just"/>
            <a:r>
              <a:rPr lang="cs-CZ" sz="1600" dirty="0" smtClean="0"/>
              <a:t>Aktivita </a:t>
            </a:r>
            <a:r>
              <a:rPr lang="cs-CZ" sz="1600" dirty="0"/>
              <a:t>konkurence, která na trhu nejen působí v současnosti, ale jejichž vstup na daný trh můžeme předpokládat.</a:t>
            </a:r>
          </a:p>
          <a:p>
            <a:pPr lvl="0" algn="just"/>
            <a:r>
              <a:rPr lang="cs-CZ" sz="1600" dirty="0" smtClean="0"/>
              <a:t>Vývoj </a:t>
            </a:r>
            <a:r>
              <a:rPr lang="cs-CZ" sz="1600" dirty="0"/>
              <a:t>používaných technologií, což předpokládá věnovat neustálou pozornost výsledkům vývoje a výzkumu v nejen v daném, ale i v navazujících odvětvích.</a:t>
            </a:r>
          </a:p>
          <a:p>
            <a:pPr lvl="0" algn="just"/>
            <a:r>
              <a:rPr lang="cs-CZ" sz="1600" dirty="0" smtClean="0"/>
              <a:t>Omezenost </a:t>
            </a:r>
            <a:r>
              <a:rPr lang="cs-CZ" sz="1600" dirty="0"/>
              <a:t>základních zdrojů a hledání vhodných substitutů, které jsou použitelné v produkci bez výraznějšího poklesu kvality produktů.</a:t>
            </a:r>
          </a:p>
          <a:p>
            <a:pPr lvl="0" algn="just"/>
            <a:r>
              <a:rPr lang="cs-CZ" sz="1600" dirty="0" smtClean="0"/>
              <a:t>Vlastnosti </a:t>
            </a:r>
            <a:r>
              <a:rPr lang="cs-CZ" sz="1600" dirty="0"/>
              <a:t>nabízeného produktu na trhu, které by měly vytvářet osobitost a jedinečnost a nejlépe obtížnou nahraditelnost našeho produktu u zákazníků.</a:t>
            </a:r>
          </a:p>
          <a:p>
            <a:pPr lvl="0" algn="just"/>
            <a:r>
              <a:rPr lang="cs-CZ" sz="1600" dirty="0" smtClean="0"/>
              <a:t>Zájme </a:t>
            </a:r>
            <a:r>
              <a:rPr lang="cs-CZ" sz="1600" dirty="0"/>
              <a:t>zákazníků o náš produkt.</a:t>
            </a:r>
          </a:p>
          <a:p>
            <a:pPr algn="just"/>
            <a:r>
              <a:rPr lang="cs-CZ" sz="1600" dirty="0" smtClean="0"/>
              <a:t>Systém </a:t>
            </a:r>
            <a:r>
              <a:rPr lang="cs-CZ" sz="1600" dirty="0"/>
              <a:t>využitelných podpor jak podnikových tak státních</a:t>
            </a:r>
            <a:r>
              <a:rPr lang="cs-CZ" sz="1600" dirty="0" smtClean="0"/>
              <a:t>.</a:t>
            </a:r>
            <a:endParaRPr lang="cs-CZ" sz="1600" dirty="0"/>
          </a:p>
          <a:p>
            <a:pPr lvl="0" algn="just"/>
            <a:r>
              <a:rPr lang="cs-CZ" sz="1600" dirty="0" smtClean="0"/>
              <a:t>Kapitálová, </a:t>
            </a:r>
            <a:r>
              <a:rPr lang="cs-CZ" sz="1600" dirty="0"/>
              <a:t>personální </a:t>
            </a:r>
            <a:r>
              <a:rPr lang="cs-CZ" sz="1600" dirty="0" smtClean="0"/>
              <a:t>a</a:t>
            </a:r>
            <a:r>
              <a:rPr lang="cs-CZ" sz="1600" dirty="0"/>
              <a:t> tržní </a:t>
            </a:r>
            <a:r>
              <a:rPr lang="cs-CZ" sz="1600" dirty="0" smtClean="0"/>
              <a:t>síla </a:t>
            </a:r>
            <a:r>
              <a:rPr lang="cs-CZ" sz="1600" dirty="0"/>
              <a:t>podnikatelského subjektu.</a:t>
            </a:r>
          </a:p>
          <a:p>
            <a:pPr algn="just"/>
            <a:r>
              <a:rPr lang="cs-CZ" sz="1600" dirty="0" smtClean="0"/>
              <a:t>Pravděpodobný výskyt </a:t>
            </a:r>
            <a:r>
              <a:rPr lang="cs-CZ" sz="1600" dirty="0"/>
              <a:t>možných změn, které by mohly narušit podnikatelské prostředí a tak případně změnit postavení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Vlivy působící na business strategii</a:t>
            </a:r>
            <a:endParaRPr lang="cs-CZ" dirty="0"/>
          </a:p>
        </p:txBody>
      </p:sp>
    </p:spTree>
    <p:extLst>
      <p:ext uri="{BB962C8B-B14F-4D97-AF65-F5344CB8AC3E}">
        <p14:creationId xmlns:p14="http://schemas.microsoft.com/office/powerpoint/2010/main" val="39977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220337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971"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Při tvorbě požadované strategické hodnotě se manažeři musí rozhodovat mezi alternativou nízkých nákladů nebo vysoká nabízená hodnota. A právě na těchto dvou volbách stojí podle Michaela </a:t>
            </a:r>
            <a:r>
              <a:rPr lang="cs-CZ" sz="1600" dirty="0" err="1"/>
              <a:t>Portera</a:t>
            </a:r>
            <a:r>
              <a:rPr lang="cs-CZ" sz="1600" dirty="0"/>
              <a:t> dvě základní alternativy business strategií, a to strategie nákladového vůdce a strategie diferenciace. </a:t>
            </a:r>
            <a:endParaRPr lang="cs-CZ" sz="1600" dirty="0" smtClean="0"/>
          </a:p>
          <a:p>
            <a:pPr lvl="0" algn="just"/>
            <a:r>
              <a:rPr lang="cs-CZ" sz="1600" dirty="0" smtClean="0"/>
              <a:t>Strategie </a:t>
            </a:r>
            <a:r>
              <a:rPr lang="cs-CZ" sz="1600" dirty="0"/>
              <a:t>nákladového vůdce a strategie diferenciace se souhrnně nazývají generické strategie, protože mohou být využity v různých organizacích bez ohledu na oblast nebo obor působení.</a:t>
            </a:r>
            <a:endParaRPr lang="cs-CZ" sz="1600" dirty="0" smtClean="0"/>
          </a:p>
          <a:p>
            <a:pPr algn="just"/>
            <a:r>
              <a:rPr lang="cs-CZ" sz="1600" b="1" dirty="0"/>
              <a:t>Strategie nákladového vůdcovství</a:t>
            </a:r>
            <a:r>
              <a:rPr lang="cs-CZ" sz="1600" dirty="0"/>
              <a:t> se zaměřuje na tvorbu stejné nebo podobné hodnoty pro zákazníky prostřednictvím nízkých nákladů, což v konečném důsledku vede k tvorbě a nabídce produktů s nižší cenou oproti konkurenci. </a:t>
            </a:r>
            <a:endParaRPr lang="cs-CZ" sz="1600" dirty="0" smtClean="0"/>
          </a:p>
          <a:p>
            <a:pPr algn="just"/>
            <a:r>
              <a:rPr lang="cs-CZ" sz="1600" dirty="0" smtClean="0"/>
              <a:t>Zatímco </a:t>
            </a:r>
            <a:r>
              <a:rPr lang="cs-CZ" sz="1600" b="1" dirty="0"/>
              <a:t>strategie diferenciace</a:t>
            </a:r>
            <a:r>
              <a:rPr lang="cs-CZ" sz="1600" dirty="0"/>
              <a:t> se při tvorbě hodnoty pro zákazníky zaměřuje na odlišnost produktů a výrazně vyšší přidanou hodnotu pro zákazníky, což se odráží ve vyšších cenách nabízených produktů..</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r>
              <a:rPr lang="cs-CZ" dirty="0" smtClean="0"/>
              <a:t> I </a:t>
            </a:r>
            <a:endParaRPr lang="cs-CZ" dirty="0"/>
          </a:p>
        </p:txBody>
      </p:sp>
    </p:spTree>
    <p:extLst>
      <p:ext uri="{BB962C8B-B14F-4D97-AF65-F5344CB8AC3E}">
        <p14:creationId xmlns:p14="http://schemas.microsoft.com/office/powerpoint/2010/main" val="143122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18461846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331883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388905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228354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59338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23047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V</a:t>
            </a:r>
            <a:r>
              <a:rPr lang="cs-CZ" sz="1600" dirty="0"/>
              <a:t> rámci rozpočtu dílčí strategie musí být pokud možno co nejpřesněji vyhodnoceny náklady, které musí být vynaloženy v určité oblasti. Zde se musí promítnout i přínosy (přidané hodnoty).</a:t>
            </a:r>
          </a:p>
          <a:p>
            <a:pPr lvl="0" algn="just"/>
            <a:r>
              <a:rPr lang="cs-CZ" sz="1600" dirty="0"/>
              <a:t>U těchto strategií musí být precizně stanoveny konečné cíle, přičemž v rámci podnikové strategie se jedná o dobře kontrolované dílčí (etapové) cíle.</a:t>
            </a:r>
          </a:p>
          <a:p>
            <a:pPr lvl="0" algn="just"/>
            <a:r>
              <a:rPr lang="cs-CZ" sz="1600" dirty="0"/>
              <a:t>Z každé funkční strategie musí vyplynout přesně vymezena pravomoc i odpovědnost vedoucích pracovníků.</a:t>
            </a:r>
          </a:p>
          <a:p>
            <a:pPr algn="just"/>
            <a:r>
              <a:rPr lang="cs-CZ" sz="1600" dirty="0"/>
              <a:t>Do tvorby funkčních strategií, zejména do výrobní, produktové a marketingové musíme zapracovat vhodným způsobem požadavky a přání zákazníků, které se vztahují na konečný produkt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II</a:t>
            </a:r>
            <a:endParaRPr lang="cs-CZ" dirty="0"/>
          </a:p>
        </p:txBody>
      </p:sp>
    </p:spTree>
    <p:extLst>
      <p:ext uri="{BB962C8B-B14F-4D97-AF65-F5344CB8AC3E}">
        <p14:creationId xmlns:p14="http://schemas.microsoft.com/office/powerpoint/2010/main" val="94296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Na základě provedené strategické analýzy jsou zjištěny podmínky pro rozhodování podnikatelského subjektu.</a:t>
            </a:r>
          </a:p>
          <a:p>
            <a:pPr algn="just"/>
            <a:r>
              <a:rPr lang="cs-CZ" sz="1600" dirty="0" smtClean="0"/>
              <a:t>Analýza externího prostředí ukazuje příležitosti a hrozby externího prostředí. Analýza interního prostředí specifikuje silné stránky a problémy daného podnikatelského subjektu. Syntetické metody potom konfrontují výsledky analýzy externího a interního prostředí.</a:t>
            </a:r>
          </a:p>
          <a:p>
            <a:pPr algn="just"/>
            <a:r>
              <a:rPr lang="cs-CZ" sz="1600" dirty="0" smtClean="0"/>
              <a:t>Na základě těchto zjištění jsou specifikovány </a:t>
            </a:r>
            <a:r>
              <a:rPr lang="cs-CZ" sz="1600" b="1" dirty="0" smtClean="0"/>
              <a:t>strategické cíle </a:t>
            </a:r>
            <a:r>
              <a:rPr lang="cs-CZ" sz="1600" dirty="0" smtClean="0"/>
              <a:t>podnikatelského subjektu, který musí respektovat zdroje podniku a prostředí, ve kterém podnik působí.</a:t>
            </a:r>
          </a:p>
          <a:p>
            <a:pPr algn="just"/>
            <a:r>
              <a:rPr lang="cs-CZ" sz="1600" dirty="0" smtClean="0"/>
              <a:t>Strategický cíl představuje požadovaný cílový stav, které chce podnik dosáhnout. </a:t>
            </a:r>
          </a:p>
          <a:p>
            <a:pPr algn="just"/>
            <a:r>
              <a:rPr lang="cs-CZ" sz="1600" dirty="0" smtClean="0"/>
              <a:t>Strategický cíl by měl být stanoven pouze jeden, přičemž je možné z něj odvodit odvozené cíle a cíle dílčích oblastí. </a:t>
            </a:r>
          </a:p>
          <a:p>
            <a:pPr algn="just"/>
            <a:r>
              <a:rPr lang="cs-CZ" sz="1600" dirty="0" smtClean="0"/>
              <a:t>Pravidla do definování strategického cíle byly již uvedeny v rámci tématu č. 3.</a:t>
            </a:r>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Strategické cíle</a:t>
            </a:r>
            <a:endParaRPr lang="cs-CZ" dirty="0"/>
          </a:p>
        </p:txBody>
      </p:sp>
    </p:spTree>
    <p:extLst>
      <p:ext uri="{BB962C8B-B14F-4D97-AF65-F5344CB8AC3E}">
        <p14:creationId xmlns:p14="http://schemas.microsoft.com/office/powerpoint/2010/main" val="3334918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408492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strategie inovační a krizové.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58065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222206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142612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62613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340962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154551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Výběr, implementace a kontrola strategie organizace</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6</a:t>
            </a:r>
            <a:r>
              <a:rPr lang="cs-CZ" sz="1400" dirty="0" smtClean="0">
                <a:solidFill>
                  <a:schemeClr val="bg1"/>
                </a:solidFill>
                <a:latin typeface="Times New Roman" panose="02020603050405020304" pitchFamily="18" charset="0"/>
                <a:cs typeface="Times New Roman" panose="02020603050405020304" pitchFamily="18" charset="0"/>
              </a:rPr>
              <a:t>. téma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867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58392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551933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420059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Alternativy se liší na základě naplnění účelu:</a:t>
            </a:r>
          </a:p>
          <a:p>
            <a:pPr lvl="1" algn="just"/>
            <a:r>
              <a:rPr lang="cs-CZ" sz="1600" dirty="0" smtClean="0"/>
              <a:t>Dosažení cíle</a:t>
            </a:r>
          </a:p>
          <a:p>
            <a:pPr lvl="1" algn="just"/>
            <a:r>
              <a:rPr lang="cs-CZ" sz="1600" dirty="0" smtClean="0"/>
              <a:t>Vyřešení problému</a:t>
            </a:r>
          </a:p>
          <a:p>
            <a:pPr lvl="1" algn="just"/>
            <a:r>
              <a:rPr lang="cs-CZ" sz="1600" dirty="0" smtClean="0"/>
              <a:t>Využití příležitosti</a:t>
            </a:r>
          </a:p>
          <a:p>
            <a:pPr marL="0" indent="0" algn="just">
              <a:buNone/>
            </a:pPr>
            <a:endParaRPr lang="cs-CZ" sz="1600" dirty="0" smtClean="0"/>
          </a:p>
          <a:p>
            <a:pPr algn="just"/>
            <a:r>
              <a:rPr lang="cs-CZ" sz="1600" dirty="0" smtClean="0"/>
              <a:t>Alternativy se liší podle jejich významu:</a:t>
            </a:r>
          </a:p>
          <a:p>
            <a:pPr lvl="1" algn="just"/>
            <a:r>
              <a:rPr lang="cs-CZ" sz="1600" dirty="0" smtClean="0"/>
              <a:t>Vymezující rozsah možností</a:t>
            </a:r>
          </a:p>
          <a:p>
            <a:pPr lvl="1" algn="just"/>
            <a:r>
              <a:rPr lang="cs-CZ" sz="1600" dirty="0" smtClean="0"/>
              <a:t>Určující další směřování podniku</a:t>
            </a:r>
          </a:p>
          <a:p>
            <a:pPr marL="0" indent="0" algn="just">
              <a:buNone/>
            </a:pPr>
            <a:endParaRPr lang="cs-CZ" sz="1600" dirty="0" smtClean="0"/>
          </a:p>
          <a:p>
            <a:pPr algn="just"/>
            <a:r>
              <a:rPr lang="cs-CZ" sz="1600" dirty="0" smtClean="0"/>
              <a:t>Alternativy se liší na základě kritérií:</a:t>
            </a:r>
          </a:p>
          <a:p>
            <a:pPr lvl="1" algn="just"/>
            <a:r>
              <a:rPr lang="cs-CZ" sz="1600" dirty="0" smtClean="0"/>
              <a:t>Míry kreativity a invence</a:t>
            </a:r>
          </a:p>
          <a:p>
            <a:pPr lvl="1" algn="just"/>
            <a:r>
              <a:rPr lang="cs-CZ" sz="1600" dirty="0" smtClean="0"/>
              <a:t>Míry návaznosti na dosavadní strategie</a:t>
            </a:r>
          </a:p>
          <a:p>
            <a:pPr lvl="1" algn="just"/>
            <a:r>
              <a:rPr lang="cs-CZ" sz="1600" dirty="0" smtClean="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Generování strategických alternativ</a:t>
            </a:r>
            <a:endParaRPr lang="cs-CZ" dirty="0"/>
          </a:p>
        </p:txBody>
      </p:sp>
    </p:spTree>
    <p:extLst>
      <p:ext uri="{BB962C8B-B14F-4D97-AF65-F5344CB8AC3E}">
        <p14:creationId xmlns:p14="http://schemas.microsoft.com/office/powerpoint/2010/main" val="253944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Určení rámce problému</a:t>
            </a:r>
          </a:p>
          <a:p>
            <a:pPr lvl="1" algn="just"/>
            <a:r>
              <a:rPr lang="cs-CZ" sz="1600" dirty="0" smtClean="0"/>
              <a:t>Vzniká na základě požadovaných potřeb a příležitostí</a:t>
            </a:r>
          </a:p>
          <a:p>
            <a:pPr lvl="1" algn="just"/>
            <a:r>
              <a:rPr lang="cs-CZ" sz="1600" dirty="0" smtClean="0"/>
              <a:t>Vymezení problému</a:t>
            </a:r>
          </a:p>
          <a:p>
            <a:pPr lvl="1" algn="just"/>
            <a:r>
              <a:rPr lang="cs-CZ" sz="1600" dirty="0" smtClean="0"/>
              <a:t>Strategická situační analýza</a:t>
            </a:r>
          </a:p>
          <a:p>
            <a:pPr marL="0" indent="0" algn="just">
              <a:buNone/>
            </a:pPr>
            <a:endParaRPr lang="cs-CZ" sz="1600" dirty="0" smtClean="0"/>
          </a:p>
          <a:p>
            <a:pPr algn="just"/>
            <a:r>
              <a:rPr lang="cs-CZ" sz="1600" dirty="0" smtClean="0"/>
              <a:t>Generování souboru strategických alternativ</a:t>
            </a:r>
          </a:p>
          <a:p>
            <a:pPr lvl="1" algn="just"/>
            <a:r>
              <a:rPr lang="cs-CZ" sz="1600" dirty="0" smtClean="0"/>
              <a:t>Vytvoření širokého spektra strategických alternativ</a:t>
            </a:r>
          </a:p>
          <a:p>
            <a:pPr lvl="1" algn="just"/>
            <a:r>
              <a:rPr lang="cs-CZ" sz="1600" dirty="0" smtClean="0"/>
              <a:t>Strategické alternativy vytvořené na základě složitosti a důležitosti problému</a:t>
            </a:r>
          </a:p>
          <a:p>
            <a:pPr marL="0" indent="0" algn="just">
              <a:buNone/>
            </a:pPr>
            <a:endParaRPr lang="cs-CZ" sz="1600" dirty="0" smtClean="0"/>
          </a:p>
          <a:p>
            <a:pPr algn="just"/>
            <a:r>
              <a:rPr lang="cs-CZ" sz="1600" dirty="0" smtClean="0"/>
              <a:t>Zúžení souboru strategických alternativ</a:t>
            </a:r>
          </a:p>
          <a:p>
            <a:pPr lvl="1" algn="just"/>
            <a:r>
              <a:rPr lang="cs-CZ" sz="1600" dirty="0" smtClean="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Proces generování strategických alternativ</a:t>
            </a:r>
            <a:endParaRPr lang="cs-CZ" dirty="0"/>
          </a:p>
        </p:txBody>
      </p:sp>
    </p:spTree>
    <p:extLst>
      <p:ext uri="{BB962C8B-B14F-4D97-AF65-F5344CB8AC3E}">
        <p14:creationId xmlns:p14="http://schemas.microsoft.com/office/powerpoint/2010/main" val="317962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182611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50477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a:t>
            </a:r>
            <a:r>
              <a:rPr lang="cs-CZ" sz="1600" dirty="0" smtClean="0"/>
              <a:t>přispívají </a:t>
            </a:r>
            <a:r>
              <a:rPr lang="cs-CZ" sz="1600" dirty="0"/>
              <a:t>ke zvýšení odborné úrovně rozhodovacího procesu</a:t>
            </a:r>
            <a:r>
              <a:rPr lang="cs-CZ" sz="1600" dirty="0" smtClean="0"/>
              <a:t>.</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a:t>
            </a:r>
            <a:endParaRPr lang="cs-CZ" dirty="0"/>
          </a:p>
        </p:txBody>
      </p:sp>
    </p:spTree>
    <p:extLst>
      <p:ext uri="{BB962C8B-B14F-4D97-AF65-F5344CB8AC3E}">
        <p14:creationId xmlns:p14="http://schemas.microsoft.com/office/powerpoint/2010/main" val="337141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smtClean="0"/>
              <a:t>Poučení </a:t>
            </a:r>
            <a:r>
              <a:rPr lang="cs-CZ" sz="1600" b="1" i="1" dirty="0"/>
              <a:t>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r>
              <a:rPr lang="cs-CZ" sz="1600" dirty="0" smtClean="0"/>
              <a:t>.</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II</a:t>
            </a:r>
            <a:endParaRPr lang="cs-CZ" dirty="0"/>
          </a:p>
        </p:txBody>
      </p:sp>
    </p:spTree>
    <p:extLst>
      <p:ext uri="{BB962C8B-B14F-4D97-AF65-F5344CB8AC3E}">
        <p14:creationId xmlns:p14="http://schemas.microsoft.com/office/powerpoint/2010/main" val="378345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3965896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300766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Vyšší nároky na čas </a:t>
            </a:r>
            <a:r>
              <a:rPr lang="cs-CZ" sz="1600" dirty="0" smtClean="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smtClean="0"/>
          </a:p>
          <a:p>
            <a:pPr algn="just"/>
            <a:r>
              <a:rPr lang="cs-CZ" sz="1600" b="1" dirty="0" smtClean="0"/>
              <a:t>Zapojení většího počtu lidí </a:t>
            </a:r>
            <a:r>
              <a:rPr lang="cs-CZ" sz="1600" dirty="0" smtClean="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a:t>
            </a:r>
            <a:endParaRPr lang="cs-CZ" dirty="0"/>
          </a:p>
        </p:txBody>
      </p:sp>
    </p:spTree>
    <p:extLst>
      <p:ext uri="{BB962C8B-B14F-4D97-AF65-F5344CB8AC3E}">
        <p14:creationId xmlns:p14="http://schemas.microsoft.com/office/powerpoint/2010/main" val="413168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Nedostatečné dovednosti a znalosti manažerů potřebné pro implementaci strategie </a:t>
            </a:r>
            <a:r>
              <a:rPr lang="cs-CZ" sz="1600" dirty="0" smtClean="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smtClean="0"/>
          </a:p>
          <a:p>
            <a:pPr algn="just"/>
            <a:r>
              <a:rPr lang="cs-CZ" sz="1600" b="1" dirty="0" smtClean="0"/>
              <a:t>Neexistence modelů poskytujících manažerům jasný návod nebo vodítko pro implementaci strategie </a:t>
            </a:r>
            <a:r>
              <a:rPr lang="cs-CZ" sz="1600" dirty="0" smtClean="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II</a:t>
            </a:r>
            <a:endParaRPr lang="cs-CZ" dirty="0"/>
          </a:p>
        </p:txBody>
      </p:sp>
    </p:spTree>
    <p:extLst>
      <p:ext uri="{BB962C8B-B14F-4D97-AF65-F5344CB8AC3E}">
        <p14:creationId xmlns:p14="http://schemas.microsoft.com/office/powerpoint/2010/main" val="78894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184958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Implementace strategie vychází </a:t>
            </a:r>
            <a:r>
              <a:rPr lang="cs-CZ" sz="1600" dirty="0"/>
              <a:t>z</a:t>
            </a:r>
          </a:p>
          <a:p>
            <a:pPr lvl="1"/>
            <a:r>
              <a:rPr lang="cs-CZ" sz="1600" dirty="0"/>
              <a:t>Teorie změny</a:t>
            </a:r>
          </a:p>
          <a:p>
            <a:pPr lvl="1"/>
            <a:r>
              <a:rPr lang="cs-CZ" sz="1600" dirty="0"/>
              <a:t>Principů řízení změny</a:t>
            </a:r>
          </a:p>
          <a:p>
            <a:pPr lvl="1">
              <a:buNone/>
            </a:pPr>
            <a:endParaRPr lang="cs-CZ" sz="1600" dirty="0"/>
          </a:p>
          <a:p>
            <a:r>
              <a:rPr lang="cs-CZ" sz="1600" dirty="0"/>
              <a:t>Faktory </a:t>
            </a:r>
            <a:r>
              <a:rPr lang="cs-CZ" sz="1600" dirty="0" smtClean="0"/>
              <a:t>ovlivňující způsob implementace strategie</a:t>
            </a:r>
            <a:endParaRPr lang="cs-CZ" sz="1600" dirty="0"/>
          </a:p>
          <a:p>
            <a:pPr lvl="1"/>
            <a:r>
              <a:rPr lang="cs-CZ" sz="1600" dirty="0"/>
              <a:t>Typ </a:t>
            </a:r>
            <a:r>
              <a:rPr lang="cs-CZ" sz="1600" dirty="0" smtClean="0"/>
              <a:t> a velikost podniku</a:t>
            </a:r>
            <a:endParaRPr lang="cs-CZ" sz="1600" dirty="0"/>
          </a:p>
          <a:p>
            <a:pPr lvl="1"/>
            <a:r>
              <a:rPr lang="cs-CZ" sz="1600" dirty="0"/>
              <a:t>Věk podniku</a:t>
            </a:r>
          </a:p>
          <a:p>
            <a:pPr lvl="1"/>
            <a:r>
              <a:rPr lang="cs-CZ" sz="1600" dirty="0"/>
              <a:t>Dostupné zdroje</a:t>
            </a:r>
          </a:p>
          <a:p>
            <a:pPr lvl="1"/>
            <a:r>
              <a:rPr lang="cs-CZ" sz="1600" dirty="0"/>
              <a:t>Věk </a:t>
            </a:r>
            <a:r>
              <a:rPr lang="cs-CZ" sz="1600" dirty="0" smtClean="0"/>
              <a:t>a fáze vývoje trhu a další faktory.</a:t>
            </a: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Východiska a faktory ovlivňující implementaci strategii</a:t>
            </a:r>
            <a:endParaRPr lang="cs-CZ" dirty="0"/>
          </a:p>
        </p:txBody>
      </p:sp>
    </p:spTree>
    <p:extLst>
      <p:ext uri="{BB962C8B-B14F-4D97-AF65-F5344CB8AC3E}">
        <p14:creationId xmlns:p14="http://schemas.microsoft.com/office/powerpoint/2010/main" val="252346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a:t>
            </a:r>
            <a:r>
              <a:rPr lang="cs-CZ" sz="1600" dirty="0" smtClean="0"/>
              <a:t>fáze – situační analýza a stanovení problému</a:t>
            </a:r>
            <a:endParaRPr lang="cs-CZ" sz="1600" dirty="0"/>
          </a:p>
          <a:p>
            <a:pPr lvl="1" algn="just"/>
            <a:r>
              <a:rPr lang="cs-CZ" sz="1600" dirty="0"/>
              <a:t>Návrhová fáze – vytvoření modelu, stanovení agenta změny, intervenční oblasti podniku</a:t>
            </a:r>
          </a:p>
          <a:p>
            <a:pPr lvl="1" algn="just"/>
            <a:r>
              <a:rPr lang="cs-CZ" sz="1600" dirty="0"/>
              <a:t>Realizační </a:t>
            </a:r>
            <a:r>
              <a:rPr lang="cs-CZ" sz="1600" dirty="0" smtClean="0"/>
              <a:t>fáze – realizace samotné změny a její implementace</a:t>
            </a:r>
            <a:endParaRPr lang="cs-CZ" sz="1600" dirty="0"/>
          </a:p>
          <a:p>
            <a:pPr lvl="1" algn="just"/>
            <a:r>
              <a:rPr lang="cs-CZ" sz="1600" dirty="0"/>
              <a:t>Hodnotová </a:t>
            </a:r>
            <a:r>
              <a:rPr lang="cs-CZ" sz="1600" dirty="0" smtClean="0"/>
              <a:t>fáze – kontrola realizace změny a přínos podniku</a:t>
            </a:r>
            <a:endParaRPr lang="cs-CZ" sz="1600" dirty="0"/>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a:t>
            </a:r>
            <a:r>
              <a:rPr lang="cs-CZ" sz="1600" dirty="0" smtClean="0"/>
              <a:t>– vytržení lidí ze současného stavu, komunikace a přesvědčování o potřebnosti změn.</a:t>
            </a:r>
            <a:endParaRPr lang="cs-CZ" sz="1600" dirty="0"/>
          </a:p>
          <a:p>
            <a:pPr lvl="1" algn="just"/>
            <a:r>
              <a:rPr lang="cs-CZ" sz="1600" dirty="0"/>
              <a:t>Provedení změny (přechod na novou úroveň</a:t>
            </a:r>
            <a:r>
              <a:rPr lang="cs-CZ" sz="1600" dirty="0" smtClean="0"/>
              <a:t>) – změny jsou realizovány.</a:t>
            </a:r>
            <a:endParaRPr lang="cs-CZ" sz="1600" dirty="0"/>
          </a:p>
          <a:p>
            <a:pPr lvl="1" algn="just"/>
            <a:r>
              <a:rPr lang="cs-CZ" sz="1600" dirty="0"/>
              <a:t>Zamrazení (</a:t>
            </a:r>
            <a:r>
              <a:rPr lang="cs-CZ" sz="1600" dirty="0" smtClean="0"/>
              <a:t>stabilizace) – stabilizace systému umožňující realizaci požadovaných výkonů a výsledků.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řízení změny – implementace </a:t>
            </a:r>
            <a:endParaRPr lang="cs-CZ" dirty="0"/>
          </a:p>
        </p:txBody>
      </p:sp>
    </p:spTree>
    <p:extLst>
      <p:ext uri="{BB962C8B-B14F-4D97-AF65-F5344CB8AC3E}">
        <p14:creationId xmlns:p14="http://schemas.microsoft.com/office/powerpoint/2010/main" val="236901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smtClean="0"/>
              <a:t>Jednotlivec – kolektiv</a:t>
            </a:r>
            <a:endParaRPr lang="cs-CZ" sz="1600" dirty="0"/>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a:t>
            </a:r>
            <a:r>
              <a:rPr lang="cs-CZ" sz="1600" dirty="0" smtClean="0"/>
              <a:t>– pasivní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Postoj zaměstnanců ke změnám při implementaci</a:t>
            </a:r>
            <a:endParaRPr lang="cs-CZ" dirty="0"/>
          </a:p>
        </p:txBody>
      </p:sp>
    </p:spTree>
    <p:extLst>
      <p:ext uri="{BB962C8B-B14F-4D97-AF65-F5344CB8AC3E}">
        <p14:creationId xmlns:p14="http://schemas.microsoft.com/office/powerpoint/2010/main" val="411960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Překonání odporu ke změnám dle </a:t>
            </a:r>
            <a:r>
              <a:rPr lang="cs-CZ" dirty="0" err="1" smtClean="0"/>
              <a:t>Kottera</a:t>
            </a:r>
            <a:endParaRPr lang="cs-CZ" dirty="0"/>
          </a:p>
        </p:txBody>
      </p:sp>
    </p:spTree>
    <p:extLst>
      <p:ext uri="{BB962C8B-B14F-4D97-AF65-F5344CB8AC3E}">
        <p14:creationId xmlns:p14="http://schemas.microsoft.com/office/powerpoint/2010/main" val="289724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228233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r>
              <a:rPr lang="cs-CZ" sz="1600" dirty="0" smtClean="0"/>
              <a:t>:</a:t>
            </a:r>
          </a:p>
          <a:p>
            <a:pPr algn="just"/>
            <a:endParaRPr lang="cs-CZ" sz="1600" dirty="0"/>
          </a:p>
          <a:p>
            <a:pPr lvl="0" algn="just"/>
            <a:r>
              <a:rPr lang="cs-CZ" sz="1600" dirty="0"/>
              <a:t>Vytvořit seznam 6-8 KFÚ pro vybranou </a:t>
            </a:r>
            <a:r>
              <a:rPr lang="cs-CZ" sz="1600" dirty="0" smtClean="0"/>
              <a:t>strategii.</a:t>
            </a:r>
            <a:endParaRPr lang="cs-CZ" sz="1600" dirty="0"/>
          </a:p>
          <a:p>
            <a:pPr lvl="0" algn="just"/>
            <a:r>
              <a:rPr lang="cs-CZ" sz="1600" dirty="0"/>
              <a:t>Zkontrolovat seznam a ujistit se, že všechny KFÚ jsou skutečně nezbytné a seznam KFÚ je dostatečný pro </a:t>
            </a:r>
            <a:r>
              <a:rPr lang="cs-CZ" sz="1600" dirty="0" smtClean="0"/>
              <a:t>úspěch.</a:t>
            </a:r>
            <a:endParaRPr lang="cs-CZ" sz="1600" dirty="0"/>
          </a:p>
          <a:p>
            <a:pPr lvl="0" algn="just"/>
            <a:r>
              <a:rPr lang="cs-CZ" sz="1600" dirty="0"/>
              <a:t>Identifikovat klíčové úkoly, které jsou důležité pro zajištění každého KFÚ </a:t>
            </a:r>
            <a:r>
              <a:rPr lang="cs-CZ" sz="1600" dirty="0" smtClean="0"/>
              <a:t>.</a:t>
            </a:r>
            <a:endParaRPr lang="cs-CZ" sz="1600" dirty="0"/>
          </a:p>
          <a:p>
            <a:pPr lvl="0" algn="just"/>
            <a:r>
              <a:rPr lang="cs-CZ" sz="1600" dirty="0"/>
              <a:t>Určit zodpovědnost za každý klíčový </a:t>
            </a:r>
            <a:r>
              <a:rPr lang="cs-CZ" sz="1600" dirty="0" smtClean="0"/>
              <a:t>úkol.</a:t>
            </a:r>
            <a:endParaRPr lang="cs-CZ" sz="1600" dirty="0"/>
          </a:p>
          <a:p>
            <a:pPr lvl="0" algn="just"/>
            <a:r>
              <a:rPr lang="cs-CZ" sz="1600" dirty="0"/>
              <a:t>Nebát se ani symbolických úkolů (např. hodnocení dodavatelů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Klíčové faktory úspěchu implementace strategie</a:t>
            </a:r>
            <a:endParaRPr lang="cs-CZ" dirty="0"/>
          </a:p>
        </p:txBody>
      </p:sp>
    </p:spTree>
    <p:extLst>
      <p:ext uri="{BB962C8B-B14F-4D97-AF65-F5344CB8AC3E}">
        <p14:creationId xmlns:p14="http://schemas.microsoft.com/office/powerpoint/2010/main" val="146758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3616355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r>
              <a:rPr lang="cs-CZ" sz="1600" dirty="0" smtClean="0"/>
              <a:t>:</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Faktory důležité pro úspěšnou implementaci strategie</a:t>
            </a:r>
            <a:endParaRPr lang="cs-CZ" dirty="0"/>
          </a:p>
        </p:txBody>
      </p:sp>
    </p:spTree>
    <p:extLst>
      <p:ext uri="{BB962C8B-B14F-4D97-AF65-F5344CB8AC3E}">
        <p14:creationId xmlns:p14="http://schemas.microsoft.com/office/powerpoint/2010/main" val="78400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Omezenost zdrojů – finanční prostředky, lidské a materiální zdroje nedostačují na realizaci strategických rozhodnutí.</a:t>
            </a:r>
          </a:p>
          <a:p>
            <a:pPr lvl="0" algn="just"/>
            <a:r>
              <a:rPr lang="cs-CZ" sz="1600" dirty="0" smtClean="0"/>
              <a:t>Neúspěšnost – známost neúspěšnosti organizace při realizaci strategických rozhodnutích.</a:t>
            </a:r>
          </a:p>
          <a:p>
            <a:pPr lvl="0" algn="just"/>
            <a:r>
              <a:rPr lang="cs-CZ" sz="1600" dirty="0" smtClean="0"/>
              <a:t>Špatná komunikace – transfer informací a znalostí v různých jednotkách organizace je špatný a nefunguje.</a:t>
            </a:r>
          </a:p>
          <a:p>
            <a:pPr lvl="0" algn="just"/>
            <a:r>
              <a:rPr lang="cs-CZ" sz="1600" dirty="0" smtClean="0"/>
              <a:t>Konfliktní cíle a priority – cíle a strategie organizace jsou vzájemně divergentní, vzájemně si odporující.</a:t>
            </a:r>
          </a:p>
          <a:p>
            <a:pPr lvl="0" algn="just"/>
            <a:r>
              <a:rPr lang="cs-CZ" sz="1600" dirty="0" smtClean="0"/>
              <a:t>Nejistota okolí – při implementaci strategie se vyskytly neočekávané problémy a změny v podnikatelském prostředí.</a:t>
            </a:r>
          </a:p>
          <a:p>
            <a:pPr lvl="0" algn="just"/>
            <a:r>
              <a:rPr lang="cs-CZ" sz="1600" dirty="0" smtClean="0"/>
              <a:t>Koordinace – koordinace exekutivních aktivit je špatná a neúčinná.</a:t>
            </a:r>
          </a:p>
          <a:p>
            <a:pPr lvl="0" algn="just"/>
            <a:r>
              <a:rPr lang="cs-CZ" sz="1600" dirty="0" smtClean="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Bariéry implementace strategie</a:t>
            </a:r>
            <a:endParaRPr lang="cs-CZ" dirty="0"/>
          </a:p>
        </p:txBody>
      </p:sp>
    </p:spTree>
    <p:extLst>
      <p:ext uri="{BB962C8B-B14F-4D97-AF65-F5344CB8AC3E}">
        <p14:creationId xmlns:p14="http://schemas.microsoft.com/office/powerpoint/2010/main" val="400967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424410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310310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141698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59913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28800984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422912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240376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16810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323080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194261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305173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384006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291992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14967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236656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162128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208282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409028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182471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413877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111833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76058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366396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352968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3281479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192687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3149</TotalTime>
  <Words>7552</Words>
  <Application>Microsoft Office PowerPoint</Application>
  <PresentationFormat>Předvádění na obrazovce (16:9)</PresentationFormat>
  <Paragraphs>606</Paragraphs>
  <Slides>69</Slides>
  <Notes>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69</vt:i4>
      </vt:variant>
    </vt:vector>
  </HeadingPairs>
  <TitlesOfParts>
    <vt:vector size="74" baseType="lpstr">
      <vt:lpstr>Arial</vt:lpstr>
      <vt:lpstr>Calibri</vt:lpstr>
      <vt:lpstr>Enriqueta</vt:lpstr>
      <vt:lpstr>Times New Roman</vt:lpstr>
      <vt:lpstr>SLU</vt:lpstr>
      <vt:lpstr>Typologie strategií organizací</vt:lpstr>
      <vt:lpstr>Strategické cíle</vt:lpstr>
      <vt:lpstr>Podniková strategie</vt:lpstr>
      <vt:lpstr>Typologie strategií I</vt:lpstr>
      <vt:lpstr>Typologie strategií II</vt:lpstr>
      <vt:lpstr>Celopodniková (korporátní) strategie</vt:lpstr>
      <vt:lpstr>Směry korporátní strategie</vt:lpstr>
      <vt:lpstr>Podstata business strategie</vt:lpstr>
      <vt:lpstr>Specifika business strategie</vt:lpstr>
      <vt:lpstr>Vlivy působící na business strategii</vt:lpstr>
      <vt:lpstr>Základní strategická rozhodnutí spojená s business strategií</vt:lpstr>
      <vt:lpstr>Generické konkurenční strategie podle M. Portera I </vt:lpstr>
      <vt:lpstr>Generické konkurenční strategie podle M. Portera</vt:lpstr>
      <vt:lpstr>Strategie rudého a modrého oceánu I</vt:lpstr>
      <vt:lpstr>Strategie rudého a modrého oceánu II</vt:lpstr>
      <vt:lpstr>Strategie modrého oceánu</vt:lpstr>
      <vt:lpstr>Business strategie podle P. Druckera</vt:lpstr>
      <vt:lpstr>Funkční strategie podniku I</vt:lpstr>
      <vt:lpstr>Funkční strategie podniku II</vt:lpstr>
      <vt:lpstr>Strategie funkčních oblastí podniku</vt:lpstr>
      <vt:lpstr>Speciální strategie</vt:lpstr>
      <vt:lpstr>Podstata inovací</vt:lpstr>
      <vt:lpstr>Podstata krize</vt:lpstr>
      <vt:lpstr>Krizové strategie</vt:lpstr>
      <vt:lpstr>Poslání krizové strategie</vt:lpstr>
      <vt:lpstr>Strategické krizové plánování</vt:lpstr>
      <vt:lpstr>Výběr, implementace a kontrola strategie organizace </vt:lpstr>
      <vt:lpstr>Výběr strategie</vt:lpstr>
      <vt:lpstr>Proces výběru strategie</vt:lpstr>
      <vt:lpstr>Generování strategických alternativ</vt:lpstr>
      <vt:lpstr>Proces generování strategických alternativ</vt:lpstr>
      <vt:lpstr>Typy alternativ</vt:lpstr>
      <vt:lpstr>Kritéria výběru strategie</vt:lpstr>
      <vt:lpstr>Přístupy k výběru strategie I</vt:lpstr>
      <vt:lpstr>Přístupy k výběru strategie II</vt:lpstr>
      <vt:lpstr>Podstata implementace strategie</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Další úkoly významné při implementaci strategie</vt:lpstr>
      <vt:lpstr>Faktory důležité pro úspěšnou implementaci strategie</vt:lpstr>
      <vt:lpstr>Bariéry implementace strategie</vt:lpstr>
      <vt:lpstr>Pojetí kontroly</vt:lpstr>
      <vt:lpstr>Vlastnosti kontrolního procesu</vt:lpstr>
      <vt:lpstr>Funkce kontrolního procesu</vt:lpstr>
      <vt:lpstr>Fáze kontrolního procesu</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Uplatnění strategické kontroly I</vt:lpstr>
      <vt:lpstr>Uplatnění strategické kontroly II</vt:lpstr>
      <vt:lpstr>Uplatnění strategické kontroly III</vt:lpstr>
      <vt:lpstr>Význam strategické kontroly I</vt:lpstr>
      <vt:lpstr>Význam strategické kontroly II</vt:lpstr>
      <vt:lpstr>Hodnotící kritéria</vt:lpstr>
      <vt:lpstr>Odchylky zjištěné v průběhu kontroly</vt:lpstr>
      <vt:lpstr>Strategický audit</vt:lpstr>
      <vt:lpstr>Postup a položky strategického auditu</vt:lpstr>
      <vt:lpstr>Specifické formy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133</cp:revision>
  <dcterms:created xsi:type="dcterms:W3CDTF">2016-07-06T15:42:34Z</dcterms:created>
  <dcterms:modified xsi:type="dcterms:W3CDTF">2023-03-01T15:50:20Z</dcterms:modified>
</cp:coreProperties>
</file>