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60" r:id="rId4"/>
    <p:sldId id="261" r:id="rId5"/>
    <p:sldId id="289" r:id="rId6"/>
    <p:sldId id="290" r:id="rId7"/>
    <p:sldId id="291" r:id="rId8"/>
    <p:sldId id="264" r:id="rId9"/>
    <p:sldId id="265" r:id="rId10"/>
    <p:sldId id="262" r:id="rId11"/>
    <p:sldId id="286" r:id="rId12"/>
    <p:sldId id="280" r:id="rId13"/>
    <p:sldId id="281" r:id="rId14"/>
    <p:sldId id="282" r:id="rId15"/>
    <p:sldId id="266" r:id="rId16"/>
    <p:sldId id="287" r:id="rId17"/>
    <p:sldId id="267" r:id="rId18"/>
    <p:sldId id="268" r:id="rId19"/>
    <p:sldId id="269" r:id="rId20"/>
    <p:sldId id="270" r:id="rId21"/>
    <p:sldId id="283" r:id="rId22"/>
    <p:sldId id="284" r:id="rId23"/>
    <p:sldId id="285" r:id="rId24"/>
    <p:sldId id="288" r:id="rId25"/>
    <p:sldId id="304" r:id="rId26"/>
    <p:sldId id="305" r:id="rId27"/>
    <p:sldId id="308" r:id="rId28"/>
    <p:sldId id="309" r:id="rId29"/>
    <p:sldId id="306" r:id="rId30"/>
    <p:sldId id="307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01.03.2023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administration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Manažerské metody ve státní správě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blok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000" dirty="0" smtClean="0"/>
              <a:t>Rozhodování – </a:t>
            </a:r>
            <a:r>
              <a:rPr lang="cs-CZ" sz="2000" dirty="0" err="1" smtClean="0"/>
              <a:t>Ishikawa</a:t>
            </a:r>
            <a:r>
              <a:rPr lang="cs-CZ" sz="2000" dirty="0" smtClean="0"/>
              <a:t> diagram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/>
          <a:stretch/>
        </p:blipFill>
        <p:spPr>
          <a:xfrm>
            <a:off x="641445" y="843558"/>
            <a:ext cx="709890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000" dirty="0" err="1" smtClean="0"/>
              <a:t>Paretovo</a:t>
            </a:r>
            <a:r>
              <a:rPr lang="cs-CZ" sz="2000" dirty="0" smtClean="0"/>
              <a:t> pravidlo (diagram)</a:t>
            </a: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6"/>
            <a:ext cx="7398885" cy="37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2768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Volná diskuse týmu k získání nových tvůrčích nápadů a myšlenek na zlepšení nebo nalezení správného řešení v krátkém čase.</a:t>
            </a:r>
          </a:p>
          <a:p>
            <a:pPr algn="just"/>
            <a:r>
              <a:rPr lang="cs-CZ" sz="1600" dirty="0"/>
              <a:t>Logické myšlení je nahrazeno intuitivním</a:t>
            </a:r>
          </a:p>
          <a:p>
            <a:pPr algn="just"/>
            <a:r>
              <a:rPr lang="cs-CZ" sz="1600" dirty="0"/>
              <a:t>Při řešení zamlženého problému, rámcově vymezená oblast</a:t>
            </a:r>
          </a:p>
          <a:p>
            <a:pPr algn="just"/>
            <a:r>
              <a:rPr lang="cs-CZ" sz="1600" dirty="0"/>
              <a:t>Účastníci – odborníci z oboru 50%, odborníci z příbuzných oborů 30%, osoby bez spojitosti s daným oborem 20%</a:t>
            </a:r>
          </a:p>
          <a:p>
            <a:pPr algn="just"/>
            <a:r>
              <a:rPr lang="cs-CZ" sz="1600" dirty="0"/>
              <a:t>Pravidla – zákaz kritiky, uvolnění fantazie, vzájemná inspirace, co největší množství, rovnost </a:t>
            </a:r>
            <a:r>
              <a:rPr lang="cs-CZ" sz="1600" dirty="0" smtClean="0"/>
              <a:t>účastníků</a:t>
            </a:r>
          </a:p>
          <a:p>
            <a:pPr algn="just"/>
            <a:r>
              <a:rPr lang="cs-CZ" sz="1600" dirty="0" smtClean="0"/>
              <a:t>Průběh brainstormingu: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1600" dirty="0"/>
              <a:t>Vedoucí zopakuje základní pravidla brainstormingu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1600" dirty="0"/>
              <a:t>Seznámení účastníků s problémem, který bude diskutován a řešen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1600" dirty="0"/>
              <a:t>Rozcvička – odreagování účastníků a naladění na tvůrčí myšlení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1600" dirty="0"/>
              <a:t>Diskuse k samotnému tématu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1600" dirty="0"/>
              <a:t>Zpracování a vyhodnocení námětů</a:t>
            </a:r>
          </a:p>
          <a:p>
            <a:pPr algn="just"/>
            <a:endParaRPr lang="cs-CZ" sz="1600" dirty="0"/>
          </a:p>
          <a:p>
            <a:pPr marL="457200" lvl="1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Brainstorming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9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 smtClean="0"/>
              <a:t>Účelem je získání </a:t>
            </a:r>
            <a:r>
              <a:rPr lang="cs-CZ" sz="1600" dirty="0"/>
              <a:t>prognostických informací nebo názorů od vybrané skupiny expertů vztahujících se k identifikaci nebo předpovědi budoucích událostí, vývojových problémů nebo trendů</a:t>
            </a:r>
          </a:p>
          <a:p>
            <a:pPr algn="just"/>
            <a:r>
              <a:rPr lang="cs-CZ" sz="1600" b="1" i="1" dirty="0"/>
              <a:t>Formy</a:t>
            </a:r>
            <a:r>
              <a:rPr lang="cs-CZ" sz="1600" dirty="0"/>
              <a:t>: </a:t>
            </a:r>
            <a:r>
              <a:rPr lang="cs-CZ" sz="1600" dirty="0" err="1"/>
              <a:t>Conventional</a:t>
            </a:r>
            <a:r>
              <a:rPr lang="cs-CZ" sz="1600" dirty="0"/>
              <a:t> </a:t>
            </a:r>
            <a:r>
              <a:rPr lang="cs-CZ" sz="1600" dirty="0" err="1"/>
              <a:t>Delphi</a:t>
            </a:r>
            <a:r>
              <a:rPr lang="cs-CZ" sz="1600" dirty="0"/>
              <a:t>, Argument </a:t>
            </a:r>
            <a:r>
              <a:rPr lang="cs-CZ" sz="1600" dirty="0" err="1"/>
              <a:t>Delphi</a:t>
            </a:r>
            <a:r>
              <a:rPr lang="cs-CZ" sz="1600" dirty="0"/>
              <a:t>, </a:t>
            </a:r>
            <a:r>
              <a:rPr lang="cs-CZ" sz="1600" dirty="0" err="1"/>
              <a:t>Policy</a:t>
            </a:r>
            <a:r>
              <a:rPr lang="cs-CZ" sz="1600" dirty="0"/>
              <a:t> </a:t>
            </a:r>
            <a:r>
              <a:rPr lang="cs-CZ" sz="1600" dirty="0" err="1"/>
              <a:t>Delphi</a:t>
            </a:r>
            <a:endParaRPr lang="cs-CZ" sz="1600" dirty="0"/>
          </a:p>
          <a:p>
            <a:pPr algn="just"/>
            <a:r>
              <a:rPr lang="cs-CZ" sz="1600" b="1" i="1" dirty="0"/>
              <a:t>Základní principy</a:t>
            </a:r>
            <a:r>
              <a:rPr lang="cs-CZ" sz="1600" dirty="0"/>
              <a:t>: anonymita, interakce, kontrolovaná zpětná vazba, statistické vyhodnocení odpovědí</a:t>
            </a:r>
          </a:p>
          <a:p>
            <a:pPr algn="just"/>
            <a:r>
              <a:rPr lang="cs-CZ" sz="1600" b="1" i="1" dirty="0"/>
              <a:t>Podstata</a:t>
            </a:r>
            <a:r>
              <a:rPr lang="cs-CZ" sz="1600" dirty="0"/>
              <a:t>: </a:t>
            </a:r>
          </a:p>
          <a:p>
            <a:pPr lvl="1" algn="just"/>
            <a:r>
              <a:rPr lang="cs-CZ" sz="1600" dirty="0"/>
              <a:t>Zasílání promyšleně volené série otázek (formalizovaný dotazník)</a:t>
            </a:r>
          </a:p>
          <a:p>
            <a:pPr lvl="1" algn="just"/>
            <a:r>
              <a:rPr lang="cs-CZ" sz="1600" dirty="0"/>
              <a:t>Nezávislí odborníci</a:t>
            </a:r>
          </a:p>
          <a:p>
            <a:pPr lvl="1" algn="just"/>
            <a:r>
              <a:rPr lang="cs-CZ" sz="1600" dirty="0"/>
              <a:t>Opakované zasílání – sblížení názorů</a:t>
            </a:r>
          </a:p>
          <a:p>
            <a:pPr lvl="1" algn="just"/>
            <a:r>
              <a:rPr lang="cs-CZ" sz="1600" dirty="0"/>
              <a:t>Konsenzu je dosaženo teprve nad správným řešením</a:t>
            </a:r>
          </a:p>
          <a:p>
            <a:pPr lvl="1" algn="just"/>
            <a:r>
              <a:rPr lang="cs-CZ" sz="1600" dirty="0"/>
              <a:t>Nahrazuje přímou diskusi nebo seminář</a:t>
            </a:r>
          </a:p>
          <a:p>
            <a:pPr marL="457200" lvl="1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Metoda DELPHI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20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Využívána v případě existence nekontinuálních změn v okolí podniku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b="1" dirty="0" smtClean="0"/>
              <a:t>Scénář</a:t>
            </a:r>
            <a:r>
              <a:rPr lang="cs-CZ" sz="1600" dirty="0" smtClean="0"/>
              <a:t> </a:t>
            </a:r>
            <a:r>
              <a:rPr lang="cs-CZ" sz="1600" dirty="0"/>
              <a:t>je obraz uspořádaný ze všech dosažitelných a významných prognóz a informací</a:t>
            </a:r>
            <a:r>
              <a:rPr lang="cs-CZ" sz="1600" dirty="0" smtClean="0"/>
              <a:t>. </a:t>
            </a:r>
            <a:r>
              <a:rPr lang="cs-CZ" sz="1600" dirty="0"/>
              <a:t>orientační, kontextově závislý popis možné budoucí situace, která vede z výchozího (současného) stavu skrze logické souvislosti řetězce událostí k předpokládanému stavu konečné situace </a:t>
            </a:r>
            <a:endParaRPr lang="cs-CZ" sz="1600" dirty="0" smtClean="0"/>
          </a:p>
          <a:p>
            <a:pPr algn="just"/>
            <a:r>
              <a:rPr lang="cs-CZ" sz="1600" dirty="0" smtClean="0"/>
              <a:t>Cílem </a:t>
            </a:r>
            <a:r>
              <a:rPr lang="cs-CZ" sz="1600" dirty="0"/>
              <a:t>scénářů je určit kritické okamžiky vývoje, u který je třeba uskutečnit zásadní rozhodnutí</a:t>
            </a:r>
            <a:r>
              <a:rPr lang="cs-CZ" sz="1600" dirty="0" smtClean="0"/>
              <a:t>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Základní skupiny scénářů:</a:t>
            </a:r>
          </a:p>
          <a:p>
            <a:pPr lvl="1" algn="just"/>
            <a:r>
              <a:rPr lang="cs-CZ" sz="1600" dirty="0"/>
              <a:t>Scénáře možných událostí</a:t>
            </a:r>
          </a:p>
          <a:p>
            <a:pPr lvl="1" algn="just"/>
            <a:r>
              <a:rPr lang="cs-CZ" sz="1600" dirty="0"/>
              <a:t>Simulační scénáře</a:t>
            </a:r>
          </a:p>
          <a:p>
            <a:pPr lvl="1" algn="just"/>
            <a:r>
              <a:rPr lang="cs-CZ" sz="1600" dirty="0"/>
              <a:t>Scénáře stavu okolí</a:t>
            </a:r>
          </a:p>
          <a:p>
            <a:pPr lvl="1" algn="just"/>
            <a:r>
              <a:rPr lang="cs-CZ" sz="1600" dirty="0"/>
              <a:t>Scénáře procesu okolí</a:t>
            </a:r>
          </a:p>
          <a:p>
            <a:pPr marL="457200" lvl="1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 smtClean="0"/>
              <a:t>Metoda scénářů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8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V rámci analýzy podmínek, ve kterých působí strategie, jak se strategie vyvíjí a jaké rozhodující příčiny ovlivňují strategické chování i aktivity podniku, lze využívat řadu dalších </a:t>
            </a:r>
            <a:r>
              <a:rPr lang="cs-CZ" sz="1600" dirty="0" smtClean="0"/>
              <a:t>metod, jako je třeba </a:t>
            </a:r>
            <a:r>
              <a:rPr lang="cs-CZ" sz="1600" dirty="0" err="1" smtClean="0"/>
              <a:t>benchmarking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Jedná </a:t>
            </a:r>
            <a:r>
              <a:rPr lang="cs-CZ" sz="1600" dirty="0"/>
              <a:t>o tvůrčí napodobování a využívání poznatků nejlepších podniků, které získáme jejich systematickým pozorováním a srovnáváním s našimi </a:t>
            </a:r>
            <a:r>
              <a:rPr lang="cs-CZ" sz="1600" dirty="0" smtClean="0"/>
              <a:t>postupy. </a:t>
            </a:r>
          </a:p>
          <a:p>
            <a:pPr algn="just"/>
            <a:r>
              <a:rPr lang="cs-CZ" sz="1600" dirty="0"/>
              <a:t>Výhodou a velkou předností metody je její jednoduchost, široce uplatnitelné používání a obvykle nízká </a:t>
            </a:r>
            <a:r>
              <a:rPr lang="cs-CZ" sz="1600" dirty="0" smtClean="0"/>
              <a:t>nákladnost.</a:t>
            </a:r>
          </a:p>
          <a:p>
            <a:pPr algn="just"/>
            <a:r>
              <a:rPr lang="cs-CZ" sz="1600" dirty="0" err="1" smtClean="0"/>
              <a:t>Benchmarking</a:t>
            </a:r>
            <a:r>
              <a:rPr lang="cs-CZ" sz="1600" dirty="0" smtClean="0"/>
              <a:t> </a:t>
            </a:r>
            <a:r>
              <a:rPr lang="cs-CZ" sz="1600" dirty="0"/>
              <a:t>lze rozdělit do následujících základních typů:</a:t>
            </a:r>
          </a:p>
          <a:p>
            <a:pPr lvl="1" algn="just"/>
            <a:r>
              <a:rPr lang="cs-CZ" sz="1600" b="1" dirty="0"/>
              <a:t>Vnitřní </a:t>
            </a:r>
            <a:r>
              <a:rPr lang="cs-CZ" sz="1600" b="1" dirty="0" err="1"/>
              <a:t>benchmarking</a:t>
            </a:r>
            <a:r>
              <a:rPr lang="cs-CZ" sz="1600" b="1" dirty="0"/>
              <a:t> – </a:t>
            </a:r>
            <a:r>
              <a:rPr lang="cs-CZ" sz="1600" dirty="0"/>
              <a:t>týká se srovnávání různých částí a jejich vlastností (výkonnost, personál, přínos) v rámci jednoho podniku.</a:t>
            </a:r>
          </a:p>
          <a:p>
            <a:pPr lvl="1" algn="just"/>
            <a:r>
              <a:rPr lang="cs-CZ" sz="1600" b="1" dirty="0"/>
              <a:t>Vnější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porovnání obdobné činnosti mezi vlastním podnikem a srovnávaným nejlepším podnikem v daném oboru (s konkurentem).</a:t>
            </a:r>
          </a:p>
          <a:p>
            <a:pPr lvl="1" algn="just"/>
            <a:r>
              <a:rPr lang="cs-CZ" sz="1600" b="1" dirty="0"/>
              <a:t>Funkční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představuje srovnání stejné činnosti a přístupů mezi vlastním podnikem a cizím podnikem, který působí mimo náš obor.</a:t>
            </a:r>
          </a:p>
          <a:p>
            <a:pPr lvl="0" algn="just"/>
            <a:endParaRPr lang="cs-CZ" sz="1600" dirty="0" smtClean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 smtClean="0"/>
              <a:t>Benchmarking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5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smtClean="0"/>
              <a:t>Kroky </a:t>
            </a:r>
            <a:r>
              <a:rPr lang="cs-CZ" dirty="0" err="1" smtClean="0"/>
              <a:t>benchmarkingového</a:t>
            </a:r>
            <a:r>
              <a:rPr lang="cs-CZ" dirty="0" smtClean="0"/>
              <a:t> cyklu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00750"/>
            <a:ext cx="5616624" cy="38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23518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Identifikuje a stanovuje rozdíl ve výkonnosti našeho podniku a možné nejlepší konkurence.</a:t>
            </a:r>
          </a:p>
          <a:p>
            <a:pPr lvl="0" algn="just"/>
            <a:r>
              <a:rPr lang="cs-CZ" sz="1600" dirty="0"/>
              <a:t>Pomáhá stanovit strategii nebo její inovaci.</a:t>
            </a:r>
          </a:p>
          <a:p>
            <a:pPr lvl="0" algn="just"/>
            <a:r>
              <a:rPr lang="cs-CZ" sz="1600" dirty="0"/>
              <a:t>Udržuje stimulaci podnikového vedení pro neustálé zlepšování.</a:t>
            </a:r>
          </a:p>
          <a:p>
            <a:pPr lvl="0" algn="just"/>
            <a:r>
              <a:rPr lang="cs-CZ" sz="1600" dirty="0"/>
              <a:t>Ověřuje úspěšnost prováděných strategických opatření.</a:t>
            </a:r>
          </a:p>
          <a:p>
            <a:pPr lvl="0" algn="just"/>
            <a:r>
              <a:rPr lang="cs-CZ" sz="1600" dirty="0"/>
              <a:t>Představuje panoramatický pohled na konkurenční počínání se srovnávaným podnikem, který nám poskytuje možnost revolučně pozměnit vlastní aktivity vhodně volenými a potřebnými inovacemi.</a:t>
            </a:r>
          </a:p>
          <a:p>
            <a:pPr lvl="0" algn="just"/>
            <a:r>
              <a:rPr lang="cs-CZ" sz="1600" dirty="0"/>
              <a:t>Je efektivním způsobem jak zaměstnance přimět k hledání nových myšlenek a k nalézání skrytých možností vedoucích k zlepšení výkonnosti.</a:t>
            </a:r>
          </a:p>
          <a:p>
            <a:pPr algn="just"/>
            <a:r>
              <a:rPr lang="cs-CZ" sz="1600" dirty="0"/>
              <a:t>Odhaluje klíčové kompetence, které tvoří vynikající výkonnost podniku jako jeho základní předpoklad úspěch na trhu</a:t>
            </a:r>
            <a:r>
              <a:rPr lang="cs-CZ" sz="1600" dirty="0" smtClean="0"/>
              <a:t>.</a:t>
            </a:r>
            <a:endParaRPr lang="cs-CZ" sz="1600" dirty="0"/>
          </a:p>
          <a:p>
            <a:pPr lvl="0" algn="just"/>
            <a:endParaRPr lang="cs-CZ" sz="1600" dirty="0" smtClean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 smtClean="0"/>
              <a:t>Benchmarking</a:t>
            </a:r>
            <a:r>
              <a:rPr lang="cs-CZ" dirty="0" smtClean="0"/>
              <a:t> - výhody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Síťový přístup vnímá podnik jako soubor propojených vztahů spojujících podnik s ostatními podniky ve více či méně důvěrném způsobu, závisejícím na vztazích uvnitř sítě. 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Síť dvě nebo více organizací spojených dlouhodobými vztahy a vazbami. Vazby mezi členy sítě formuje reflexe a poznání vzájemné závislosti a jsou základem pro dlouhodobé vazby. (</a:t>
            </a:r>
            <a:r>
              <a:rPr lang="cs-CZ" sz="2000" dirty="0" err="1"/>
              <a:t>Thorelli</a:t>
            </a:r>
            <a:r>
              <a:rPr lang="cs-CZ" sz="2000" dirty="0"/>
              <a:t>, 1986)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Komplementarita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Networking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2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Sítě </a:t>
            </a:r>
            <a:r>
              <a:rPr lang="cs-CZ" sz="2000" dirty="0"/>
              <a:t>kontaktů, znalostí – sociální kapitál podnikatelů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Sítě podniků</a:t>
            </a:r>
          </a:p>
          <a:p>
            <a:pPr lvl="1"/>
            <a:r>
              <a:rPr lang="cs-CZ" sz="2000" dirty="0"/>
              <a:t>Přímé zapojení podniků </a:t>
            </a:r>
          </a:p>
          <a:p>
            <a:pPr lvl="1"/>
            <a:r>
              <a:rPr lang="cs-CZ" sz="2000" dirty="0"/>
              <a:t>Nepřímé zapojení podniků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</a:t>
            </a:r>
            <a:r>
              <a:rPr lang="cs-CZ" dirty="0" err="1" smtClean="0"/>
              <a:t>networking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4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 smtClean="0"/>
              <a:t>Zhodnocení stavu strategického managementu ve veřejné správě v ČR – dokument „Efektivní veřejná správa a přátelské veřejné služby: Strategie realizace Smart </a:t>
            </a:r>
            <a:r>
              <a:rPr lang="cs-CZ" sz="1600" dirty="0" err="1" smtClean="0"/>
              <a:t>Administration</a:t>
            </a:r>
            <a:r>
              <a:rPr lang="cs-CZ" sz="1600" dirty="0" smtClean="0"/>
              <a:t> v období 2007 – 2015“ (</a:t>
            </a:r>
            <a:r>
              <a:rPr lang="cs-CZ" sz="1600" dirty="0" smtClean="0">
                <a:hlinkClick r:id="rId2"/>
              </a:rPr>
              <a:t>www.smartadministration.cz</a:t>
            </a:r>
            <a:r>
              <a:rPr lang="cs-CZ" sz="1600" dirty="0" smtClean="0"/>
              <a:t>) </a:t>
            </a:r>
          </a:p>
          <a:p>
            <a:pPr marL="0" indent="0"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Neexistuje systém strategického managementu (hierarchie strategií a jejich implementace);</a:t>
            </a:r>
          </a:p>
          <a:p>
            <a:pPr algn="just"/>
            <a:r>
              <a:rPr lang="cs-CZ" sz="1600" dirty="0" smtClean="0"/>
              <a:t>Neexistuje všeobecně přijímána terminologie (zaměňování pojmů koncepce, strategie, plán);</a:t>
            </a:r>
          </a:p>
          <a:p>
            <a:pPr algn="just"/>
            <a:r>
              <a:rPr lang="cs-CZ" sz="1600" dirty="0" smtClean="0"/>
              <a:t>Vytvořené dokumenty vykazují metodologické nedostatky (chybí specifikace odpovědnosti za úkoly definované strategií, cíle jsou definovány vágně bez možnosti ověření jejich naplnění);</a:t>
            </a:r>
          </a:p>
          <a:p>
            <a:pPr algn="just"/>
            <a:r>
              <a:rPr lang="cs-CZ" sz="1600" dirty="0" smtClean="0"/>
              <a:t>Proces strategického managementu končí vytvořením dokumentu, který následně není implementován do praxe;</a:t>
            </a:r>
          </a:p>
          <a:p>
            <a:pPr algn="just"/>
            <a:r>
              <a:rPr lang="cs-CZ" sz="1600" dirty="0" smtClean="0"/>
              <a:t>Strategické dokumenty jsou ve většině případů vytvářeny bez vazby na rozpočty a rozpočtový proces.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000" dirty="0" smtClean="0"/>
              <a:t>Nedostatky ve strategickém řízení státní správy v ČR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i="1" dirty="0"/>
              <a:t>Procesy člena sítě</a:t>
            </a:r>
            <a:r>
              <a:rPr lang="cs-CZ" sz="1800" dirty="0"/>
              <a:t>:</a:t>
            </a:r>
          </a:p>
          <a:p>
            <a:pPr lvl="1"/>
            <a:r>
              <a:rPr lang="cs-CZ" sz="1800" dirty="0"/>
              <a:t>Vstup</a:t>
            </a:r>
          </a:p>
          <a:p>
            <a:pPr lvl="1"/>
            <a:r>
              <a:rPr lang="cs-CZ" sz="1800" dirty="0"/>
              <a:t>Tvorba pozice</a:t>
            </a:r>
          </a:p>
          <a:p>
            <a:pPr lvl="1"/>
            <a:r>
              <a:rPr lang="cs-CZ" sz="1800" dirty="0"/>
              <a:t>Repozice</a:t>
            </a:r>
          </a:p>
          <a:p>
            <a:pPr lvl="1"/>
            <a:r>
              <a:rPr lang="cs-CZ" sz="1800" dirty="0"/>
              <a:t>Výstup</a:t>
            </a:r>
          </a:p>
          <a:p>
            <a:pPr lvl="1">
              <a:buNone/>
            </a:pPr>
            <a:endParaRPr lang="cs-CZ" sz="1800" dirty="0"/>
          </a:p>
          <a:p>
            <a:r>
              <a:rPr lang="cs-CZ" sz="1800" b="1" i="1" dirty="0"/>
              <a:t>Faktory ovlivňující pozici člena v síti</a:t>
            </a:r>
            <a:r>
              <a:rPr lang="cs-CZ" sz="1800" dirty="0"/>
              <a:t>:</a:t>
            </a:r>
          </a:p>
          <a:p>
            <a:pPr lvl="1"/>
            <a:r>
              <a:rPr lang="cs-CZ" sz="1800" dirty="0"/>
              <a:t>Doména podniku (rozdělení práce)</a:t>
            </a:r>
          </a:p>
          <a:p>
            <a:pPr lvl="1"/>
            <a:r>
              <a:rPr lang="cs-CZ" sz="1800" dirty="0"/>
              <a:t>Pozice podniku v dalších sítích</a:t>
            </a:r>
          </a:p>
          <a:p>
            <a:pPr lvl="1"/>
            <a:r>
              <a:rPr lang="cs-CZ" sz="1800" dirty="0"/>
              <a:t>síla podniku ve vztahu k ostatním účastníkům v ústřední síti</a:t>
            </a:r>
          </a:p>
          <a:p>
            <a:pPr lvl="2"/>
            <a:r>
              <a:rPr lang="cs-CZ" sz="1800" dirty="0"/>
              <a:t>ekonomická základna (podíl na trhu), technologie, odbornost, důvěra a zákonnost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Členství v síti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95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7120" y="703189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Metoda </a:t>
            </a:r>
            <a:r>
              <a:rPr lang="cs-CZ" sz="1800" dirty="0" err="1"/>
              <a:t>balanced</a:t>
            </a:r>
            <a:r>
              <a:rPr lang="cs-CZ" sz="1800" dirty="0"/>
              <a:t> </a:t>
            </a:r>
            <a:r>
              <a:rPr lang="cs-CZ" sz="1800" dirty="0" err="1"/>
              <a:t>scorecard</a:t>
            </a:r>
            <a:r>
              <a:rPr lang="cs-CZ" sz="1800" dirty="0"/>
              <a:t> (známá pod zkratkou BSC) představuje systém strategického řízení a měření výkonnosti organizace, jehož základem je stanovení vyváženého systému vzájemně propojených ukazatelů výkonnosti organizaci</a:t>
            </a:r>
            <a:r>
              <a:rPr lang="cs-CZ" sz="1800" dirty="0" smtClean="0"/>
              <a:t>.</a:t>
            </a:r>
          </a:p>
          <a:p>
            <a:pPr lvl="0" algn="just"/>
            <a:r>
              <a:rPr lang="cs-CZ" sz="1800" dirty="0"/>
              <a:t>Jejími tvůrci byli R. S. Kaplan a David P. </a:t>
            </a:r>
            <a:r>
              <a:rPr lang="cs-CZ" sz="1800" dirty="0" err="1"/>
              <a:t>Norton</a:t>
            </a:r>
            <a:r>
              <a:rPr lang="cs-CZ" sz="1800" dirty="0"/>
              <a:t>, kteří ji zformulovali v devadesátých létech dvacátého století. </a:t>
            </a:r>
            <a:endParaRPr lang="cs-CZ" sz="1800" dirty="0" smtClean="0"/>
          </a:p>
          <a:p>
            <a:pPr lvl="0" algn="just"/>
            <a:r>
              <a:rPr lang="cs-CZ" sz="1800" dirty="0" smtClean="0"/>
              <a:t>Jedná </a:t>
            </a:r>
            <a:r>
              <a:rPr lang="cs-CZ" sz="1800" dirty="0"/>
              <a:t>se o metodu, která je univerzálně použitelná ve všech odvětvích a typech organizací. Její hlavní výhodou je právě </a:t>
            </a:r>
            <a:r>
              <a:rPr lang="cs-CZ" sz="1800" dirty="0" smtClean="0"/>
              <a:t>univerzálnost.</a:t>
            </a:r>
          </a:p>
          <a:p>
            <a:pPr lvl="0" algn="just"/>
            <a:r>
              <a:rPr lang="cs-CZ" sz="1800" dirty="0" smtClean="0"/>
              <a:t>Metoda </a:t>
            </a:r>
            <a:r>
              <a:rPr lang="cs-CZ" sz="1800" dirty="0"/>
              <a:t>BSC vytváří vazbu mezi strategií a operativní činností s důrazem na měření výkonu. Metoda BSC vznikla jako reakce na praktická zjištění, že řada strategických záměrů nebyla dotažena do konce. </a:t>
            </a:r>
            <a:endParaRPr lang="cs-CZ" sz="1800" dirty="0" smtClean="0"/>
          </a:p>
          <a:p>
            <a:pPr lvl="0" algn="just"/>
            <a:r>
              <a:rPr lang="cs-CZ" sz="1800" dirty="0" smtClean="0"/>
              <a:t>Přednosti metody </a:t>
            </a:r>
            <a:r>
              <a:rPr lang="cs-CZ" sz="1800" dirty="0"/>
              <a:t>BSC </a:t>
            </a:r>
            <a:r>
              <a:rPr lang="cs-CZ" sz="1800" dirty="0" smtClean="0"/>
              <a:t>lze spatřit v</a:t>
            </a:r>
            <a:r>
              <a:rPr lang="cs-CZ" sz="1800" dirty="0"/>
              <a:t> tom, že tato metoda napomáhá systémové integraci různých organizačních procesů a programů, jako je kvalita, </a:t>
            </a:r>
            <a:r>
              <a:rPr lang="cs-CZ" sz="1800" dirty="0" err="1"/>
              <a:t>reengineering</a:t>
            </a:r>
            <a:r>
              <a:rPr lang="cs-CZ" sz="1800" dirty="0"/>
              <a:t>, aktivity ve vztahu k zákazníkům a </a:t>
            </a:r>
            <a:r>
              <a:rPr lang="cs-CZ" sz="1800" dirty="0" smtClean="0"/>
              <a:t>další.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Metoda </a:t>
            </a: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2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/>
              <a:t>Základní </a:t>
            </a:r>
            <a:r>
              <a:rPr lang="cs-CZ" sz="1800" dirty="0" smtClean="0"/>
              <a:t>charakteristiky </a:t>
            </a:r>
            <a:r>
              <a:rPr lang="cs-CZ" sz="1800" dirty="0"/>
              <a:t>konceptu BSC </a:t>
            </a:r>
            <a:r>
              <a:rPr lang="cs-CZ" sz="1800" dirty="0" err="1"/>
              <a:t>Marinič</a:t>
            </a:r>
            <a:r>
              <a:rPr lang="cs-CZ" sz="1800" dirty="0"/>
              <a:t> </a:t>
            </a:r>
            <a:r>
              <a:rPr lang="cs-CZ" sz="1800" dirty="0" smtClean="0"/>
              <a:t>shrnuje </a:t>
            </a:r>
            <a:r>
              <a:rPr lang="cs-CZ" sz="1800" dirty="0"/>
              <a:t>takto:</a:t>
            </a:r>
          </a:p>
          <a:p>
            <a:pPr lvl="0" algn="just"/>
            <a:r>
              <a:rPr lang="cs-CZ" sz="1800" dirty="0"/>
              <a:t>systém umožňující transformaci vizi a strategii organizace v nástroj realizace a řízení;</a:t>
            </a:r>
          </a:p>
          <a:p>
            <a:pPr lvl="0" algn="just"/>
            <a:r>
              <a:rPr lang="cs-CZ" sz="1800" dirty="0"/>
              <a:t>systém transformující strategické cíle na měřitelné, kontrolovatelné kroky;</a:t>
            </a:r>
          </a:p>
          <a:p>
            <a:pPr lvl="0" algn="just"/>
            <a:r>
              <a:rPr lang="cs-CZ" sz="1800" dirty="0"/>
              <a:t>systém sjednocující ukazatele výkonnosti do spojitého systému;</a:t>
            </a:r>
          </a:p>
          <a:p>
            <a:pPr lvl="0" algn="just"/>
            <a:r>
              <a:rPr lang="cs-CZ" sz="1800" dirty="0"/>
              <a:t>systém umožňující komplexní pohled na aktivity organizace pomoci finančních a nefinančních ukazatelů;</a:t>
            </a:r>
          </a:p>
          <a:p>
            <a:pPr lvl="0" algn="just"/>
            <a:r>
              <a:rPr lang="cs-CZ" sz="1800" dirty="0"/>
              <a:t>systém monitorující historickou výkonnost a proaktivně ovlivňující budoucnost;</a:t>
            </a:r>
          </a:p>
          <a:p>
            <a:pPr lvl="0" algn="just"/>
            <a:r>
              <a:rPr lang="cs-CZ" sz="1800" dirty="0"/>
              <a:t>systém vyvážený směrem nahoru i dolu napříč organizací.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Základní charakteristiky metody BSC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6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5768" y="987574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b="1" dirty="0" smtClean="0"/>
              <a:t>Finanční </a:t>
            </a:r>
            <a:r>
              <a:rPr lang="cs-CZ" sz="1800" b="1" dirty="0"/>
              <a:t>perspektiva</a:t>
            </a:r>
            <a:r>
              <a:rPr lang="cs-CZ" sz="1800" dirty="0"/>
              <a:t> – perspektiva soustředěná na identifikaci postavení organizace na kapitálovém trhu pomocí ukazatele tržního hodnoty organizace MVA, případně pomocí ukazatele tvorby hodnoty pro akcionáře. </a:t>
            </a:r>
          </a:p>
          <a:p>
            <a:pPr lvl="0" algn="just"/>
            <a:r>
              <a:rPr lang="cs-CZ" sz="1800" b="1" dirty="0"/>
              <a:t>Z</a:t>
            </a:r>
            <a:r>
              <a:rPr lang="cs-CZ" sz="1800" b="1" dirty="0" smtClean="0"/>
              <a:t>ákaznická </a:t>
            </a:r>
            <a:r>
              <a:rPr lang="cs-CZ" sz="1800" b="1" dirty="0"/>
              <a:t>perspektiva</a:t>
            </a:r>
            <a:r>
              <a:rPr lang="cs-CZ" sz="1800" dirty="0"/>
              <a:t> – perspektiva zaměřená na hledání kompromisu mezi přáním a potřebami zákazníků a možnostmi organizace, při respektování limitů a omezení </a:t>
            </a:r>
            <a:r>
              <a:rPr lang="cs-CZ" sz="1800" dirty="0" smtClean="0"/>
              <a:t>organizace.</a:t>
            </a:r>
            <a:endParaRPr lang="cs-CZ" sz="1800" dirty="0"/>
          </a:p>
          <a:p>
            <a:pPr lvl="0" algn="just"/>
            <a:r>
              <a:rPr lang="cs-CZ" sz="1800" b="1" dirty="0" smtClean="0"/>
              <a:t>Procesní </a:t>
            </a:r>
            <a:r>
              <a:rPr lang="cs-CZ" sz="1800" b="1" dirty="0"/>
              <a:t>perspektiva</a:t>
            </a:r>
            <a:r>
              <a:rPr lang="cs-CZ" sz="1800" dirty="0"/>
              <a:t> – perspektiva soustředěná na procesy a postupy nezbytné pro fungování </a:t>
            </a:r>
            <a:r>
              <a:rPr lang="cs-CZ" sz="1800" dirty="0" smtClean="0"/>
              <a:t>organizace.</a:t>
            </a:r>
            <a:endParaRPr lang="cs-CZ" sz="1800" dirty="0"/>
          </a:p>
          <a:p>
            <a:pPr algn="just"/>
            <a:r>
              <a:rPr lang="cs-CZ" sz="1800" b="1" dirty="0" smtClean="0"/>
              <a:t>Perspektiva </a:t>
            </a:r>
            <a:r>
              <a:rPr lang="cs-CZ" sz="1800" b="1" dirty="0"/>
              <a:t>učení se a růstu</a:t>
            </a:r>
            <a:r>
              <a:rPr lang="cs-CZ" sz="1800" dirty="0"/>
              <a:t> – perspektiva zaměřená na faktory spojené s potenciálem růstu a rozvoje, který je spojen s lidským potenciálem, tedy se zaměstnanci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Perspektivy metody BSC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9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Základní schéma metody BSC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87574"/>
            <a:ext cx="5688632" cy="36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08112" y="721557"/>
            <a:ext cx="734481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Proces je soubor činností, který vyžaduje jeden nebo více vstupů a tvoří výstup, který má pro zákazníka hodnotu. </a:t>
            </a:r>
            <a:endParaRPr lang="cs-CZ" sz="1800" dirty="0" smtClean="0"/>
          </a:p>
          <a:p>
            <a:pPr algn="just"/>
            <a:r>
              <a:rPr lang="cs-CZ" sz="1800" dirty="0" smtClean="0"/>
              <a:t>Každý </a:t>
            </a:r>
            <a:r>
              <a:rPr lang="cs-CZ" sz="1800" dirty="0"/>
              <a:t>proces má vstup, výstup, vlastníka, zdroje a náklady s ním spojené, a vnitřní organizační strukturu. </a:t>
            </a:r>
            <a:r>
              <a:rPr lang="cs-CZ" sz="1800" dirty="0" smtClean="0"/>
              <a:t>Pro </a:t>
            </a:r>
            <a:r>
              <a:rPr lang="cs-CZ" sz="1800" dirty="0"/>
              <a:t>realizaci procesu je potřeba mít vhodné informační zabezpečení a čas potřebný k realizaci konkrétního procesu</a:t>
            </a:r>
            <a:r>
              <a:rPr lang="cs-CZ" sz="1800" dirty="0" smtClean="0"/>
              <a:t>.</a:t>
            </a:r>
          </a:p>
          <a:p>
            <a:pPr marL="0" indent="0" algn="just">
              <a:buNone/>
            </a:pPr>
            <a:r>
              <a:rPr lang="cs-CZ" sz="1800" dirty="0" smtClean="0"/>
              <a:t>V</a:t>
            </a:r>
            <a:r>
              <a:rPr lang="cs-CZ" sz="1800" dirty="0"/>
              <a:t> podniku rozeznáváme tyto typy </a:t>
            </a:r>
            <a:r>
              <a:rPr lang="cs-CZ" sz="1800" dirty="0" smtClean="0"/>
              <a:t>procesů:</a:t>
            </a:r>
            <a:endParaRPr lang="cs-CZ" sz="1800" dirty="0"/>
          </a:p>
          <a:p>
            <a:pPr lvl="0" algn="just"/>
            <a:r>
              <a:rPr lang="cs-CZ" sz="1800" dirty="0"/>
              <a:t>klíčové procesy – souvisí s realizací produktů a přidávají hodnotu pro zákazníky;</a:t>
            </a:r>
          </a:p>
          <a:p>
            <a:pPr lvl="0" algn="just"/>
            <a:r>
              <a:rPr lang="cs-CZ" sz="1800" dirty="0"/>
              <a:t>pomocné procesy – slouží k podpoře klíčových procesů;</a:t>
            </a:r>
          </a:p>
          <a:p>
            <a:pPr algn="just"/>
            <a:r>
              <a:rPr lang="cs-CZ" sz="1800" dirty="0"/>
              <a:t>řídící procesy – jedná se o procesy průřezového charakteru, který spíše patří mezi pomocné procesy, jejichž výstupem je stanovení ukazatelů a způsobu měření ostatních procesů.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Procesní management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8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34481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Procesní management </a:t>
            </a:r>
            <a:r>
              <a:rPr lang="cs-CZ" sz="1800" dirty="0"/>
              <a:t>je přístup managementu zaměřený na monitoring existujících procesů, jejich analýzu, případné změny, stabilizaci a další zlepšování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b="1" dirty="0"/>
              <a:t>Procesní přístup </a:t>
            </a:r>
            <a:r>
              <a:rPr lang="cs-CZ" sz="1800" dirty="0"/>
              <a:t>představuje systematickou identifikaci a řízení procesů používaných v organizaci a jejich vzájemné působení. </a:t>
            </a:r>
            <a:endParaRPr lang="cs-CZ" sz="1800" dirty="0" smtClean="0"/>
          </a:p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dirty="0" smtClean="0"/>
              <a:t>Mezi </a:t>
            </a:r>
            <a:r>
              <a:rPr lang="cs-CZ" sz="1800" dirty="0"/>
              <a:t>hlavní úkoly procesního řízení patří:</a:t>
            </a:r>
          </a:p>
          <a:p>
            <a:pPr lvl="0" algn="just"/>
            <a:r>
              <a:rPr lang="cs-CZ" sz="1800" dirty="0"/>
              <a:t>identifikace procesů a tvorbu procesní mapy;</a:t>
            </a:r>
          </a:p>
          <a:p>
            <a:pPr lvl="0" algn="just"/>
            <a:r>
              <a:rPr lang="cs-CZ" sz="1800" dirty="0"/>
              <a:t>nové definování procesů – </a:t>
            </a:r>
            <a:r>
              <a:rPr lang="cs-CZ" sz="1800" dirty="0" err="1"/>
              <a:t>redesign</a:t>
            </a:r>
            <a:r>
              <a:rPr lang="cs-CZ" sz="1800" dirty="0"/>
              <a:t> procesů a napřímení procesů;</a:t>
            </a:r>
          </a:p>
          <a:p>
            <a:pPr lvl="0" algn="just"/>
            <a:r>
              <a:rPr lang="cs-CZ" sz="1800" dirty="0"/>
              <a:t>zajištění stability procesů;</a:t>
            </a:r>
          </a:p>
          <a:p>
            <a:pPr algn="just"/>
            <a:r>
              <a:rPr lang="cs-CZ" sz="1800" dirty="0"/>
              <a:t>navození atmosféry zlepšování procesů.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Procesní management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1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8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procesní </a:t>
            </a:r>
            <a:endParaRPr lang="cs-CZ" dirty="0"/>
          </a:p>
        </p:txBody>
      </p:sp>
      <p:pic>
        <p:nvPicPr>
          <p:cNvPr id="5" name="Zástupný symbol pro obsah 3" descr="pro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059582"/>
            <a:ext cx="478853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8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Organizační struktura útvarová </a:t>
            </a:r>
            <a:endParaRPr lang="cs-CZ" dirty="0"/>
          </a:p>
        </p:txBody>
      </p:sp>
      <p:pic>
        <p:nvPicPr>
          <p:cNvPr id="5" name="Zástupný symbol pro obsah 3" descr="org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66" y="843559"/>
            <a:ext cx="784887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3173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Změna</a:t>
            </a:r>
            <a:r>
              <a:rPr lang="cs-CZ" sz="1800" dirty="0"/>
              <a:t> přestavuje odchylku, posun od předpokládaného, cílového stavu nebo průběhu procesu. Tato odchylka může být negativní nebo pozitivní, kvalitativního nebo kvantitativního </a:t>
            </a:r>
            <a:r>
              <a:rPr lang="cs-CZ" sz="1800" dirty="0" smtClean="0"/>
              <a:t>charakteru. </a:t>
            </a:r>
          </a:p>
          <a:p>
            <a:pPr algn="just"/>
            <a:r>
              <a:rPr lang="cs-CZ" sz="1800" b="1" dirty="0"/>
              <a:t>Management změny </a:t>
            </a:r>
            <a:r>
              <a:rPr lang="cs-CZ" sz="1800" dirty="0"/>
              <a:t>(</a:t>
            </a:r>
            <a:r>
              <a:rPr lang="cs-CZ" sz="1800" dirty="0" err="1"/>
              <a:t>change</a:t>
            </a:r>
            <a:r>
              <a:rPr lang="cs-CZ" sz="1800" dirty="0"/>
              <a:t> management) je směr managementu, který spočívá jednak v připravenosti reakcí na podněty okolí (pasivní aspekt), a také na iniciaci samotné změny (aktivní aspekt). </a:t>
            </a:r>
          </a:p>
          <a:p>
            <a:pPr algn="just"/>
            <a:r>
              <a:rPr lang="cs-CZ" sz="1800" dirty="0"/>
              <a:t>Management změny zahrnuje aktivity spojené s monitorováním, přípravou a hlavně implementací změn. V praxi existuje značná rozmanitost změn a různým změnám odpovídají rozdílné přístupy a reakce managementu na změny. Mezi nejznámější a nejčastější přístupy patří přístupy trvalého zlepšování a </a:t>
            </a:r>
            <a:r>
              <a:rPr lang="cs-CZ" sz="1800" dirty="0" err="1"/>
              <a:t>reeingeneering</a:t>
            </a:r>
            <a:r>
              <a:rPr lang="cs-CZ" sz="1800" dirty="0"/>
              <a:t>.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Management změny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9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000" dirty="0" smtClean="0"/>
              <a:t>EFQM model (</a:t>
            </a:r>
            <a:r>
              <a:rPr lang="cs-CZ" sz="2000" dirty="0" err="1" smtClean="0"/>
              <a:t>European</a:t>
            </a:r>
            <a:r>
              <a:rPr lang="cs-CZ" sz="2000" dirty="0" smtClean="0"/>
              <a:t> </a:t>
            </a:r>
            <a:r>
              <a:rPr lang="cs-CZ" sz="2000" dirty="0" err="1" smtClean="0"/>
              <a:t>Foundation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Quality</a:t>
            </a:r>
            <a:r>
              <a:rPr lang="cs-CZ" sz="2000" dirty="0" smtClean="0"/>
              <a:t> Management)</a:t>
            </a: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99761"/>
            <a:ext cx="8096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34481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Znalost</a:t>
            </a:r>
            <a:r>
              <a:rPr lang="cs-CZ" sz="1800" dirty="0"/>
              <a:t> představuje strukturovaný souhrn vzájemně souvisejících poznatků a zkušeností z určité oblasti nebo k nějakému účelu. Poznatek je jednotlivý výsledek lidského poznávání. Soustava poznatků tvoří znalost. Znalosti mohou být všeobecné a specifické</a:t>
            </a:r>
            <a:r>
              <a:rPr lang="cs-CZ" sz="1800" dirty="0" smtClean="0"/>
              <a:t>.</a:t>
            </a:r>
          </a:p>
          <a:p>
            <a:pPr marL="0" indent="0" algn="just">
              <a:buNone/>
            </a:pPr>
            <a:r>
              <a:rPr lang="cs-CZ" sz="1800" dirty="0" smtClean="0"/>
              <a:t>Typy </a:t>
            </a:r>
            <a:r>
              <a:rPr lang="cs-CZ" sz="1800" dirty="0"/>
              <a:t>znalostí </a:t>
            </a:r>
            <a:r>
              <a:rPr lang="cs-CZ" sz="1800" dirty="0" smtClean="0"/>
              <a:t>:</a:t>
            </a:r>
            <a:endParaRPr lang="cs-CZ" sz="1800" dirty="0"/>
          </a:p>
          <a:p>
            <a:pPr lvl="0" algn="just"/>
            <a:r>
              <a:rPr lang="cs-CZ" sz="1800" dirty="0"/>
              <a:t>explicitní znalost – je formalizovaná nebo dokumentovaná znalost, která je většinou dobře strukturovaná a snadno přenositelná, např. dokumenty, manuály apod.;</a:t>
            </a:r>
          </a:p>
          <a:p>
            <a:pPr lvl="0" algn="just"/>
            <a:r>
              <a:rPr lang="cs-CZ" sz="1800" dirty="0"/>
              <a:t>implicitní znalost – je znalost uložená v hlavách pracovníků kdykoliv převoditelná do explicitní formy, např. znalost procesu vlastníkem procesu apod.;</a:t>
            </a:r>
          </a:p>
          <a:p>
            <a:pPr algn="just"/>
            <a:r>
              <a:rPr lang="cs-CZ" sz="1800" dirty="0" err="1"/>
              <a:t>tacitní</a:t>
            </a:r>
            <a:r>
              <a:rPr lang="cs-CZ" sz="1800" dirty="0"/>
              <a:t> (neformulovaná) znalost – je znalost uložená v hlavách pracovníků, kterou je obtížně nebo zcela nemožné převést do explicitní formy, zformalizovat nebo zdokumentovat</a:t>
            </a:r>
            <a:r>
              <a:rPr lang="cs-CZ" sz="1800" dirty="0" smtClean="0"/>
              <a:t>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Management znalostí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3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b="1" dirty="0"/>
              <a:t>Riziko</a:t>
            </a:r>
            <a:r>
              <a:rPr lang="cs-CZ" sz="1800" dirty="0"/>
              <a:t> definujeme jako podmínku reálného světa, v němž existuje vystavení nepříznivým okolnostem. Je to situace, v níž existuje možnost nepříznivé odchylky od žádoucího výsledku, který je očekáván, nebo v něj doufáme</a:t>
            </a:r>
            <a:r>
              <a:rPr lang="cs-CZ" sz="1800" dirty="0" smtClean="0"/>
              <a:t>.</a:t>
            </a:r>
            <a:endParaRPr lang="cs-CZ" sz="1800" b="1" dirty="0" smtClean="0"/>
          </a:p>
          <a:p>
            <a:pPr lvl="0" algn="just"/>
            <a:r>
              <a:rPr lang="cs-CZ" sz="1800" b="1" dirty="0" smtClean="0"/>
              <a:t>Management rizika </a:t>
            </a:r>
            <a:r>
              <a:rPr lang="cs-CZ" sz="1800" dirty="0" smtClean="0"/>
              <a:t>představuje </a:t>
            </a:r>
            <a:r>
              <a:rPr lang="cs-CZ" sz="1800" dirty="0"/>
              <a:t>soustavný proces monitorování rizik, která mohou ovlivnit podnik a současně provádí soustavnou prevenci případných ohrožení. Podstatou této činností je </a:t>
            </a:r>
            <a:r>
              <a:rPr lang="cs-CZ" sz="1800" dirty="0" smtClean="0"/>
              <a:t>rozhodování </a:t>
            </a:r>
            <a:r>
              <a:rPr lang="cs-CZ" sz="1800" dirty="0"/>
              <a:t>v podmínkách nejistoty, tedy rozhodování, kdy máme minimum informací a nedostatek času k ověření jejich správnosti a nutnost vydat potřebné rozhodnutí</a:t>
            </a:r>
            <a:r>
              <a:rPr lang="cs-CZ" sz="1800" dirty="0" smtClean="0"/>
              <a:t>.</a:t>
            </a:r>
          </a:p>
          <a:p>
            <a:pPr lvl="0" algn="just"/>
            <a:r>
              <a:rPr lang="cs-CZ" sz="1800" dirty="0"/>
              <a:t>Management rizik je charakterizováno jako činnost, která je zaměřena na snižování současných a budoucích rizik, jejich příčin i </a:t>
            </a:r>
            <a:r>
              <a:rPr lang="cs-CZ" sz="1800" dirty="0" smtClean="0"/>
              <a:t>následků.</a:t>
            </a:r>
            <a:endParaRPr lang="cs-CZ" sz="1800" dirty="0"/>
          </a:p>
          <a:p>
            <a:pPr lvl="0" algn="just"/>
            <a:endParaRPr lang="cs-CZ" sz="1800" dirty="0" smtClean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Management rizika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Podnikatelská – čistá</a:t>
            </a:r>
          </a:p>
          <a:p>
            <a:r>
              <a:rPr lang="cs-CZ" sz="1800" dirty="0"/>
              <a:t>Systematická – nesystematická</a:t>
            </a:r>
          </a:p>
          <a:p>
            <a:r>
              <a:rPr lang="cs-CZ" sz="1800" dirty="0"/>
              <a:t>Vnitřní – vnější</a:t>
            </a:r>
          </a:p>
          <a:p>
            <a:r>
              <a:rPr lang="cs-CZ" sz="1800" dirty="0"/>
              <a:t>Ovlivnitelná – neovlivnitelná</a:t>
            </a:r>
          </a:p>
          <a:p>
            <a:r>
              <a:rPr lang="cs-CZ" sz="1800" dirty="0"/>
              <a:t>Primární – sekundární</a:t>
            </a:r>
          </a:p>
          <a:p>
            <a:r>
              <a:rPr lang="cs-CZ" sz="1800" dirty="0"/>
              <a:t>Podle fází projektu</a:t>
            </a:r>
          </a:p>
          <a:p>
            <a:r>
              <a:rPr lang="cs-CZ" sz="1800" dirty="0"/>
              <a:t>Podle věcné náplně </a:t>
            </a:r>
          </a:p>
          <a:p>
            <a:r>
              <a:rPr lang="cs-CZ" sz="1800" dirty="0"/>
              <a:t>Strategická - operativní.</a:t>
            </a:r>
          </a:p>
          <a:p>
            <a:pPr lvl="0" algn="just"/>
            <a:endParaRPr lang="cs-CZ" sz="1800" dirty="0" smtClean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2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2065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b="1" dirty="0"/>
              <a:t>Krize</a:t>
            </a:r>
            <a:r>
              <a:rPr lang="cs-CZ" sz="1800" dirty="0"/>
              <a:t> je složitá situace, v níž je významným způsobem narušena rovnováha mezi základními charakteristikami systému (narušeno je poslání, filozofie, hodnoty, cíle, styl fungování systému) na jedné straně a postojem okolního prostředí k danému systému na straně druhé. Za krizi obecně lze považovat cokoli, co v sobě obsahuje potenciál významně ovlivnit či dokonce ohrozit integritu a životaschopnost podniku</a:t>
            </a:r>
            <a:r>
              <a:rPr lang="cs-CZ" sz="1800" dirty="0" smtClean="0"/>
              <a:t>.</a:t>
            </a:r>
          </a:p>
          <a:p>
            <a:pPr marL="0" indent="0" algn="just">
              <a:buNone/>
            </a:pPr>
            <a:r>
              <a:rPr lang="cs-CZ" sz="1800" dirty="0" smtClean="0"/>
              <a:t>Za </a:t>
            </a:r>
            <a:r>
              <a:rPr lang="cs-CZ" sz="1800" dirty="0"/>
              <a:t>společné znaky všech krizí mohou být považovány </a:t>
            </a:r>
            <a:r>
              <a:rPr lang="cs-CZ" sz="1800" dirty="0" smtClean="0"/>
              <a:t>tyto:</a:t>
            </a:r>
            <a:endParaRPr lang="cs-CZ" sz="1800" dirty="0"/>
          </a:p>
          <a:p>
            <a:pPr lvl="0" algn="just"/>
            <a:r>
              <a:rPr lang="cs-CZ" sz="1800" dirty="0"/>
              <a:t>Krize je téměř vždy rozkladná. </a:t>
            </a:r>
            <a:endParaRPr lang="cs-CZ" sz="1800" dirty="0" smtClean="0"/>
          </a:p>
          <a:p>
            <a:pPr lvl="0" algn="just"/>
            <a:r>
              <a:rPr lang="cs-CZ" sz="1800" dirty="0" smtClean="0"/>
              <a:t>Krize </a:t>
            </a:r>
            <a:r>
              <a:rPr lang="cs-CZ" sz="1800" dirty="0"/>
              <a:t>je téměř vždy negativní</a:t>
            </a:r>
            <a:r>
              <a:rPr lang="cs-CZ" sz="1800" dirty="0" smtClean="0"/>
              <a:t>.</a:t>
            </a:r>
            <a:endParaRPr lang="cs-CZ" sz="1800" dirty="0"/>
          </a:p>
          <a:p>
            <a:pPr lvl="0" algn="just"/>
            <a:r>
              <a:rPr lang="cs-CZ" sz="1800" dirty="0"/>
              <a:t>Krize rozděluje organizaci</a:t>
            </a:r>
            <a:r>
              <a:rPr lang="cs-CZ" sz="1800" dirty="0" smtClean="0"/>
              <a:t>.</a:t>
            </a:r>
            <a:endParaRPr lang="cs-CZ" sz="1800" dirty="0"/>
          </a:p>
          <a:p>
            <a:pPr lvl="0" algn="just"/>
            <a:r>
              <a:rPr lang="cs-CZ" sz="1800" dirty="0"/>
              <a:t>Krize může vyvolávat zkreslené nebo nesprávné dojmy</a:t>
            </a:r>
            <a:r>
              <a:rPr lang="cs-CZ" sz="1800" dirty="0" smtClean="0"/>
              <a:t>..</a:t>
            </a:r>
            <a:endParaRPr lang="cs-CZ" sz="1800" dirty="0"/>
          </a:p>
          <a:p>
            <a:pPr algn="just"/>
            <a:r>
              <a:rPr lang="cs-CZ" sz="1800" dirty="0"/>
              <a:t>Krize zpravidla překvapí, i když management podniku s určitými riziky počítá.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Krize v podnikání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51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4354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Přírodní krize</a:t>
            </a:r>
          </a:p>
          <a:p>
            <a:r>
              <a:rPr lang="cs-CZ" sz="1800" dirty="0"/>
              <a:t>Ekologická krize</a:t>
            </a:r>
          </a:p>
          <a:p>
            <a:r>
              <a:rPr lang="cs-CZ" sz="1800" dirty="0"/>
              <a:t>Technologická krize</a:t>
            </a:r>
          </a:p>
          <a:p>
            <a:r>
              <a:rPr lang="cs-CZ" sz="1800" dirty="0"/>
              <a:t>Konfrontační krize</a:t>
            </a:r>
          </a:p>
          <a:p>
            <a:r>
              <a:rPr lang="cs-CZ" sz="1800" dirty="0"/>
              <a:t>Ilegální krize</a:t>
            </a:r>
          </a:p>
          <a:p>
            <a:r>
              <a:rPr lang="cs-CZ" sz="1800" dirty="0"/>
              <a:t>Psychologická krize</a:t>
            </a:r>
          </a:p>
          <a:p>
            <a:r>
              <a:rPr lang="cs-CZ" sz="1800" dirty="0"/>
              <a:t>Ekonomická krize</a:t>
            </a:r>
          </a:p>
          <a:p>
            <a:r>
              <a:rPr lang="cs-CZ" sz="1800" dirty="0"/>
              <a:t>Finanční krize</a:t>
            </a:r>
          </a:p>
          <a:p>
            <a:r>
              <a:rPr lang="cs-CZ" sz="1800" dirty="0"/>
              <a:t>Podnikové krize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Typologie krizí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7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2065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i="1" dirty="0"/>
              <a:t>Stadium symptomů</a:t>
            </a:r>
          </a:p>
          <a:p>
            <a:pPr lvl="1"/>
            <a:r>
              <a:rPr lang="cs-CZ" sz="1800" dirty="0"/>
              <a:t>Signály slabé, špatně strukturované</a:t>
            </a:r>
          </a:p>
          <a:p>
            <a:pPr lvl="1"/>
            <a:r>
              <a:rPr lang="cs-CZ" sz="1800" dirty="0"/>
              <a:t>Signály silné, úplné, strukturované</a:t>
            </a:r>
          </a:p>
          <a:p>
            <a:pPr lvl="1"/>
            <a:r>
              <a:rPr lang="cs-CZ" sz="1800" dirty="0"/>
              <a:t>Signály velmi silné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b="1" i="1" dirty="0"/>
              <a:t>Akutní stadium </a:t>
            </a:r>
          </a:p>
          <a:p>
            <a:pPr lvl="1">
              <a:buNone/>
            </a:pPr>
            <a:endParaRPr lang="cs-CZ" sz="1800" dirty="0"/>
          </a:p>
          <a:p>
            <a:r>
              <a:rPr lang="cs-CZ" sz="1800" b="1" i="1" dirty="0"/>
              <a:t>Chronické stadium</a:t>
            </a:r>
          </a:p>
          <a:p>
            <a:endParaRPr lang="cs-CZ" sz="1800" dirty="0"/>
          </a:p>
          <a:p>
            <a:r>
              <a:rPr lang="cs-CZ" sz="1800" b="1" dirty="0"/>
              <a:t>Základní body v krizi </a:t>
            </a:r>
          </a:p>
          <a:p>
            <a:pPr lvl="1"/>
            <a:r>
              <a:rPr lang="cs-CZ" sz="1800" dirty="0"/>
              <a:t>Mez sladěnosti</a:t>
            </a:r>
          </a:p>
          <a:p>
            <a:pPr lvl="1"/>
            <a:r>
              <a:rPr lang="cs-CZ" sz="1800" dirty="0"/>
              <a:t>Mez únosnosti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Průběh 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Krize typu „rychlá smrt“</a:t>
            </a:r>
          </a:p>
        </p:txBody>
      </p:sp>
      <p:pic>
        <p:nvPicPr>
          <p:cNvPr id="5" name="Zástupný symbol pro obsah 3" descr="skenování0005.jpg"/>
          <p:cNvPicPr>
            <a:picLocks/>
          </p:cNvPicPr>
          <p:nvPr/>
        </p:nvPicPr>
        <p:blipFill>
          <a:blip r:embed="rId2" cstate="print">
            <a:grayscl/>
          </a:blip>
          <a:srcRect t="5747" r="4538" b="5364"/>
          <a:stretch>
            <a:fillRect/>
          </a:stretch>
        </p:blipFill>
        <p:spPr>
          <a:xfrm>
            <a:off x="539552" y="710691"/>
            <a:ext cx="7200800" cy="40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Krize typu </a:t>
            </a:r>
            <a:r>
              <a:rPr lang="cs-CZ" dirty="0" smtClean="0"/>
              <a:t>„pomalé umírání“</a:t>
            </a:r>
            <a:endParaRPr lang="cs-CZ" dirty="0"/>
          </a:p>
        </p:txBody>
      </p:sp>
      <p:pic>
        <p:nvPicPr>
          <p:cNvPr id="6" name="Zástupný symbol pro obsah 3" descr="skenování000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20121"/>
            <a:ext cx="7056784" cy="39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Úplně řízená krize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71550"/>
            <a:ext cx="750951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5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Utlumení krize ve fázi symptomů</a:t>
            </a:r>
          </a:p>
        </p:txBody>
      </p:sp>
      <p:pic>
        <p:nvPicPr>
          <p:cNvPr id="6" name="Zástupný symbol pro obsah 3" descr="skenování0002.jpg"/>
          <p:cNvPicPr>
            <a:picLocks/>
          </p:cNvPicPr>
          <p:nvPr/>
        </p:nvPicPr>
        <p:blipFill>
          <a:blip r:embed="rId2" cstate="print">
            <a:grayscl/>
          </a:blip>
          <a:srcRect t="5862"/>
          <a:stretch>
            <a:fillRect/>
          </a:stretch>
        </p:blipFill>
        <p:spPr>
          <a:xfrm>
            <a:off x="539552" y="739193"/>
            <a:ext cx="7704855" cy="39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000" dirty="0" smtClean="0"/>
              <a:t>CAF model (</a:t>
            </a:r>
            <a:r>
              <a:rPr lang="cs-CZ" sz="2000" dirty="0" err="1" smtClean="0"/>
              <a:t>Common</a:t>
            </a:r>
            <a:r>
              <a:rPr lang="cs-CZ" sz="2000" dirty="0" smtClean="0"/>
              <a:t> </a:t>
            </a:r>
            <a:r>
              <a:rPr lang="cs-CZ" sz="2000" dirty="0" err="1" smtClean="0"/>
              <a:t>Assessment</a:t>
            </a:r>
            <a:r>
              <a:rPr lang="cs-CZ" sz="2000" dirty="0" smtClean="0"/>
              <a:t> Framework)</a:t>
            </a:r>
            <a:endParaRPr lang="cs-CZ" sz="14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92353"/>
              </p:ext>
            </p:extLst>
          </p:nvPr>
        </p:nvGraphicFramePr>
        <p:xfrm>
          <a:off x="323528" y="792936"/>
          <a:ext cx="784887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>
                  <a:extLst>
                    <a:ext uri="{9D8B030D-6E8A-4147-A177-3AD203B41FA5}">
                      <a16:colId xmlns:a16="http://schemas.microsoft.com/office/drawing/2014/main" val="3196758959"/>
                    </a:ext>
                  </a:extLst>
                </a:gridCol>
                <a:gridCol w="2616290">
                  <a:extLst>
                    <a:ext uri="{9D8B030D-6E8A-4147-A177-3AD203B41FA5}">
                      <a16:colId xmlns:a16="http://schemas.microsoft.com/office/drawing/2014/main" val="154328829"/>
                    </a:ext>
                  </a:extLst>
                </a:gridCol>
                <a:gridCol w="2616290">
                  <a:extLst>
                    <a:ext uri="{9D8B030D-6E8A-4147-A177-3AD203B41FA5}">
                      <a16:colId xmlns:a16="http://schemas.microsoft.com/office/drawing/2014/main" val="51299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Srovnávací kritérium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EFQM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CAF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958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kritérií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24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Přiřazování důležitosti</a:t>
                      </a:r>
                      <a:r>
                        <a:rPr lang="cs-CZ" baseline="0" dirty="0" smtClean="0"/>
                        <a:t> kritériím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Rozdílná důležitost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Stejná důležitost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19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</a:t>
                      </a:r>
                      <a:r>
                        <a:rPr lang="cs-CZ" dirty="0" err="1" smtClean="0"/>
                        <a:t>subkritérií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15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Přiřazování důležitosti </a:t>
                      </a:r>
                      <a:r>
                        <a:rPr lang="cs-CZ" dirty="0" err="1" smtClean="0"/>
                        <a:t>subkritériím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Rozdílná důležitost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Stejná důležitost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9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 bodového</a:t>
                      </a:r>
                      <a:r>
                        <a:rPr lang="cs-CZ" baseline="0" dirty="0" smtClean="0"/>
                        <a:t>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Logické schéma RADAR nebo jiná metoda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Panely hodnocení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91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Vhodná</a:t>
                      </a:r>
                      <a:r>
                        <a:rPr lang="cs-CZ" baseline="0" dirty="0" smtClean="0"/>
                        <a:t> organizace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Univerzální</a:t>
                      </a:r>
                      <a:r>
                        <a:rPr lang="cs-CZ" baseline="0" dirty="0" smtClean="0"/>
                        <a:t> použití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správa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1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Využití</a:t>
                      </a:r>
                      <a:r>
                        <a:rPr lang="cs-CZ" baseline="0" dirty="0" smtClean="0"/>
                        <a:t> aplikační příručky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Zpoplatněno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Zdarma</a:t>
                      </a:r>
                      <a:r>
                        <a:rPr lang="cs-CZ" baseline="0" dirty="0" smtClean="0"/>
                        <a:t> k využití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92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5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700" b="1" dirty="0"/>
              <a:t>Krizový management </a:t>
            </a:r>
            <a:r>
              <a:rPr lang="cs-CZ" sz="1700" dirty="0"/>
              <a:t>můžeme definovat jako jednu z disciplín managementu podniku. Je určen ke zvládání mimořádné negativní (krizové) situace podnikatelského subjektu</a:t>
            </a:r>
            <a:r>
              <a:rPr lang="cs-CZ" sz="1700" dirty="0" smtClean="0"/>
              <a:t>.</a:t>
            </a:r>
          </a:p>
          <a:p>
            <a:pPr lvl="0" algn="just"/>
            <a:r>
              <a:rPr lang="cs-CZ" sz="1700" dirty="0"/>
              <a:t>Podstatu krizového managementu lze spatřovat zejména v systému promyšlených, provázaných procesů a postupných kroků, jejichž cílem je jak rozpoznat komplexní podstatu krizové situace podniku, tak také nalézt způsob jejího úspěšného vyřešení</a:t>
            </a:r>
            <a:r>
              <a:rPr lang="cs-CZ" sz="1700" dirty="0" smtClean="0"/>
              <a:t>.</a:t>
            </a:r>
          </a:p>
          <a:p>
            <a:pPr lvl="0" algn="just"/>
            <a:r>
              <a:rPr lang="cs-CZ" sz="1700" i="1" dirty="0"/>
              <a:t>V užším slova smyslu</a:t>
            </a:r>
            <a:r>
              <a:rPr lang="cs-CZ" sz="1700" dirty="0"/>
              <a:t> lze krizový management považovat za soubor opatření, zaměřený na řešení vzniklé krize podniku a omezování objemu škod, které mohou vzniknout v jejím důsledku</a:t>
            </a:r>
            <a:r>
              <a:rPr lang="cs-CZ" sz="1700" dirty="0" smtClean="0"/>
              <a:t>.</a:t>
            </a:r>
          </a:p>
          <a:p>
            <a:pPr algn="just"/>
            <a:r>
              <a:rPr lang="cs-CZ" sz="1700" i="1" dirty="0"/>
              <a:t>V širším smyslu slova</a:t>
            </a:r>
            <a:r>
              <a:rPr lang="cs-CZ" sz="1700" dirty="0"/>
              <a:t> je úkolem krizového managementu</a:t>
            </a:r>
            <a:r>
              <a:rPr lang="cs-CZ" sz="1700" dirty="0" smtClean="0"/>
              <a:t>: včas </a:t>
            </a:r>
            <a:r>
              <a:rPr lang="cs-CZ" sz="1700" dirty="0"/>
              <a:t>rozpoznat možnost vzniku nestandardní negativní situace podniku a odhalit její možné příčiny (krizový potenciál podniku</a:t>
            </a:r>
            <a:r>
              <a:rPr lang="cs-CZ" sz="1700" dirty="0" smtClean="0"/>
              <a:t>); nastavit </a:t>
            </a:r>
            <a:r>
              <a:rPr lang="cs-CZ" sz="1700" dirty="0"/>
              <a:t>preventivní procesy předcházející krizi</a:t>
            </a:r>
            <a:r>
              <a:rPr lang="cs-CZ" sz="1700" dirty="0" smtClean="0"/>
              <a:t>; efektivně </a:t>
            </a:r>
            <a:r>
              <a:rPr lang="cs-CZ" sz="1700" dirty="0"/>
              <a:t>vyřešit vzniklou krizi</a:t>
            </a:r>
            <a:r>
              <a:rPr lang="cs-CZ" sz="1700" dirty="0" smtClean="0"/>
              <a:t>; odstranit </a:t>
            </a:r>
            <a:r>
              <a:rPr lang="cs-CZ" sz="1700" dirty="0"/>
              <a:t>následky uplynulé krizové situace podniku.</a:t>
            </a:r>
          </a:p>
          <a:p>
            <a:pPr lvl="0" algn="just"/>
            <a:endParaRPr lang="cs-CZ" sz="1700" dirty="0"/>
          </a:p>
          <a:p>
            <a:pPr algn="just"/>
            <a:endParaRPr lang="cs-CZ" sz="1700" dirty="0"/>
          </a:p>
          <a:p>
            <a:pPr algn="just"/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Krizový management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52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6481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-256032">
              <a:lnSpc>
                <a:spcPct val="8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sz="2500" dirty="0"/>
              <a:t>Vyhlášení krizového stavu a zajištění pořádku</a:t>
            </a:r>
          </a:p>
          <a:p>
            <a:pPr marL="365760" lvl="1" indent="-256032">
              <a:lnSpc>
                <a:spcPct val="80000"/>
              </a:lnSpc>
              <a:spcBef>
                <a:spcPts val="400"/>
              </a:spcBef>
              <a:buSzPct val="68000"/>
              <a:buNone/>
            </a:pPr>
            <a:endParaRPr lang="cs-CZ" sz="2500" dirty="0"/>
          </a:p>
          <a:p>
            <a:pPr marL="365760" lvl="1" indent="-256032">
              <a:lnSpc>
                <a:spcPct val="8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sz="2500" dirty="0"/>
              <a:t>Zastavení pádu – zlepšení organizačního uspořádání</a:t>
            </a:r>
          </a:p>
          <a:p>
            <a:pPr marL="365760" lvl="1" indent="-256032">
              <a:lnSpc>
                <a:spcPct val="80000"/>
              </a:lnSpc>
              <a:spcBef>
                <a:spcPts val="400"/>
              </a:spcBef>
              <a:buSzPct val="68000"/>
              <a:buNone/>
            </a:pPr>
            <a:endParaRPr lang="cs-CZ" sz="2500" dirty="0"/>
          </a:p>
          <a:p>
            <a:pPr marL="365760" lvl="1" indent="-256032">
              <a:lnSpc>
                <a:spcPct val="8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sz="2500" dirty="0"/>
              <a:t>Zpětná kontrola zavedených opatření – průběžné hodnocení</a:t>
            </a:r>
          </a:p>
          <a:p>
            <a:pPr marL="365760" lvl="1" indent="-256032">
              <a:lnSpc>
                <a:spcPct val="80000"/>
              </a:lnSpc>
              <a:spcBef>
                <a:spcPts val="400"/>
              </a:spcBef>
              <a:buSzPct val="68000"/>
              <a:buNone/>
            </a:pPr>
            <a:endParaRPr lang="cs-CZ" sz="2500" dirty="0"/>
          </a:p>
          <a:p>
            <a:pPr marL="365760" lvl="1" indent="-256032">
              <a:lnSpc>
                <a:spcPct val="8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sz="2500" dirty="0"/>
              <a:t>Restrukturalizace a návrat ke standardnímu řízení</a:t>
            </a:r>
          </a:p>
          <a:p>
            <a:pPr lvl="0" algn="just"/>
            <a:endParaRPr lang="cs-CZ" sz="1700" dirty="0"/>
          </a:p>
          <a:p>
            <a:pPr algn="just"/>
            <a:endParaRPr lang="cs-CZ" sz="1700" dirty="0"/>
          </a:p>
          <a:p>
            <a:pPr algn="just"/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Základní úkoly řízení (Hálek, 2006)</a:t>
            </a:r>
          </a:p>
        </p:txBody>
      </p:sp>
    </p:spTree>
    <p:extLst>
      <p:ext uri="{BB962C8B-B14F-4D97-AF65-F5344CB8AC3E}">
        <p14:creationId xmlns:p14="http://schemas.microsoft.com/office/powerpoint/2010/main" val="11315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6481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Transformace podniku</a:t>
            </a:r>
          </a:p>
          <a:p>
            <a:pPr lvl="1"/>
            <a:r>
              <a:rPr lang="cs-CZ" sz="1800" dirty="0"/>
              <a:t>Konsolidace – ve vlastní režii, expertní krizoví specialisté</a:t>
            </a:r>
          </a:p>
          <a:p>
            <a:pPr lvl="1"/>
            <a:r>
              <a:rPr lang="cs-CZ" sz="1800" dirty="0"/>
              <a:t>Sanace </a:t>
            </a:r>
          </a:p>
          <a:p>
            <a:pPr lvl="1"/>
            <a:r>
              <a:rPr lang="cs-CZ" sz="1800" dirty="0"/>
              <a:t>fúze</a:t>
            </a:r>
          </a:p>
          <a:p>
            <a:pPr lvl="1"/>
            <a:endParaRPr lang="cs-CZ" sz="1800" dirty="0"/>
          </a:p>
          <a:p>
            <a:r>
              <a:rPr lang="cs-CZ" sz="1800" dirty="0"/>
              <a:t>Likvidace podniku</a:t>
            </a:r>
          </a:p>
          <a:p>
            <a:pPr marL="109728" indent="0">
              <a:buNone/>
            </a:pPr>
            <a:endParaRPr lang="cs-CZ" sz="1800" dirty="0"/>
          </a:p>
          <a:p>
            <a:r>
              <a:rPr lang="cs-CZ" sz="1800" dirty="0"/>
              <a:t>Konkurz </a:t>
            </a:r>
          </a:p>
          <a:p>
            <a:pPr lvl="1"/>
            <a:r>
              <a:rPr lang="cs-CZ" sz="1800" dirty="0"/>
              <a:t>Nepatrný konkurz</a:t>
            </a:r>
          </a:p>
          <a:p>
            <a:pPr lvl="1"/>
            <a:r>
              <a:rPr lang="cs-CZ" sz="1800" dirty="0"/>
              <a:t>Reorganizace </a:t>
            </a:r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Nástroje k řešení krize</a:t>
            </a:r>
          </a:p>
        </p:txBody>
      </p:sp>
    </p:spTree>
    <p:extLst>
      <p:ext uri="{BB962C8B-B14F-4D97-AF65-F5344CB8AC3E}">
        <p14:creationId xmlns:p14="http://schemas.microsoft.com/office/powerpoint/2010/main" val="4554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0406"/>
            <a:ext cx="734481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b="1" dirty="0"/>
              <a:t>Jakost</a:t>
            </a:r>
            <a:r>
              <a:rPr lang="cs-CZ" sz="1800" dirty="0"/>
              <a:t> je chápána jako naplnění požadavků a přání zákazníků, a zároveň naplnění cílů organizace. </a:t>
            </a:r>
          </a:p>
          <a:p>
            <a:pPr lvl="0" algn="just"/>
            <a:r>
              <a:rPr lang="cs-CZ" sz="1800" dirty="0" smtClean="0"/>
              <a:t>Definice jakosti z</a:t>
            </a:r>
            <a:r>
              <a:rPr lang="cs-CZ" sz="1800" dirty="0"/>
              <a:t> normy ČSN EN ISO </a:t>
            </a:r>
            <a:r>
              <a:rPr lang="cs-CZ" sz="1800" dirty="0" smtClean="0"/>
              <a:t>9000:2006 říká</a:t>
            </a:r>
            <a:r>
              <a:rPr lang="cs-CZ" sz="1800" dirty="0"/>
              <a:t>, že jakost je stupeň splnění požadavků souborem inherentních charakteristik. Přičemž požadavky jsou obvykle dány kombinací požadavků (potřeb a přání) zákazníků, dalších zainteresovaných stran a také legislativy. A inherentní charakteristika je spojená s takovými znaky výrobku nebo služby, které jsou pro daný produkt typický (např. vůně pro parfém, výkon pro motor apod.).</a:t>
            </a:r>
            <a:endParaRPr lang="cs-CZ" sz="1800" dirty="0" smtClean="0"/>
          </a:p>
          <a:p>
            <a:pPr lvl="0" algn="just"/>
            <a:r>
              <a:rPr lang="cs-CZ" sz="1800" b="1" dirty="0" smtClean="0"/>
              <a:t>Management </a:t>
            </a:r>
            <a:r>
              <a:rPr lang="cs-CZ" sz="1800" b="1" dirty="0"/>
              <a:t>jakosti</a:t>
            </a:r>
            <a:r>
              <a:rPr lang="cs-CZ" sz="1800" dirty="0"/>
              <a:t>, který představuje komplex aktivit zaměřených na zvyšování a udržování jakosti v podniku, je realizován prostřednictvím tří koncepcí, a to odvětvových standardů, norem ISO a koncepce TQM.</a:t>
            </a:r>
            <a:endParaRPr lang="cs-CZ" sz="1800" dirty="0" smtClean="0"/>
          </a:p>
          <a:p>
            <a:pPr lvl="0" algn="just"/>
            <a:endParaRPr lang="cs-CZ" sz="1800" dirty="0" smtClean="0"/>
          </a:p>
          <a:p>
            <a:pPr algn="just"/>
            <a:endParaRPr lang="cs-CZ" sz="1800" dirty="0"/>
          </a:p>
          <a:p>
            <a:pPr algn="just"/>
            <a:endParaRPr lang="cs-CZ" sz="1800" dirty="0" smtClean="0"/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Management jakosti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87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Základní přístupy managementu jakosti</a:t>
            </a:r>
            <a:endParaRPr lang="cs-CZ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251520" y="771550"/>
            <a:ext cx="8229600" cy="525658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defPPr>
              <a:defRPr lang="cs-CZ"/>
            </a:defPPr>
            <a:lvl1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cs-CZ" dirty="0"/>
              <a:t>Přístup vycházející z ISO norem (International  </a:t>
            </a:r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Standardization</a:t>
            </a:r>
            <a:r>
              <a:rPr lang="cs-CZ" dirty="0"/>
              <a:t>)</a:t>
            </a:r>
          </a:p>
          <a:p>
            <a:pPr lvl="1"/>
            <a:r>
              <a:rPr lang="cs-CZ" sz="1800" dirty="0"/>
              <a:t>Typický pro USA a Evropu</a:t>
            </a:r>
          </a:p>
          <a:p>
            <a:pPr lvl="1"/>
            <a:r>
              <a:rPr lang="cs-CZ" sz="1800" dirty="0"/>
              <a:t>ISO – celosvětová federace národních normalizačních orgánů</a:t>
            </a:r>
          </a:p>
          <a:p>
            <a:pPr lvl="1"/>
            <a:r>
              <a:rPr lang="cs-CZ" sz="1800" dirty="0"/>
              <a:t>Mezinárodní normy ISO – minimální rámec managementu jakosti</a:t>
            </a:r>
          </a:p>
          <a:p>
            <a:pPr lvl="1"/>
            <a:r>
              <a:rPr lang="cs-CZ" sz="1800" dirty="0"/>
              <a:t>ČSN EN ISO</a:t>
            </a:r>
          </a:p>
          <a:p>
            <a:endParaRPr lang="cs-CZ" dirty="0"/>
          </a:p>
          <a:p>
            <a:r>
              <a:rPr lang="cs-CZ" dirty="0"/>
              <a:t>Přístup TQM (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Management)</a:t>
            </a:r>
          </a:p>
          <a:p>
            <a:pPr lvl="1"/>
            <a:r>
              <a:rPr lang="cs-CZ" sz="1800" dirty="0"/>
              <a:t>Původ Japonsko, rozvíjen v Evropě</a:t>
            </a:r>
          </a:p>
          <a:p>
            <a:pPr lvl="1"/>
            <a:r>
              <a:rPr lang="cs-CZ" sz="1800" dirty="0"/>
              <a:t>Nová podniková kultura</a:t>
            </a:r>
          </a:p>
          <a:p>
            <a:pPr lvl="1"/>
            <a:r>
              <a:rPr lang="cs-CZ" sz="1800" dirty="0"/>
              <a:t>Hlavní zodpovědnost nesou zaměstnanci – vnitřní motivace </a:t>
            </a:r>
            <a:r>
              <a:rPr lang="cs-CZ" sz="1800" dirty="0" err="1"/>
              <a:t>pracovníkůp</a:t>
            </a:r>
            <a:endParaRPr lang="cs-CZ" sz="1800" dirty="0"/>
          </a:p>
          <a:p>
            <a:pPr lvl="1"/>
            <a:r>
              <a:rPr lang="cs-CZ" sz="1800" dirty="0"/>
              <a:t>Orientace na odběratele – potřeby a přání</a:t>
            </a:r>
          </a:p>
          <a:p>
            <a:pPr lvl="1"/>
            <a:endParaRPr lang="cs-CZ" sz="18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2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TQM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77" y="709671"/>
            <a:ext cx="4841631" cy="38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0" y="771550"/>
            <a:ext cx="813690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500" b="1" dirty="0"/>
              <a:t>Rozhodování </a:t>
            </a:r>
            <a:r>
              <a:rPr lang="cs-CZ" sz="1500" dirty="0"/>
              <a:t>je aktivita manažera, při které musí vybrat některou z variant řešení pracovních situací, tzn. stanovit – kdo, co, kdy, případně jak se musí udělat. </a:t>
            </a:r>
            <a:endParaRPr lang="cs-CZ" sz="1500" dirty="0" smtClean="0"/>
          </a:p>
          <a:p>
            <a:pPr algn="just"/>
            <a:r>
              <a:rPr lang="cs-CZ" sz="1500" b="1" dirty="0" smtClean="0"/>
              <a:t>Rozhodovací </a:t>
            </a:r>
            <a:r>
              <a:rPr lang="cs-CZ" sz="1500" b="1" dirty="0"/>
              <a:t>proces </a:t>
            </a:r>
            <a:r>
              <a:rPr lang="cs-CZ" sz="1500" dirty="0"/>
              <a:t>je v čase logicky navazující sled kroků počínající zjištěním problémů až po formulaci rozhodnutí. </a:t>
            </a:r>
            <a:endParaRPr lang="cs-CZ" sz="1500" dirty="0" smtClean="0"/>
          </a:p>
          <a:p>
            <a:pPr algn="just"/>
            <a:r>
              <a:rPr lang="cs-CZ" sz="1500" b="1" dirty="0" err="1" smtClean="0"/>
              <a:t>Rozhodovatel</a:t>
            </a:r>
            <a:r>
              <a:rPr lang="cs-CZ" sz="1500" dirty="0" smtClean="0"/>
              <a:t> je </a:t>
            </a:r>
            <a:r>
              <a:rPr lang="cs-CZ" sz="1500" dirty="0"/>
              <a:t>subjekt, činící rozhodnutí</a:t>
            </a:r>
            <a:r>
              <a:rPr lang="cs-CZ" sz="1500" dirty="0" smtClean="0"/>
              <a:t>. </a:t>
            </a:r>
            <a:r>
              <a:rPr lang="cs-CZ" sz="1500" dirty="0"/>
              <a:t>Může jít přitom o osobu fyzickou nebo právnickou, o monokratický nebo kolegiální orgán. Rozlišujeme subjekt ve smyslu formálním nebo ve smyslu materiálním. </a:t>
            </a:r>
            <a:r>
              <a:rPr lang="cs-CZ" sz="1500" b="1" i="1" dirty="0" smtClean="0"/>
              <a:t>Subjekt </a:t>
            </a:r>
            <a:r>
              <a:rPr lang="cs-CZ" sz="1500" b="1" i="1" dirty="0"/>
              <a:t>ve smyslu formálním </a:t>
            </a:r>
            <a:r>
              <a:rPr lang="cs-CZ" sz="1500" dirty="0"/>
              <a:t>je ten, kdo je k rozhodování příslušný podle právního předpisu nebo jiné normy převážně organizační povahy, anebo na základě delegace. </a:t>
            </a:r>
            <a:r>
              <a:rPr lang="cs-CZ" sz="1500" b="1" i="1" dirty="0" smtClean="0"/>
              <a:t>Subjekt </a:t>
            </a:r>
            <a:r>
              <a:rPr lang="cs-CZ" sz="1500" b="1" i="1" dirty="0"/>
              <a:t>ve smyslu materiálním </a:t>
            </a:r>
            <a:r>
              <a:rPr lang="cs-CZ" sz="1500" dirty="0"/>
              <a:t>je ten, kdo sám vypracoval návrh rozhodnutí a vystupoval v celém procesu přípravy rozhodnutí jako subjekt rozhodování. </a:t>
            </a:r>
            <a:r>
              <a:rPr lang="cs-CZ" sz="1500" dirty="0" smtClean="0"/>
              <a:t>Subjekty </a:t>
            </a:r>
            <a:r>
              <a:rPr lang="cs-CZ" sz="1500" dirty="0"/>
              <a:t>veřejné správy jsou zejména ve svém externím rozhodování vázány zákonem a nesmějí překročit rámec své kompetence stanovené jim zákonem. </a:t>
            </a:r>
            <a:endParaRPr lang="cs-CZ" sz="1500" dirty="0" smtClean="0"/>
          </a:p>
          <a:p>
            <a:pPr algn="just"/>
            <a:r>
              <a:rPr lang="cs-CZ" sz="1500" dirty="0" smtClean="0"/>
              <a:t>Dva </a:t>
            </a:r>
            <a:r>
              <a:rPr lang="cs-CZ" sz="1500" dirty="0"/>
              <a:t>typy </a:t>
            </a:r>
            <a:r>
              <a:rPr lang="cs-CZ" sz="1500" dirty="0" smtClean="0"/>
              <a:t>rozhodování ve veřejné správě: </a:t>
            </a:r>
            <a:endParaRPr lang="cs-CZ" sz="1500" dirty="0"/>
          </a:p>
          <a:p>
            <a:pPr lvl="1" algn="just"/>
            <a:r>
              <a:rPr lang="cs-CZ" sz="1400" b="1" dirty="0"/>
              <a:t>ve smyslu aplikace práva</a:t>
            </a:r>
            <a:r>
              <a:rPr lang="cs-CZ" sz="1400" dirty="0"/>
              <a:t>, kdy především správní řízení patří k právnímu způsobu rozhodování obdobně jako řízení soudní; </a:t>
            </a:r>
          </a:p>
          <a:p>
            <a:pPr lvl="1" algn="just"/>
            <a:r>
              <a:rPr lang="cs-CZ" sz="1400" dirty="0"/>
              <a:t>sledující </a:t>
            </a:r>
            <a:r>
              <a:rPr lang="cs-CZ" sz="1400" b="1" dirty="0"/>
              <a:t>zabezpečení určitých veřejných cílů</a:t>
            </a:r>
            <a:r>
              <a:rPr lang="cs-CZ" sz="1400" dirty="0"/>
              <a:t>, které se běžně označují jako účelové nebo sociální. </a:t>
            </a:r>
          </a:p>
          <a:p>
            <a:pPr algn="just"/>
            <a:endParaRPr lang="cs-CZ" sz="1500" dirty="0" smtClean="0"/>
          </a:p>
          <a:p>
            <a:pPr marL="0" indent="0" algn="just">
              <a:buNone/>
            </a:pPr>
            <a:endParaRPr lang="cs-CZ" sz="1500" dirty="0"/>
          </a:p>
          <a:p>
            <a:pPr algn="just"/>
            <a:endParaRPr lang="cs-CZ" sz="15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000" dirty="0" smtClean="0"/>
              <a:t>Rozhodování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219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 smtClean="0"/>
              <a:t>Mezi </a:t>
            </a:r>
            <a:r>
              <a:rPr lang="cs-CZ" sz="1600" dirty="0"/>
              <a:t>základní </a:t>
            </a:r>
            <a:r>
              <a:rPr lang="cs-CZ" sz="1600" b="1" dirty="0"/>
              <a:t>fáze rozhodovacího procesu </a:t>
            </a:r>
            <a:r>
              <a:rPr lang="cs-CZ" sz="1600" dirty="0"/>
              <a:t>patří: </a:t>
            </a:r>
          </a:p>
          <a:p>
            <a:pPr algn="just"/>
            <a:r>
              <a:rPr lang="cs-CZ" sz="1600" dirty="0"/>
              <a:t>1. identifikace a analýza problému; </a:t>
            </a:r>
          </a:p>
          <a:p>
            <a:pPr algn="just"/>
            <a:r>
              <a:rPr lang="cs-CZ" sz="1600" dirty="0"/>
              <a:t>2. identifikace rozhodovacích kritérií a přiřazení váhy k nim; </a:t>
            </a:r>
          </a:p>
          <a:p>
            <a:pPr algn="just"/>
            <a:r>
              <a:rPr lang="cs-CZ" sz="1600" dirty="0"/>
              <a:t>3. formulování alternativ; </a:t>
            </a:r>
          </a:p>
          <a:p>
            <a:pPr algn="just"/>
            <a:r>
              <a:rPr lang="cs-CZ" sz="1600" dirty="0"/>
              <a:t>4. stanovení kritérií pro hodnocení variant; </a:t>
            </a:r>
          </a:p>
          <a:p>
            <a:pPr algn="just"/>
            <a:r>
              <a:rPr lang="cs-CZ" sz="1600" dirty="0"/>
              <a:t>5. výběr a implementace zvolené alternativy; </a:t>
            </a:r>
          </a:p>
          <a:p>
            <a:pPr algn="just"/>
            <a:r>
              <a:rPr lang="cs-CZ" sz="1600" dirty="0"/>
              <a:t>6. hodnocení efektivity rozhodnutí. 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000" dirty="0" smtClean="0"/>
              <a:t>Proces rozhodování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326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2861</Words>
  <Application>Microsoft Office PowerPoint</Application>
  <PresentationFormat>Předvádění na obrazovce (16:9)</PresentationFormat>
  <Paragraphs>317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Enriqueta</vt:lpstr>
      <vt:lpstr>Times New Roman</vt:lpstr>
      <vt:lpstr>Wingdings 3</vt:lpstr>
      <vt:lpstr>SLU</vt:lpstr>
      <vt:lpstr>Manažerské metody ve státní správě</vt:lpstr>
      <vt:lpstr>Nedostatky ve strategickém řízení státní správy v ČR</vt:lpstr>
      <vt:lpstr>EFQM model (European Foundation for Quality Management)</vt:lpstr>
      <vt:lpstr>CAF model (Common Assessment Framework)</vt:lpstr>
      <vt:lpstr>Management jakosti </vt:lpstr>
      <vt:lpstr>Základní přístupy managementu jakosti</vt:lpstr>
      <vt:lpstr>TQM</vt:lpstr>
      <vt:lpstr>Rozhodování</vt:lpstr>
      <vt:lpstr>Proces rozhodování</vt:lpstr>
      <vt:lpstr>Rozhodování – Ishikawa diagram</vt:lpstr>
      <vt:lpstr>Paretovo pravidlo (diagram)</vt:lpstr>
      <vt:lpstr>Brainstorming</vt:lpstr>
      <vt:lpstr>Metoda DELPHI</vt:lpstr>
      <vt:lpstr>Metoda scénářů</vt:lpstr>
      <vt:lpstr>Benchmarking</vt:lpstr>
      <vt:lpstr>Kroky benchmarkingového cyklu</vt:lpstr>
      <vt:lpstr>Benchmarking - výhody</vt:lpstr>
      <vt:lpstr>Networking</vt:lpstr>
      <vt:lpstr>Formy networking</vt:lpstr>
      <vt:lpstr>Členství v síti</vt:lpstr>
      <vt:lpstr>Metoda Balanced Scorecard</vt:lpstr>
      <vt:lpstr>Základní charakteristiky metody BSC</vt:lpstr>
      <vt:lpstr>Perspektivy metody BSC</vt:lpstr>
      <vt:lpstr>Základní schéma metody BSC</vt:lpstr>
      <vt:lpstr>Procesní management I</vt:lpstr>
      <vt:lpstr>Procesní management II</vt:lpstr>
      <vt:lpstr>Organizační struktura procesní </vt:lpstr>
      <vt:lpstr>Organizační struktura útvarová </vt:lpstr>
      <vt:lpstr>Management změny </vt:lpstr>
      <vt:lpstr>Management znalostí </vt:lpstr>
      <vt:lpstr>Management rizika</vt:lpstr>
      <vt:lpstr>Klasifikace rizik</vt:lpstr>
      <vt:lpstr>Krize v podnikání</vt:lpstr>
      <vt:lpstr>Typologie krizí</vt:lpstr>
      <vt:lpstr>Průběh krize</vt:lpstr>
      <vt:lpstr>Krize typu „rychlá smrt“</vt:lpstr>
      <vt:lpstr>Krize typu „pomalé umírání“</vt:lpstr>
      <vt:lpstr>Úplně řízená krize</vt:lpstr>
      <vt:lpstr>Utlumení krize ve fázi symptomů</vt:lpstr>
      <vt:lpstr>Krizový management </vt:lpstr>
      <vt:lpstr>Základní úkoly řízení (Hálek, 2006)</vt:lpstr>
      <vt:lpstr>Nástroje k řešení krize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156</cp:revision>
  <dcterms:created xsi:type="dcterms:W3CDTF">2016-07-06T15:42:34Z</dcterms:created>
  <dcterms:modified xsi:type="dcterms:W3CDTF">2023-03-01T15:50:17Z</dcterms:modified>
</cp:coreProperties>
</file>