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8" r:id="rId2"/>
    <p:sldId id="263" r:id="rId3"/>
    <p:sldId id="310" r:id="rId4"/>
    <p:sldId id="309" r:id="rId5"/>
    <p:sldId id="325" r:id="rId6"/>
    <p:sldId id="311" r:id="rId7"/>
    <p:sldId id="320" r:id="rId8"/>
    <p:sldId id="336" r:id="rId9"/>
    <p:sldId id="295" r:id="rId10"/>
    <p:sldId id="290" r:id="rId11"/>
    <p:sldId id="314" r:id="rId12"/>
    <p:sldId id="289" r:id="rId13"/>
    <p:sldId id="315" r:id="rId14"/>
    <p:sldId id="291" r:id="rId15"/>
    <p:sldId id="288" r:id="rId16"/>
    <p:sldId id="286" r:id="rId17"/>
    <p:sldId id="296" r:id="rId18"/>
    <p:sldId id="297" r:id="rId19"/>
    <p:sldId id="316" r:id="rId20"/>
    <p:sldId id="318" r:id="rId21"/>
    <p:sldId id="313" r:id="rId22"/>
    <p:sldId id="326" r:id="rId23"/>
    <p:sldId id="327" r:id="rId24"/>
    <p:sldId id="328" r:id="rId25"/>
    <p:sldId id="329" r:id="rId26"/>
    <p:sldId id="331" r:id="rId27"/>
    <p:sldId id="332" r:id="rId28"/>
    <p:sldId id="333" r:id="rId29"/>
    <p:sldId id="334" r:id="rId30"/>
    <p:sldId id="335" r:id="rId31"/>
    <p:sldId id="287" r:id="rId3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02" autoAdjust="0"/>
  </p:normalViewPr>
  <p:slideViewPr>
    <p:cSldViewPr snapToGrid="0">
      <p:cViewPr varScale="1">
        <p:scale>
          <a:sx n="143" d="100"/>
          <a:sy n="143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>
                <a:latin typeface="Arial"/>
              </a:rPr>
              <a:t>Klikněte pro úpravu formátu komentářů</a:t>
            </a:r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>
                <a:latin typeface="Times New Roman"/>
              </a:rPr>
              <a:t>&lt;záhlaví&gt;</a:t>
            </a:r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>
                <a:latin typeface="Times New Roman"/>
              </a:rPr>
              <a:t>&lt;datum/čas&gt;</a:t>
            </a:r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>
                <a:latin typeface="Times New Roman"/>
              </a:rPr>
              <a:t>&lt;zápatí&gt;</a:t>
            </a:r>
            <a:endParaRPr/>
          </a:p>
        </p:txBody>
      </p:sp>
      <p:sp>
        <p:nvSpPr>
          <p:cNvPr id="8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50A2ECB-C4ED-4CCD-B6F6-23C85EAE876C}" type="slidenum">
              <a:rPr lang="cs-CZ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697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40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149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508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31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Obrázek 33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5" name="Obrázek 34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72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251640" y="195480"/>
            <a:ext cx="4536000" cy="235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s-CZ">
                <a:latin typeface="Times New Roman"/>
              </a:rPr>
              <a:t>Klikněte pro úpravu formátu textu nadpisu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Times New Roman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400">
                <a:latin typeface="Times New Roman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Times New Roman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sp>
        <p:nvSpPr>
          <p:cNvPr id="6" name="Obdélník 5"/>
          <p:cNvSpPr/>
          <p:nvPr/>
        </p:nvSpPr>
        <p:spPr>
          <a:xfrm>
            <a:off x="336819" y="312822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5" y="540454"/>
            <a:ext cx="3222810" cy="2545646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000" b="1" dirty="0"/>
          </a:p>
          <a:p>
            <a:pPr algn="l"/>
            <a:endParaRPr lang="en-US" sz="3000" b="1" dirty="0"/>
          </a:p>
          <a:p>
            <a:pPr lvl="0"/>
            <a:endParaRPr lang="en-US" sz="3000" b="1" cap="all" dirty="0"/>
          </a:p>
          <a:p>
            <a:pPr lvl="0"/>
            <a:endParaRPr lang="en-US" sz="3000" b="1" cap="all" dirty="0"/>
          </a:p>
          <a:p>
            <a:pPr lvl="0"/>
            <a:r>
              <a:rPr lang="en-US" sz="3000" b="1" cap="all" dirty="0"/>
              <a:t>Logistics</a:t>
            </a:r>
          </a:p>
          <a:p>
            <a:pPr lvl="0"/>
            <a:r>
              <a:rPr lang="en-US" sz="3000" b="1" cap="all" dirty="0"/>
              <a:t>-</a:t>
            </a:r>
          </a:p>
          <a:p>
            <a:r>
              <a:rPr lang="en-US" sz="2600" b="1" cap="all" dirty="0"/>
              <a:t>Introduction to the issue</a:t>
            </a:r>
          </a:p>
          <a:p>
            <a:pPr lvl="0"/>
            <a:r>
              <a:rPr lang="en-US" sz="2600" b="1" cap="all" dirty="0"/>
              <a:t>Part 2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76052" y="1931524"/>
            <a:ext cx="3604568" cy="14657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i="1">
                <a:solidFill>
                  <a:srgbClr val="002060"/>
                </a:solidFill>
              </a:rPr>
              <a:t>The aim of this lecture is to get  acquainted with goals and methods of logistics, types of logistics, its organization and supply chain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6956047" y="3723879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Šárka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Čemerková</a:t>
            </a:r>
            <a:endParaRPr lang="en-GB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GB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guarantor and lecturer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8E7FADA8-D79A-4939-BCCD-99EA710098C7}"/>
              </a:ext>
            </a:extLst>
          </p:cNvPr>
          <p:cNvSpPr/>
          <p:nvPr/>
        </p:nvSpPr>
        <p:spPr>
          <a:xfrm>
            <a:off x="746487" y="1051561"/>
            <a:ext cx="6993513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600" b="1" cap="all" dirty="0">
                <a:solidFill>
                  <a:srgbClr val="307871"/>
                </a:solidFill>
                <a:latin typeface="+mj-lt"/>
              </a:rPr>
              <a:t>Classification of </a:t>
            </a:r>
            <a:r>
              <a:rPr lang="en-US" sz="2600" b="1" cap="all" dirty="0" smtClean="0">
                <a:solidFill>
                  <a:srgbClr val="307871"/>
                </a:solidFill>
                <a:latin typeface="+mj-lt"/>
              </a:rPr>
              <a:t>Logistics</a:t>
            </a:r>
            <a:endParaRPr lang="en-US" sz="2600" b="1" cap="all" dirty="0">
              <a:solidFill>
                <a:srgbClr val="307871"/>
              </a:solidFill>
              <a:latin typeface="+mj-lt"/>
            </a:endParaRPr>
          </a:p>
          <a:p>
            <a:pPr eaLnBrk="1" hangingPunct="1">
              <a:defRPr/>
            </a:pPr>
            <a:endParaRPr lang="en-US" sz="2100" dirty="0">
              <a:latin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200" dirty="0">
                <a:latin typeface="Arial" panose="020B0604020202020204" pitchFamily="34" charset="0"/>
              </a:rPr>
              <a:t>By problem </a:t>
            </a:r>
            <a:r>
              <a:rPr lang="en-US" sz="2200" dirty="0" smtClean="0">
                <a:latin typeface="Arial" panose="020B0604020202020204" pitchFamily="34" charset="0"/>
              </a:rPr>
              <a:t>level</a:t>
            </a:r>
            <a:r>
              <a:rPr lang="cs-CZ" sz="2200" dirty="0" smtClean="0">
                <a:latin typeface="Arial" panose="020B0604020202020204" pitchFamily="34" charset="0"/>
              </a:rPr>
              <a:t>s</a:t>
            </a:r>
            <a:r>
              <a:rPr lang="en-US" sz="2200" dirty="0" smtClean="0">
                <a:latin typeface="Arial" panose="020B0604020202020204" pitchFamily="34" charset="0"/>
              </a:rPr>
              <a:t>:</a:t>
            </a:r>
            <a:endParaRPr lang="en-US" sz="2200" dirty="0">
              <a:latin typeface="Arial" panose="020B0604020202020204" pitchFamily="34" charset="0"/>
            </a:endParaRPr>
          </a:p>
          <a:p>
            <a:pPr marL="600075" lvl="1" indent="-257175"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latin typeface="Arial" panose="020B0604020202020204" pitchFamily="34" charset="0"/>
              </a:rPr>
              <a:t>Macro</a:t>
            </a:r>
            <a:r>
              <a:rPr lang="cs-CZ" dirty="0" smtClean="0">
                <a:latin typeface="Arial" panose="020B0604020202020204" pitchFamily="34" charset="0"/>
              </a:rPr>
              <a:t>-</a:t>
            </a:r>
            <a:r>
              <a:rPr lang="en-US" dirty="0" smtClean="0">
                <a:latin typeface="Arial" panose="020B0604020202020204" pitchFamily="34" charset="0"/>
              </a:rPr>
              <a:t>logistics</a:t>
            </a:r>
            <a:endParaRPr lang="en-US" dirty="0">
              <a:latin typeface="Arial" panose="020B0604020202020204" pitchFamily="34" charset="0"/>
            </a:endParaRPr>
          </a:p>
          <a:p>
            <a:pPr marL="600075" lvl="1" indent="-257175"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latin typeface="Arial" panose="020B0604020202020204" pitchFamily="34" charset="0"/>
              </a:rPr>
              <a:t>Meta</a:t>
            </a:r>
            <a:r>
              <a:rPr lang="cs-CZ" dirty="0" smtClean="0">
                <a:latin typeface="Arial" panose="020B0604020202020204" pitchFamily="34" charset="0"/>
              </a:rPr>
              <a:t>-</a:t>
            </a:r>
            <a:r>
              <a:rPr lang="en-US" dirty="0" smtClean="0">
                <a:latin typeface="Arial" panose="020B0604020202020204" pitchFamily="34" charset="0"/>
              </a:rPr>
              <a:t>logistics</a:t>
            </a:r>
            <a:endParaRPr lang="en-US" dirty="0">
              <a:latin typeface="Arial" panose="020B0604020202020204" pitchFamily="34" charset="0"/>
            </a:endParaRPr>
          </a:p>
          <a:p>
            <a:pPr marL="600075" lvl="1" indent="-257175"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latin typeface="Arial" panose="020B0604020202020204" pitchFamily="34" charset="0"/>
              </a:rPr>
              <a:t>Micro</a:t>
            </a:r>
            <a:r>
              <a:rPr lang="cs-CZ" dirty="0" smtClean="0">
                <a:latin typeface="Arial" panose="020B0604020202020204" pitchFamily="34" charset="0"/>
              </a:rPr>
              <a:t>-</a:t>
            </a:r>
            <a:r>
              <a:rPr lang="en-US" dirty="0" smtClean="0">
                <a:latin typeface="Arial" panose="020B0604020202020204" pitchFamily="34" charset="0"/>
              </a:rPr>
              <a:t>logistics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729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1BDE3CE5-9F56-4B7C-B931-A537C449398A}"/>
              </a:ext>
            </a:extLst>
          </p:cNvPr>
          <p:cNvSpPr/>
          <p:nvPr/>
        </p:nvSpPr>
        <p:spPr>
          <a:xfrm>
            <a:off x="337919" y="835561"/>
            <a:ext cx="7542701" cy="396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430"/>
              </a:spcBef>
              <a:defRPr/>
            </a:pPr>
            <a:r>
              <a:rPr lang="en-US" sz="2400" b="1" cap="all" dirty="0" smtClean="0">
                <a:solidFill>
                  <a:srgbClr val="307871"/>
                </a:solidFill>
                <a:latin typeface="+mj-lt"/>
              </a:rPr>
              <a:t>Macro</a:t>
            </a:r>
            <a:r>
              <a:rPr lang="cs-CZ" sz="2400" b="1" cap="all" dirty="0" smtClean="0">
                <a:solidFill>
                  <a:srgbClr val="307871"/>
                </a:solidFill>
                <a:latin typeface="+mj-lt"/>
              </a:rPr>
              <a:t>-</a:t>
            </a:r>
            <a:r>
              <a:rPr lang="en-US" sz="2400" b="1" cap="all" dirty="0" smtClean="0">
                <a:solidFill>
                  <a:srgbClr val="307871"/>
                </a:solidFill>
                <a:latin typeface="+mj-lt"/>
              </a:rPr>
              <a:t>logistics</a:t>
            </a:r>
            <a:endParaRPr lang="en-US" sz="2400" b="1" cap="all" dirty="0">
              <a:solidFill>
                <a:srgbClr val="307871"/>
              </a:solidFill>
              <a:latin typeface="+mj-lt"/>
            </a:endParaRPr>
          </a:p>
          <a:p>
            <a:pPr algn="ctr" eaLnBrk="1" hangingPunct="1">
              <a:spcBef>
                <a:spcPts val="430"/>
              </a:spcBef>
              <a:defRPr/>
            </a:pPr>
            <a:endParaRPr lang="en-US" sz="1400" b="1" cap="all" dirty="0">
              <a:solidFill>
                <a:srgbClr val="307871"/>
              </a:solidFill>
              <a:latin typeface="+mj-lt"/>
            </a:endParaRPr>
          </a:p>
          <a:p>
            <a:pPr marL="257175" indent="-257175">
              <a:spcBef>
                <a:spcPts val="43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deals with global aspects of logistics in terms of national economy, regions, but also higher territorial units</a:t>
            </a:r>
          </a:p>
          <a:p>
            <a:pPr marL="257175" indent="-257175">
              <a:spcBef>
                <a:spcPts val="43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high degree of aggregation and macroeconomic aspects of investigation are applied</a:t>
            </a:r>
          </a:p>
          <a:p>
            <a:pPr marL="257175" indent="-257175">
              <a:spcBef>
                <a:spcPts val="43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main areas of interest are the issues of international transport, international and global integration of production capacities, transport, communications, duty, national or international legislation on transport and environmental impact</a:t>
            </a:r>
          </a:p>
        </p:txBody>
      </p:sp>
    </p:spTree>
    <p:extLst>
      <p:ext uri="{BB962C8B-B14F-4D97-AF65-F5344CB8AC3E}">
        <p14:creationId xmlns:p14="http://schemas.microsoft.com/office/powerpoint/2010/main" val="4237681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B2973A2A-17F0-4B4E-9AD9-91118F463AF4}"/>
              </a:ext>
            </a:extLst>
          </p:cNvPr>
          <p:cNvSpPr/>
          <p:nvPr/>
        </p:nvSpPr>
        <p:spPr>
          <a:xfrm>
            <a:off x="360000" y="814510"/>
            <a:ext cx="7646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b="1" cap="all" dirty="0" smtClean="0">
                <a:solidFill>
                  <a:srgbClr val="307871"/>
                </a:solidFill>
                <a:latin typeface="+mj-lt"/>
              </a:rPr>
              <a:t>Meta</a:t>
            </a:r>
            <a:r>
              <a:rPr lang="cs-CZ" sz="2400" b="1" cap="all" dirty="0" smtClean="0">
                <a:solidFill>
                  <a:srgbClr val="307871"/>
                </a:solidFill>
                <a:latin typeface="+mj-lt"/>
              </a:rPr>
              <a:t>-</a:t>
            </a:r>
            <a:r>
              <a:rPr lang="en-US" sz="2400" b="1" cap="all" dirty="0" smtClean="0">
                <a:solidFill>
                  <a:srgbClr val="307871"/>
                </a:solidFill>
                <a:latin typeface="+mj-lt"/>
              </a:rPr>
              <a:t>logistics </a:t>
            </a:r>
            <a:endParaRPr lang="en-US" sz="2400" b="1" cap="all" dirty="0">
              <a:solidFill>
                <a:srgbClr val="307871"/>
              </a:solidFill>
              <a:latin typeface="+mj-lt"/>
            </a:endParaRPr>
          </a:p>
          <a:p>
            <a:pPr algn="ctr" eaLnBrk="1" hangingPunct="1">
              <a:defRPr/>
            </a:pPr>
            <a:endParaRPr lang="en-US" sz="1400" b="1" cap="all" dirty="0">
              <a:solidFill>
                <a:srgbClr val="307871"/>
              </a:solidFill>
              <a:latin typeface="+mj-lt"/>
            </a:endParaRPr>
          </a:p>
          <a:p>
            <a:pPr marL="257175" indent="-257175">
              <a:spcBef>
                <a:spcPts val="43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operates in the area of supplier-customer relations</a:t>
            </a:r>
          </a:p>
          <a:p>
            <a:pPr marL="257175" indent="-257175">
              <a:spcBef>
                <a:spcPts val="43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includes the sphere of raw material suppliers, distributors, customers, transport activities, intermediate warehouses and cooperation of logistics companies within temporary or permanently established logistics companies</a:t>
            </a:r>
          </a:p>
          <a:p>
            <a:pPr marL="257175" indent="-257175">
              <a:spcBef>
                <a:spcPts val="430"/>
              </a:spcBef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1529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4A054CC6-9057-40F4-8F4F-644C79783A8F}"/>
              </a:ext>
            </a:extLst>
          </p:cNvPr>
          <p:cNvSpPr/>
          <p:nvPr/>
        </p:nvSpPr>
        <p:spPr>
          <a:xfrm>
            <a:off x="250088" y="869278"/>
            <a:ext cx="7497112" cy="3642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b="1" cap="all" dirty="0" smtClean="0">
                <a:solidFill>
                  <a:srgbClr val="307871"/>
                </a:solidFill>
                <a:latin typeface="+mj-lt"/>
              </a:rPr>
              <a:t>Micro</a:t>
            </a:r>
            <a:r>
              <a:rPr lang="cs-CZ" sz="2400" b="1" cap="all" dirty="0" smtClean="0">
                <a:solidFill>
                  <a:srgbClr val="307871"/>
                </a:solidFill>
                <a:latin typeface="+mj-lt"/>
              </a:rPr>
              <a:t>-</a:t>
            </a:r>
            <a:r>
              <a:rPr lang="en-US" sz="2400" b="1" cap="all" dirty="0" smtClean="0">
                <a:solidFill>
                  <a:srgbClr val="307871"/>
                </a:solidFill>
                <a:latin typeface="+mj-lt"/>
              </a:rPr>
              <a:t>logistics</a:t>
            </a:r>
            <a:endParaRPr lang="en-US" sz="2400" b="1" cap="all" dirty="0">
              <a:solidFill>
                <a:srgbClr val="307871"/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en-US" sz="2400" b="1" cap="all" dirty="0">
                <a:solidFill>
                  <a:srgbClr val="307871"/>
                </a:solidFill>
                <a:latin typeface="+mj-lt"/>
              </a:rPr>
              <a:t> </a:t>
            </a:r>
          </a:p>
          <a:p>
            <a:pPr marL="257175" indent="-257175">
              <a:spcBef>
                <a:spcPts val="43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deals with the application of technical, economic, information and decision-making methods in the management of flows of materials, goods and services </a:t>
            </a:r>
            <a:r>
              <a:rPr lang="en-US" sz="2200" b="1" dirty="0">
                <a:latin typeface="+mj-lt"/>
              </a:rPr>
              <a:t>within the company</a:t>
            </a:r>
          </a:p>
          <a:p>
            <a:pPr marL="257175" indent="-257175">
              <a:spcBef>
                <a:spcPts val="43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if it is interconnected with </a:t>
            </a:r>
            <a:r>
              <a:rPr lang="en-US" sz="2200" dirty="0" smtClean="0">
                <a:latin typeface="+mj-lt"/>
              </a:rPr>
              <a:t>meta</a:t>
            </a:r>
            <a:r>
              <a:rPr lang="cs-CZ" sz="2200" dirty="0" smtClean="0">
                <a:latin typeface="+mj-lt"/>
              </a:rPr>
              <a:t>-</a:t>
            </a:r>
            <a:r>
              <a:rPr lang="en-US" sz="2200" dirty="0" smtClean="0">
                <a:latin typeface="+mj-lt"/>
              </a:rPr>
              <a:t>logistics</a:t>
            </a:r>
            <a:r>
              <a:rPr lang="en-US" sz="2200" dirty="0">
                <a:latin typeface="+mj-lt"/>
              </a:rPr>
              <a:t>, the external relations of the company are also taken into account and the company logistics acts as a comprehensive and systemic discipline</a:t>
            </a:r>
          </a:p>
        </p:txBody>
      </p:sp>
    </p:spTree>
    <p:extLst>
      <p:ext uri="{BB962C8B-B14F-4D97-AF65-F5344CB8AC3E}">
        <p14:creationId xmlns:p14="http://schemas.microsoft.com/office/powerpoint/2010/main" val="213152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E91B81D9-FB7A-4FB9-BBB7-67CE15CDFEC4}"/>
              </a:ext>
            </a:extLst>
          </p:cNvPr>
          <p:cNvSpPr/>
          <p:nvPr/>
        </p:nvSpPr>
        <p:spPr>
          <a:xfrm>
            <a:off x="731020" y="985753"/>
            <a:ext cx="7149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>
                <a:latin typeface="Arial" panose="020B0604020202020204" pitchFamily="34" charset="0"/>
              </a:rPr>
              <a:t>2. By activities: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US">
                <a:latin typeface="Arial" panose="020B0604020202020204" pitchFamily="34" charset="0"/>
              </a:rPr>
              <a:t>production logistics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US">
                <a:latin typeface="Arial" panose="020B0604020202020204" pitchFamily="34" charset="0"/>
              </a:rPr>
              <a:t>business logistics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US">
                <a:latin typeface="Arial" panose="020B0604020202020204" pitchFamily="34" charset="0"/>
              </a:rPr>
              <a:t>procurement logistics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US">
                <a:latin typeface="Arial" panose="020B0604020202020204" pitchFamily="34" charset="0"/>
              </a:rPr>
              <a:t>distribution logistics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US">
                <a:latin typeface="Arial" panose="020B0604020202020204" pitchFamily="34" charset="0"/>
              </a:rPr>
              <a:t>storage logistics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US">
                <a:latin typeface="Arial" panose="020B0604020202020204" pitchFamily="34" charset="0"/>
              </a:rPr>
              <a:t>transport logistics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9864B1C2-0365-4B98-975E-63C09B4C8E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516" r="75433" b="29308"/>
          <a:stretch/>
        </p:blipFill>
        <p:spPr>
          <a:xfrm>
            <a:off x="4894564" y="2724176"/>
            <a:ext cx="2246400" cy="17064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C551C1EB-5F30-406E-86E7-D9FC5371FB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574" r="75433" b="24978"/>
          <a:stretch/>
        </p:blipFill>
        <p:spPr>
          <a:xfrm>
            <a:off x="6326896" y="1484495"/>
            <a:ext cx="1628137" cy="98594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9009788-46F7-46FD-AA4D-A3FB749642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788" t="35611" r="56457" b="52826"/>
          <a:stretch/>
        </p:blipFill>
        <p:spPr>
          <a:xfrm>
            <a:off x="603105" y="3214157"/>
            <a:ext cx="4291459" cy="122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76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1D67AE2C-7713-4B99-B9E6-4018630E9D98}"/>
              </a:ext>
            </a:extLst>
          </p:cNvPr>
          <p:cNvSpPr/>
          <p:nvPr/>
        </p:nvSpPr>
        <p:spPr>
          <a:xfrm>
            <a:off x="591550" y="731013"/>
            <a:ext cx="7089322" cy="337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n-US" sz="2600" b="1" cap="all">
                <a:solidFill>
                  <a:srgbClr val="307871"/>
                </a:solidFill>
                <a:latin typeface="+mj-lt"/>
              </a:rPr>
              <a:t>Role of logistics in economy and business</a:t>
            </a:r>
          </a:p>
          <a:p>
            <a:pPr marL="0" lvl="1">
              <a:defRPr/>
            </a:pPr>
            <a:endParaRPr lang="en-US" sz="1350" b="1" cap="small">
              <a:solidFill>
                <a:srgbClr val="FF0000"/>
              </a:solidFill>
              <a:latin typeface="+mj-lt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sz="2200">
                <a:latin typeface="+mj-lt"/>
              </a:rPr>
              <a:t>Why to introduce logistics into the company: </a:t>
            </a:r>
          </a:p>
          <a:p>
            <a:pPr marL="600075" lvl="1" indent="-257175">
              <a:buFont typeface="Courier New" panose="02070309020205020404" pitchFamily="49" charset="0"/>
              <a:buChar char="o"/>
              <a:defRPr/>
            </a:pPr>
            <a:r>
              <a:rPr lang="en-US">
                <a:latin typeface="+mj-lt"/>
              </a:rPr>
              <a:t>pressure of competition in the market</a:t>
            </a:r>
          </a:p>
          <a:p>
            <a:pPr marL="600075" lvl="1" indent="-257175">
              <a:buFont typeface="Courier New" panose="02070309020205020404" pitchFamily="49" charset="0"/>
              <a:buChar char="o"/>
              <a:defRPr/>
            </a:pPr>
            <a:r>
              <a:rPr lang="en-US">
                <a:latin typeface="+mj-lt"/>
              </a:rPr>
              <a:t>shortening innovation times</a:t>
            </a:r>
          </a:p>
          <a:p>
            <a:pPr marL="600075" lvl="1" indent="-257175">
              <a:buFont typeface="Courier New" panose="02070309020205020404" pitchFamily="49" charset="0"/>
              <a:buChar char="o"/>
              <a:defRPr/>
            </a:pPr>
            <a:r>
              <a:rPr lang="en-US">
                <a:latin typeface="+mj-lt"/>
              </a:rPr>
              <a:t>lack of raw materials</a:t>
            </a:r>
          </a:p>
          <a:p>
            <a:pPr marL="600075" lvl="1" indent="-257175">
              <a:buFont typeface="Courier New" panose="02070309020205020404" pitchFamily="49" charset="0"/>
              <a:buChar char="o"/>
              <a:defRPr/>
            </a:pPr>
            <a:r>
              <a:rPr lang="en-US">
                <a:latin typeface="+mj-lt"/>
              </a:rPr>
              <a:t>explosion of marketing costs</a:t>
            </a:r>
          </a:p>
          <a:p>
            <a:pPr marL="600075" lvl="1" indent="-257175">
              <a:buFont typeface="Courier New" panose="02070309020205020404" pitchFamily="49" charset="0"/>
              <a:buChar char="o"/>
              <a:defRPr/>
            </a:pPr>
            <a:r>
              <a:rPr lang="en-US">
                <a:latin typeface="+mj-lt"/>
              </a:rPr>
              <a:t>limited finances of economic entities</a:t>
            </a:r>
          </a:p>
          <a:p>
            <a:pPr marL="600075" lvl="1" indent="-257175">
              <a:buFont typeface="Courier New" panose="02070309020205020404" pitchFamily="49" charset="0"/>
              <a:buChar char="o"/>
              <a:defRPr/>
            </a:pPr>
            <a:r>
              <a:rPr lang="en-US">
                <a:latin typeface="+mj-lt"/>
              </a:rPr>
              <a:t>loss of market share: searching for and entering new markets</a:t>
            </a:r>
          </a:p>
          <a:p>
            <a:pPr marL="600075" lvl="1" indent="-257175">
              <a:buFont typeface="Courier New" panose="02070309020205020404" pitchFamily="49" charset="0"/>
              <a:buChar char="o"/>
              <a:defRPr/>
            </a:pPr>
            <a:r>
              <a:rPr lang="en-US">
                <a:latin typeface="+mj-lt"/>
              </a:rPr>
              <a:t>inflation, increasing the riskiness of capital</a:t>
            </a:r>
          </a:p>
        </p:txBody>
      </p:sp>
    </p:spTree>
    <p:extLst>
      <p:ext uri="{BB962C8B-B14F-4D97-AF65-F5344CB8AC3E}">
        <p14:creationId xmlns:p14="http://schemas.microsoft.com/office/powerpoint/2010/main" val="2704396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0D3C3557-AF3E-403A-83B7-2B62570D6AF1}"/>
              </a:ext>
            </a:extLst>
          </p:cNvPr>
          <p:cNvSpPr/>
          <p:nvPr/>
        </p:nvSpPr>
        <p:spPr>
          <a:xfrm>
            <a:off x="576332" y="940120"/>
            <a:ext cx="7149268" cy="3254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2200"/>
              <a:t>long-term trends stimulating further development of logistics</a:t>
            </a:r>
            <a:r>
              <a:rPr lang="en-US" sz="2200">
                <a:latin typeface="Arial" charset="0"/>
              </a:rPr>
              <a:t>: </a:t>
            </a:r>
          </a:p>
          <a:p>
            <a:pPr marL="600075" lvl="1" indent="-257175">
              <a:spcBef>
                <a:spcPts val="323"/>
              </a:spcBef>
              <a:buFont typeface="Courier New" panose="02070309020205020404" pitchFamily="49" charset="0"/>
              <a:buChar char="o"/>
              <a:defRPr/>
            </a:pPr>
            <a:r>
              <a:rPr lang="en-US"/>
              <a:t>further growth in individualization of demand</a:t>
            </a:r>
          </a:p>
          <a:p>
            <a:pPr marL="600075" lvl="1" indent="-257175">
              <a:spcBef>
                <a:spcPts val="323"/>
              </a:spcBef>
              <a:buFont typeface="Courier New" panose="02070309020205020404" pitchFamily="49" charset="0"/>
              <a:buChar char="o"/>
              <a:defRPr/>
            </a:pPr>
            <a:r>
              <a:rPr lang="en-US"/>
              <a:t>internationalization and globalization of markets</a:t>
            </a:r>
          </a:p>
          <a:p>
            <a:pPr marL="600075" lvl="1" indent="-257175">
              <a:spcBef>
                <a:spcPts val="323"/>
              </a:spcBef>
              <a:buFont typeface="Courier New" panose="02070309020205020404" pitchFamily="49" charset="0"/>
              <a:buChar char="o"/>
              <a:defRPr/>
            </a:pPr>
            <a:r>
              <a:rPr lang="en-US"/>
              <a:t>shortening product life cycles</a:t>
            </a:r>
          </a:p>
          <a:p>
            <a:pPr marL="600075" lvl="1" indent="-257175">
              <a:spcBef>
                <a:spcPts val="323"/>
              </a:spcBef>
              <a:buFont typeface="Courier New" panose="02070309020205020404" pitchFamily="49" charset="0"/>
              <a:buChar char="o"/>
              <a:defRPr/>
            </a:pPr>
            <a:r>
              <a:rPr lang="en-US"/>
              <a:t>further growth of automation in logistics processes</a:t>
            </a:r>
          </a:p>
          <a:p>
            <a:pPr marL="600075" lvl="1" indent="-257175">
              <a:spcBef>
                <a:spcPts val="323"/>
              </a:spcBef>
              <a:buFont typeface="Courier New" panose="02070309020205020404" pitchFamily="49" charset="0"/>
              <a:buChar char="o"/>
              <a:defRPr/>
            </a:pPr>
            <a:r>
              <a:rPr lang="en-US"/>
              <a:t>further development of integrated production systems</a:t>
            </a:r>
          </a:p>
          <a:p>
            <a:pPr marL="600075" lvl="1" indent="-257175">
              <a:spcBef>
                <a:spcPts val="323"/>
              </a:spcBef>
              <a:buFont typeface="Courier New" panose="02070309020205020404" pitchFamily="49" charset="0"/>
              <a:buChar char="o"/>
              <a:defRPr/>
            </a:pPr>
            <a:r>
              <a:rPr lang="en-US"/>
              <a:t>further development of logistics information and management systems</a:t>
            </a:r>
          </a:p>
          <a:p>
            <a:pPr marL="600075" lvl="1" indent="-257175">
              <a:spcBef>
                <a:spcPts val="323"/>
              </a:spcBef>
              <a:buFont typeface="Courier New" panose="02070309020205020404" pitchFamily="49" charset="0"/>
              <a:buChar char="o"/>
              <a:defRPr/>
            </a:pPr>
            <a:r>
              <a:rPr lang="en-US"/>
              <a:t>need to reduce the capital tie in stocks</a:t>
            </a: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144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805CDC7C-EE58-4CF8-94C3-0EE4C53FEC71}"/>
              </a:ext>
            </a:extLst>
          </p:cNvPr>
          <p:cNvSpPr/>
          <p:nvPr/>
        </p:nvSpPr>
        <p:spPr>
          <a:xfrm>
            <a:off x="451137" y="869279"/>
            <a:ext cx="7429483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charset="0"/>
              </a:rPr>
              <a:t>tendencies in the development of logistics and its organization in the company:</a:t>
            </a:r>
          </a:p>
          <a:p>
            <a:pPr marL="600075" lvl="1" indent="-257175">
              <a:spcBef>
                <a:spcPts val="323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/>
              <a:t>priority of enterprise-level logistics</a:t>
            </a:r>
          </a:p>
          <a:p>
            <a:pPr marL="600075" lvl="1" indent="-257175">
              <a:spcBef>
                <a:spcPts val="323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/>
              <a:t>increasing importance of JIT philosophy (will be </a:t>
            </a:r>
            <a:r>
              <a:rPr lang="en-US" dirty="0" smtClean="0"/>
              <a:t>subject </a:t>
            </a:r>
            <a:r>
              <a:rPr lang="en-US" dirty="0"/>
              <a:t>of a separate lecture)</a:t>
            </a:r>
          </a:p>
          <a:p>
            <a:pPr marL="600075" lvl="1" indent="-257175">
              <a:spcBef>
                <a:spcPts val="323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/>
              <a:t>declining number of suppliers</a:t>
            </a:r>
          </a:p>
          <a:p>
            <a:pPr marL="600075" lvl="1" indent="-257175">
              <a:spcBef>
                <a:spcPts val="323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/>
              <a:t>dominance of communication systems</a:t>
            </a:r>
          </a:p>
          <a:p>
            <a:pPr marL="600075" lvl="1" indent="-257175">
              <a:spcBef>
                <a:spcPts val="323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/>
              <a:t>providing transport by forwarders</a:t>
            </a:r>
          </a:p>
          <a:p>
            <a:pPr marL="600075" lvl="1" indent="-257175">
              <a:spcBef>
                <a:spcPts val="323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/>
              <a:t>outsourcing of handling activities</a:t>
            </a:r>
          </a:p>
          <a:p>
            <a:pPr marL="600075" lvl="1" indent="-257175">
              <a:spcBef>
                <a:spcPts val="323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/>
              <a:t>constant number of logistics staff</a:t>
            </a:r>
          </a:p>
          <a:p>
            <a:pPr marL="600075" lvl="1" indent="-257175">
              <a:spcBef>
                <a:spcPts val="323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/>
              <a:t>maintaining a high level of logistics costs</a:t>
            </a:r>
          </a:p>
          <a:p>
            <a:pPr marL="600075" lvl="1" indent="-257175">
              <a:spcBef>
                <a:spcPts val="323"/>
              </a:spcBef>
              <a:buFont typeface="Courier New" panose="02070309020205020404" pitchFamily="49" charset="0"/>
              <a:buChar char="o"/>
              <a:defRPr/>
            </a:pPr>
            <a:endParaRPr lang="en-US" dirty="0">
              <a:latin typeface="Arial" charset="0"/>
            </a:endParaRPr>
          </a:p>
          <a:p>
            <a:pPr lvl="1">
              <a:spcBef>
                <a:spcPts val="323"/>
              </a:spcBef>
              <a:defRPr/>
            </a:pPr>
            <a:endParaRPr lang="en-US" sz="13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600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1">
            <a:extLst>
              <a:ext uri="{FF2B5EF4-FFF2-40B4-BE49-F238E27FC236}">
                <a16:creationId xmlns:a16="http://schemas.microsoft.com/office/drawing/2014/main" xmlns="" id="{E74A713F-18B2-484F-B0DD-C8E61E079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172" y="986104"/>
            <a:ext cx="7015428" cy="238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ts val="323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+mj-lt"/>
              </a:rPr>
              <a:t>growth in demand for services provided by "logistics companies„</a:t>
            </a:r>
          </a:p>
          <a:p>
            <a:pPr lvl="1">
              <a:spcBef>
                <a:spcPts val="323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+mj-lt"/>
              </a:rPr>
              <a:t>growth in demand for </a:t>
            </a:r>
            <a:r>
              <a:rPr lang="en-US" sz="1800" b="1" dirty="0">
                <a:latin typeface="+mj-lt"/>
              </a:rPr>
              <a:t>complex</a:t>
            </a:r>
            <a:r>
              <a:rPr lang="en-US" sz="1800" dirty="0">
                <a:latin typeface="+mj-lt"/>
              </a:rPr>
              <a:t> logistics services</a:t>
            </a:r>
          </a:p>
          <a:p>
            <a:pPr lvl="1">
              <a:spcBef>
                <a:spcPts val="323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+mj-lt"/>
              </a:rPr>
              <a:t>criterion for selecting a logistics company is reliability of supply, </a:t>
            </a:r>
            <a:r>
              <a:rPr lang="en-US" sz="1800" dirty="0" smtClean="0">
                <a:latin typeface="+mj-lt"/>
              </a:rPr>
              <a:t>logistic</a:t>
            </a:r>
            <a:r>
              <a:rPr lang="cs-CZ" sz="1800" dirty="0" smtClean="0">
                <a:latin typeface="+mj-lt"/>
              </a:rPr>
              <a:t>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costs and prices, delivery time, density of transport network, possible frequency of transport, number of losses and damage, </a:t>
            </a:r>
            <a:r>
              <a:rPr lang="en-US" sz="1800" dirty="0" smtClean="0">
                <a:latin typeface="+mj-lt"/>
              </a:rPr>
              <a:t>logistic</a:t>
            </a:r>
            <a:r>
              <a:rPr lang="cs-CZ" sz="1800" dirty="0" smtClean="0">
                <a:latin typeface="+mj-lt"/>
              </a:rPr>
              <a:t>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know-how, fast processing of complaints, minimum size of business, customer care</a:t>
            </a:r>
            <a:endParaRPr lang="en-US" altLang="cs-CZ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4526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DCF28DE4-3378-4833-A824-41DCB3DEE720}"/>
              </a:ext>
            </a:extLst>
          </p:cNvPr>
          <p:cNvSpPr/>
          <p:nvPr/>
        </p:nvSpPr>
        <p:spPr>
          <a:xfrm>
            <a:off x="482400" y="628601"/>
            <a:ext cx="728639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600" b="1" cap="all" dirty="0">
                <a:solidFill>
                  <a:srgbClr val="307871"/>
                </a:solidFill>
                <a:latin typeface="+mj-lt"/>
              </a:rPr>
              <a:t>Organization of company logistics</a:t>
            </a:r>
          </a:p>
          <a:p>
            <a:pPr algn="ctr" eaLnBrk="1" hangingPunct="1">
              <a:defRPr/>
            </a:pPr>
            <a:endParaRPr lang="en-US" sz="1400" b="1" cap="all" dirty="0">
              <a:solidFill>
                <a:srgbClr val="307871"/>
              </a:solidFill>
              <a:latin typeface="+mj-lt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there is no </a:t>
            </a:r>
            <a:r>
              <a:rPr lang="cs-CZ" sz="2200" dirty="0" smtClean="0"/>
              <a:t>universal</a:t>
            </a:r>
            <a:r>
              <a:rPr lang="cs-CZ" sz="2200" dirty="0" smtClean="0"/>
              <a:t> </a:t>
            </a:r>
            <a:r>
              <a:rPr lang="en-US" sz="2200" dirty="0" smtClean="0"/>
              <a:t>appropriate </a:t>
            </a:r>
            <a:r>
              <a:rPr lang="en-US" sz="2200" dirty="0"/>
              <a:t>solution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link between logistics and marketing is particularly important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establishment of a logistics organizational unit does not automatically assume that the company's prosperity will increase</a:t>
            </a:r>
            <a:endParaRPr lang="en-US" altLang="cs-CZ" sz="2200" dirty="0">
              <a:latin typeface="Arial" panose="020B0604020202020204" pitchFamily="34" charset="0"/>
            </a:endParaRPr>
          </a:p>
          <a:p>
            <a:pPr marL="1085850" lvl="2" indent="-285750">
              <a:buFont typeface="Wingdings" panose="05000000000000000000" pitchFamily="2" charset="2"/>
              <a:buChar char="q"/>
              <a:defRPr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415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sp>
        <p:nvSpPr>
          <p:cNvPr id="6" name="Obdélník 5"/>
          <p:cNvSpPr/>
          <p:nvPr/>
        </p:nvSpPr>
        <p:spPr>
          <a:xfrm>
            <a:off x="402915" y="337003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5" y="873903"/>
            <a:ext cx="3222810" cy="1712888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000" b="1"/>
          </a:p>
          <a:p>
            <a:pPr lvl="0"/>
            <a:endParaRPr lang="en-US" sz="3600" b="1" cap="all"/>
          </a:p>
          <a:p>
            <a:pPr lvl="0"/>
            <a:r>
              <a:rPr lang="en-US" sz="3100" b="1"/>
              <a:t>Logistics</a:t>
            </a:r>
          </a:p>
          <a:p>
            <a:pPr lvl="0"/>
            <a:r>
              <a:rPr lang="en-US" sz="3100" b="1"/>
              <a:t>-</a:t>
            </a:r>
          </a:p>
          <a:p>
            <a:pPr lvl="0"/>
            <a:r>
              <a:rPr lang="en-US" sz="3100" b="1"/>
              <a:t>Introduction to the issue, Part 2 </a:t>
            </a:r>
          </a:p>
          <a:p>
            <a:endParaRPr lang="en-US" sz="3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76052" y="1459962"/>
            <a:ext cx="3604568" cy="22235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>
                <a:solidFill>
                  <a:srgbClr val="002060"/>
                </a:solidFill>
                <a:cs typeface="Arial" panose="020B0604020202020204" pitchFamily="34" charset="0"/>
              </a:rPr>
              <a:t>Goals of logistics</a:t>
            </a:r>
            <a:br>
              <a:rPr lang="en-US" sz="1800" b="1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sz="1800" b="1">
                <a:solidFill>
                  <a:srgbClr val="002060"/>
                </a:solidFill>
                <a:cs typeface="Arial" panose="020B0604020202020204" pitchFamily="34" charset="0"/>
              </a:rPr>
              <a:t>Logistics methods</a:t>
            </a:r>
            <a:br>
              <a:rPr lang="en-US" sz="1800" b="1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sz="1800" b="1">
                <a:solidFill>
                  <a:srgbClr val="002060"/>
                </a:solidFill>
                <a:cs typeface="Arial" panose="020B0604020202020204" pitchFamily="34" charset="0"/>
              </a:rPr>
              <a:t>Classification of logistics</a:t>
            </a:r>
            <a:br>
              <a:rPr lang="en-US" sz="1800" b="1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sz="1800" b="1">
                <a:solidFill>
                  <a:srgbClr val="002060"/>
                </a:solidFill>
                <a:cs typeface="Arial" panose="020B0604020202020204" pitchFamily="34" charset="0"/>
              </a:rPr>
              <a:t>Role of logistics in the company</a:t>
            </a:r>
            <a:br>
              <a:rPr lang="en-US" sz="1800" b="1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sz="1800" b="1">
                <a:solidFill>
                  <a:srgbClr val="002060"/>
                </a:solidFill>
                <a:cs typeface="Arial" panose="020B0604020202020204" pitchFamily="34" charset="0"/>
              </a:rPr>
              <a:t>Organization of logistics</a:t>
            </a:r>
            <a:br>
              <a:rPr lang="en-US" sz="1800" b="1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sz="1800" b="1">
                <a:solidFill>
                  <a:srgbClr val="002060"/>
                </a:solidFill>
                <a:cs typeface="Arial" panose="020B0604020202020204" pitchFamily="34" charset="0"/>
              </a:rPr>
              <a:t>Supply Chain</a:t>
            </a:r>
          </a:p>
          <a:p>
            <a:pPr marL="0" indent="0">
              <a:buNone/>
            </a:pPr>
            <a:endParaRPr lang="en-US" sz="1800" b="1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1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1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5459" y="2904565"/>
            <a:ext cx="2702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Structure of the lecture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4F93D9B8-AEEE-4B13-9A74-E3FCFC5B1DC2}"/>
              </a:ext>
            </a:extLst>
          </p:cNvPr>
          <p:cNvSpPr/>
          <p:nvPr/>
        </p:nvSpPr>
        <p:spPr>
          <a:xfrm>
            <a:off x="525600" y="494258"/>
            <a:ext cx="7113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en-US" sz="2200">
              <a:latin typeface="+mj-lt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sz="2400">
                <a:latin typeface="+mj-lt"/>
              </a:rPr>
              <a:t>two basic organizational arrangements</a:t>
            </a:r>
            <a:r>
              <a:rPr lang="en-US" sz="2200">
                <a:latin typeface="+mj-lt"/>
              </a:rPr>
              <a:t>:</a:t>
            </a:r>
          </a:p>
          <a:p>
            <a:pPr marL="628650" lvl="1" indent="-285750">
              <a:buFont typeface="Courier New" panose="02070309020205020404" pitchFamily="49" charset="0"/>
              <a:buChar char="o"/>
              <a:defRPr/>
            </a:pPr>
            <a:r>
              <a:rPr lang="en-US">
                <a:latin typeface="+mj-lt"/>
              </a:rPr>
              <a:t>establishment of the post of logistics director</a:t>
            </a:r>
            <a:r>
              <a:rPr lang="en-US" b="1">
                <a:latin typeface="+mj-lt"/>
              </a:rPr>
              <a:t>:</a:t>
            </a:r>
          </a:p>
          <a:p>
            <a:pPr marL="1085850" lvl="2" indent="-285750">
              <a:buFont typeface="Wingdings" panose="05000000000000000000" pitchFamily="2" charset="2"/>
              <a:buChar char="q"/>
              <a:defRPr/>
            </a:pPr>
            <a:r>
              <a:rPr lang="en-US">
                <a:latin typeface="+mj-lt"/>
              </a:rPr>
              <a:t>works closely with the Marketing Director, Production and Finance Director</a:t>
            </a:r>
          </a:p>
          <a:p>
            <a:pPr marL="1085850" lvl="2" indent="-285750">
              <a:buFont typeface="Wingdings" panose="05000000000000000000" pitchFamily="2" charset="2"/>
              <a:buChar char="q"/>
              <a:defRPr/>
            </a:pPr>
            <a:r>
              <a:rPr lang="en-US">
                <a:latin typeface="+mj-lt"/>
              </a:rPr>
              <a:t>report directly to the director of the company</a:t>
            </a:r>
          </a:p>
          <a:p>
            <a:pPr marL="1085850" lvl="2" indent="-285750">
              <a:buFont typeface="Wingdings" panose="05000000000000000000" pitchFamily="2" charset="2"/>
              <a:buChar char="q"/>
              <a:defRPr/>
            </a:pPr>
            <a:r>
              <a:rPr lang="en-US">
                <a:latin typeface="+mj-lt"/>
              </a:rPr>
              <a:t>isolation of the logistics departament</a:t>
            </a:r>
          </a:p>
          <a:p>
            <a:pPr marL="628650" lvl="1" indent="-285750">
              <a:buFont typeface="Courier New" panose="02070309020205020404" pitchFamily="49" charset="0"/>
              <a:buChar char="o"/>
              <a:defRPr/>
            </a:pPr>
            <a:r>
              <a:rPr lang="en-US">
                <a:latin typeface="+mj-lt"/>
              </a:rPr>
              <a:t>creation of permanent working groups</a:t>
            </a:r>
            <a:r>
              <a:rPr lang="en-US" b="1">
                <a:latin typeface="+mj-lt"/>
              </a:rPr>
              <a:t>:</a:t>
            </a:r>
          </a:p>
          <a:p>
            <a:pPr marL="1085850" lvl="2" indent="-285750">
              <a:buFont typeface="Wingdings" panose="05000000000000000000" pitchFamily="2" charset="2"/>
              <a:buChar char="q"/>
              <a:defRPr/>
            </a:pPr>
            <a:r>
              <a:rPr lang="en-US">
                <a:latin typeface="+mj-lt"/>
              </a:rPr>
              <a:t>members are managers of individual in-house departments</a:t>
            </a:r>
            <a:br>
              <a:rPr lang="en-US">
                <a:latin typeface="+mj-lt"/>
              </a:rPr>
            </a:b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4063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2">
            <a:extLst>
              <a:ext uri="{FF2B5EF4-FFF2-40B4-BE49-F238E27FC236}">
                <a16:creationId xmlns:a16="http://schemas.microsoft.com/office/drawing/2014/main" xmlns="" id="{01BFDDE5-AE2E-46EA-AF6A-5C62D83A5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666" y="746035"/>
            <a:ext cx="7285134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sz="2200" dirty="0" err="1" smtClean="0">
                <a:latin typeface="+mj-lt"/>
              </a:rPr>
              <a:t>The</a:t>
            </a:r>
            <a:r>
              <a:rPr lang="cs-CZ" sz="2200" dirty="0" smtClean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following </a:t>
            </a:r>
            <a:r>
              <a:rPr lang="en-US" sz="2200" dirty="0">
                <a:latin typeface="+mj-lt"/>
              </a:rPr>
              <a:t>set of questions helps to identify the need to apply logistics knowledge in the company</a:t>
            </a:r>
            <a:r>
              <a:rPr lang="en-US" altLang="cs-CZ" sz="2200" dirty="0">
                <a:latin typeface="+mj-lt"/>
              </a:rPr>
              <a:t>: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endParaRPr lang="en-US" altLang="cs-CZ" sz="1800" dirty="0">
              <a:latin typeface="+mj-lt"/>
            </a:endParaRP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+mj-lt"/>
              </a:rPr>
              <a:t>Are there problems with the deadline for order fulfillment?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+mj-lt"/>
              </a:rPr>
              <a:t>Is a competitive level of service provided to customers?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+mj-lt"/>
              </a:rPr>
              <a:t>Is there a constant need to solve conflicts in the management of the material flow of a company?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+mj-lt"/>
              </a:rPr>
              <a:t>Are the costs of doing business relatively high?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+mj-lt"/>
              </a:rPr>
              <a:t>Is there a lot of capital in stock?</a:t>
            </a:r>
            <a:endParaRPr lang="en-US" altLang="cs-CZ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1750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pic>
        <p:nvPicPr>
          <p:cNvPr id="7" name="obrázek 17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79" y="1195481"/>
            <a:ext cx="4739522" cy="332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595678" y="703038"/>
            <a:ext cx="26311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600" b="1" cap="all">
                <a:solidFill>
                  <a:srgbClr val="307871"/>
                </a:solidFill>
                <a:latin typeface="+mj-lt"/>
              </a:rPr>
              <a:t>supply chain</a:t>
            </a:r>
          </a:p>
        </p:txBody>
      </p:sp>
    </p:spTree>
    <p:extLst>
      <p:ext uri="{BB962C8B-B14F-4D97-AF65-F5344CB8AC3E}">
        <p14:creationId xmlns:p14="http://schemas.microsoft.com/office/powerpoint/2010/main" val="3753355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645513" y="835508"/>
            <a:ext cx="7235107" cy="3129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  <a:defRPr/>
            </a:pPr>
            <a:r>
              <a:rPr lang="en-US" sz="2200">
                <a:latin typeface="+mj-lt"/>
              </a:rPr>
              <a:t>Supply Chain Management (SCM):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  <a:defRPr/>
            </a:pPr>
            <a:r>
              <a:rPr lang="en-US">
                <a:latin typeface="+mj-lt"/>
              </a:rPr>
              <a:t>basic question: What, when, where and how to produce, how to transport etc. so that the requirements of the final customer are met at the required level?</a:t>
            </a:r>
            <a:br>
              <a:rPr lang="en-US">
                <a:latin typeface="+mj-lt"/>
              </a:rPr>
            </a:br>
            <a:endParaRPr lang="en-US">
              <a:latin typeface="+mj-lt"/>
            </a:endParaRPr>
          </a:p>
          <a:p>
            <a:pPr marL="1257300" lvl="2" indent="-342900">
              <a:spcBef>
                <a:spcPts val="430"/>
              </a:spcBef>
              <a:buFont typeface="Wingdings" panose="05000000000000000000" pitchFamily="2" charset="2"/>
              <a:buChar char="q"/>
              <a:defRPr/>
            </a:pPr>
            <a:r>
              <a:rPr lang="en-US">
                <a:latin typeface="+mj-lt"/>
              </a:rPr>
              <a:t>usually only the direct supplier of goods to the end customer knows the answer</a:t>
            </a:r>
          </a:p>
          <a:p>
            <a:pPr marL="1257300" lvl="2" indent="-342900">
              <a:spcBef>
                <a:spcPts val="430"/>
              </a:spcBef>
              <a:buFont typeface="Wingdings" panose="05000000000000000000" pitchFamily="2" charset="2"/>
              <a:buChar char="q"/>
              <a:defRPr/>
            </a:pPr>
            <a:r>
              <a:rPr lang="en-US">
                <a:latin typeface="+mj-lt"/>
              </a:rPr>
              <a:t>other chain links mostly rely on mediated information and on their own predictions</a:t>
            </a:r>
          </a:p>
          <a:p>
            <a:pPr marL="1257300" lvl="2" indent="-342900">
              <a:spcBef>
                <a:spcPts val="430"/>
              </a:spcBef>
              <a:buFont typeface="Wingdings" panose="05000000000000000000" pitchFamily="2" charset="2"/>
              <a:buChar char="q"/>
              <a:defRPr/>
            </a:pPr>
            <a:r>
              <a:rPr lang="en-US">
                <a:latin typeface="+mj-lt"/>
              </a:rPr>
              <a:t>demand of end customers is becoming </a:t>
            </a:r>
            <a:r>
              <a:rPr lang="en-US" b="1">
                <a:latin typeface="+mj-lt"/>
              </a:rPr>
              <a:t>more random </a:t>
            </a: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9147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645513" y="835508"/>
            <a:ext cx="7110201" cy="311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+mj-lt"/>
              </a:rPr>
              <a:t>coordination and cooperation among the individual links in the </a:t>
            </a:r>
            <a:r>
              <a:rPr lang="en-US" dirty="0" smtClean="0">
                <a:latin typeface="+mj-lt"/>
              </a:rPr>
              <a:t>chain</a:t>
            </a:r>
            <a:r>
              <a:rPr lang="cs-CZ" dirty="0" smtClean="0">
                <a:latin typeface="+mj-lt"/>
              </a:rPr>
              <a:t>:</a:t>
            </a:r>
            <a:endParaRPr lang="en-US" dirty="0">
              <a:latin typeface="+mj-lt"/>
            </a:endParaRPr>
          </a:p>
          <a:p>
            <a:pPr marL="1257300" lvl="2" indent="-342900">
              <a:spcBef>
                <a:spcPts val="430"/>
              </a:spcBef>
              <a:buFont typeface="Wingdings" panose="05000000000000000000" pitchFamily="2" charset="2"/>
              <a:buChar char="q"/>
              <a:defRPr/>
            </a:pPr>
            <a:r>
              <a:rPr lang="en-US" dirty="0">
                <a:latin typeface="+mj-lt"/>
              </a:rPr>
              <a:t>shortening delivery time</a:t>
            </a:r>
          </a:p>
          <a:p>
            <a:pPr marL="1257300" lvl="2" indent="-342900">
              <a:spcBef>
                <a:spcPts val="430"/>
              </a:spcBef>
              <a:buFont typeface="Wingdings" panose="05000000000000000000" pitchFamily="2" charset="2"/>
              <a:buChar char="q"/>
              <a:defRPr/>
            </a:pPr>
            <a:r>
              <a:rPr lang="en-US" dirty="0">
                <a:latin typeface="+mj-lt"/>
              </a:rPr>
              <a:t>reduction of </a:t>
            </a:r>
            <a:r>
              <a:rPr lang="cs-CZ" dirty="0" err="1" smtClean="0">
                <a:latin typeface="+mj-lt"/>
              </a:rPr>
              <a:t>stock</a:t>
            </a:r>
            <a:endParaRPr lang="en-US" dirty="0">
              <a:latin typeface="+mj-lt"/>
            </a:endParaRPr>
          </a:p>
          <a:p>
            <a:pPr marL="1257300" lvl="2" indent="-342900">
              <a:spcBef>
                <a:spcPts val="430"/>
              </a:spcBef>
              <a:buFont typeface="Wingdings" panose="05000000000000000000" pitchFamily="2" charset="2"/>
              <a:buChar char="q"/>
              <a:defRPr/>
            </a:pPr>
            <a:r>
              <a:rPr lang="en-US" dirty="0">
                <a:latin typeface="+mj-lt"/>
              </a:rPr>
              <a:t>reducing the total cost of the supply system</a:t>
            </a:r>
          </a:p>
          <a:p>
            <a:pPr marL="1257300" lvl="2" indent="-342900">
              <a:spcBef>
                <a:spcPts val="430"/>
              </a:spcBef>
              <a:buFont typeface="Wingdings" panose="05000000000000000000" pitchFamily="2" charset="2"/>
              <a:buChar char="q"/>
              <a:defRPr/>
            </a:pPr>
            <a:r>
              <a:rPr lang="en-US" dirty="0">
                <a:latin typeface="+mj-lt"/>
              </a:rPr>
              <a:t>achievement of synergies and elimination </a:t>
            </a:r>
            <a:r>
              <a:rPr lang="cs-CZ" dirty="0" err="1" smtClean="0">
                <a:latin typeface="+mj-lt"/>
              </a:rPr>
              <a:t>of</a:t>
            </a:r>
            <a:r>
              <a:rPr lang="cs-CZ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the </a:t>
            </a:r>
            <a:r>
              <a:rPr lang="en-US" dirty="0">
                <a:latin typeface="+mj-lt"/>
              </a:rPr>
              <a:t>negative effects associated with the lack or complete absence of coordination and cooperation among elements of the system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  <a:defRPr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9323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645513" y="857108"/>
            <a:ext cx="7235107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+mj-lt"/>
              </a:rPr>
              <a:t>planning and management all activities that require resource </a:t>
            </a:r>
            <a:r>
              <a:rPr lang="cs-CZ" dirty="0" err="1" smtClean="0">
                <a:latin typeface="+mj-lt"/>
              </a:rPr>
              <a:t>search</a:t>
            </a:r>
            <a:r>
              <a:rPr lang="en-US" dirty="0" smtClean="0">
                <a:latin typeface="+mj-lt"/>
              </a:rPr>
              <a:t>, </a:t>
            </a:r>
            <a:r>
              <a:rPr lang="en-US" dirty="0">
                <a:latin typeface="+mj-lt"/>
              </a:rPr>
              <a:t>purchasing, resource transformation and other logistics activities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+mj-lt"/>
              </a:rPr>
              <a:t>integration functions and responsibility for interconnecting business processes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+mj-lt"/>
              </a:rPr>
              <a:t>need to use modern means of communication:</a:t>
            </a:r>
          </a:p>
          <a:p>
            <a:pPr marL="1257300" lvl="3" indent="-342900">
              <a:buFont typeface="Wingdings" panose="05000000000000000000" pitchFamily="2" charset="2"/>
              <a:buChar char="q"/>
              <a:defRPr/>
            </a:pPr>
            <a:r>
              <a:rPr lang="en-US" dirty="0">
                <a:latin typeface="+mj-lt"/>
              </a:rPr>
              <a:t>in the exchange of information in the supply system</a:t>
            </a:r>
          </a:p>
          <a:p>
            <a:pPr marL="1257300" lvl="3" indent="-342900">
              <a:buFont typeface="Wingdings" panose="05000000000000000000" pitchFamily="2" charset="2"/>
              <a:buChar char="q"/>
              <a:defRPr/>
            </a:pPr>
            <a:r>
              <a:rPr lang="en-US" dirty="0">
                <a:latin typeface="+mj-lt"/>
              </a:rPr>
              <a:t>in the implementation of modern logistics approaches 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+mj-lt"/>
              </a:rPr>
              <a:t>coordination with production, marketing, sales, product design, financing and information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586596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53861" y="823562"/>
            <a:ext cx="724845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logistics is the part of supply chain management that plans, implements and manages effectively and efficiently: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+mj-lt"/>
              </a:rPr>
              <a:t>forward and backward flows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+mj-lt"/>
              </a:rPr>
              <a:t>storage of goods, services and relevant information from the place of origin to the place of consumption to meet customer requirements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  <a:defRPr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5578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72095" y="681716"/>
            <a:ext cx="73085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typical controlled logistics activities: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+mj-lt"/>
              </a:rPr>
              <a:t>transport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+mj-lt"/>
              </a:rPr>
              <a:t>fleet management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+mj-lt"/>
              </a:rPr>
              <a:t>storage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+mj-lt"/>
              </a:rPr>
              <a:t>material handling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+mj-lt"/>
              </a:rPr>
              <a:t>fulfillment of orders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latin typeface="+mj-lt"/>
              </a:rPr>
              <a:t>logistic</a:t>
            </a:r>
            <a:r>
              <a:rPr lang="cs-CZ" dirty="0" smtClean="0">
                <a:latin typeface="+mj-lt"/>
              </a:rPr>
              <a:t>s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network design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+mj-lt"/>
              </a:rPr>
              <a:t>stocks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+mj-lt"/>
              </a:rPr>
              <a:t>supply and demand planning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+mj-lt"/>
              </a:rPr>
              <a:t>management of logistics service providers</a:t>
            </a:r>
          </a:p>
        </p:txBody>
      </p:sp>
    </p:spTree>
    <p:extLst>
      <p:ext uri="{BB962C8B-B14F-4D97-AF65-F5344CB8AC3E}">
        <p14:creationId xmlns:p14="http://schemas.microsoft.com/office/powerpoint/2010/main" val="3961839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00583" y="828555"/>
            <a:ext cx="7380037" cy="322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  <a:defRPr/>
            </a:pPr>
            <a:r>
              <a:rPr lang="en-US" sz="2200">
                <a:latin typeface="+mj-lt"/>
              </a:rPr>
              <a:t>logistics also includes: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  <a:defRPr/>
            </a:pPr>
            <a:r>
              <a:rPr lang="en-US">
                <a:latin typeface="+mj-lt"/>
              </a:rPr>
              <a:t>resource search and purchase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  <a:defRPr/>
            </a:pPr>
            <a:r>
              <a:rPr lang="en-US">
                <a:latin typeface="+mj-lt"/>
              </a:rPr>
              <a:t>production planning and scheduling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  <a:defRPr/>
            </a:pPr>
            <a:r>
              <a:rPr lang="en-US">
                <a:latin typeface="+mj-lt"/>
              </a:rPr>
              <a:t>packaging, assembly and customer service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  <a:defRPr/>
            </a:pPr>
            <a:r>
              <a:rPr lang="en-US" sz="2200">
                <a:latin typeface="+mj-lt"/>
              </a:rPr>
              <a:t>involvement of logistics at all levels of planning and implementation: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  <a:defRPr/>
            </a:pPr>
            <a:r>
              <a:rPr lang="en-US">
                <a:latin typeface="+mj-lt"/>
              </a:rPr>
              <a:t>strategic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  <a:defRPr/>
            </a:pPr>
            <a:r>
              <a:rPr lang="en-US">
                <a:latin typeface="+mj-lt"/>
              </a:rPr>
              <a:t>operative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  <a:defRPr/>
            </a:pPr>
            <a:r>
              <a:rPr lang="en-US">
                <a:latin typeface="+mj-lt"/>
              </a:rPr>
              <a:t>tactical</a:t>
            </a:r>
          </a:p>
        </p:txBody>
      </p:sp>
    </p:spTree>
    <p:extLst>
      <p:ext uri="{BB962C8B-B14F-4D97-AF65-F5344CB8AC3E}">
        <p14:creationId xmlns:p14="http://schemas.microsoft.com/office/powerpoint/2010/main" val="2669977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53980" y="791763"/>
            <a:ext cx="710829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cap="small">
                <a:solidFill>
                  <a:srgbClr val="307871"/>
                </a:solidFill>
                <a:latin typeface="+mj-lt"/>
              </a:rPr>
              <a:t>Supply systems with large series, resp. mass production (car factories)</a:t>
            </a:r>
            <a:br>
              <a:rPr lang="en-US" sz="2400" b="1" cap="small">
                <a:solidFill>
                  <a:srgbClr val="307871"/>
                </a:solidFill>
                <a:latin typeface="+mj-lt"/>
              </a:rPr>
            </a:br>
            <a:endParaRPr lang="en-US" sz="2400" b="1" cap="small">
              <a:solidFill>
                <a:srgbClr val="307871"/>
              </a:solidFill>
              <a:latin typeface="+mj-lt"/>
            </a:endParaRPr>
          </a:p>
          <a:p>
            <a:pPr algn="ctr">
              <a:defRPr/>
            </a:pPr>
            <a:endParaRPr lang="en-US" sz="1400" b="1" cap="small">
              <a:solidFill>
                <a:srgbClr val="30787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>
                <a:latin typeface="+mj-lt"/>
              </a:rPr>
              <a:t>framework contracts for a longer period of time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>
                <a:latin typeface="+mj-lt"/>
              </a:rPr>
              <a:t>changes in deliveries are handled daily at the operational level - usually a change in the order of several pieces</a:t>
            </a:r>
          </a:p>
        </p:txBody>
      </p:sp>
    </p:spTree>
    <p:extLst>
      <p:ext uri="{BB962C8B-B14F-4D97-AF65-F5344CB8AC3E}">
        <p14:creationId xmlns:p14="http://schemas.microsoft.com/office/powerpoint/2010/main" val="3593826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8E7FADA8-D79A-4939-BCCD-99EA710098C7}"/>
              </a:ext>
            </a:extLst>
          </p:cNvPr>
          <p:cNvSpPr/>
          <p:nvPr/>
        </p:nvSpPr>
        <p:spPr>
          <a:xfrm>
            <a:off x="516835" y="767938"/>
            <a:ext cx="7363785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600" b="1" cap="all" dirty="0" smtClean="0">
                <a:solidFill>
                  <a:srgbClr val="307871"/>
                </a:solidFill>
                <a:latin typeface="+mj-lt"/>
              </a:rPr>
              <a:t>Goals of Logistics</a:t>
            </a:r>
          </a:p>
          <a:p>
            <a:pPr eaLnBrk="1" hangingPunct="1">
              <a:defRPr/>
            </a:pPr>
            <a:endParaRPr lang="en-GB" sz="2100" dirty="0" smtClean="0">
              <a:latin typeface="Arial" charset="0"/>
            </a:endParaRPr>
          </a:p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derived from whole-company goals</a:t>
            </a:r>
            <a:endParaRPr lang="en-GB" sz="2200" dirty="0" smtClean="0"/>
          </a:p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GB" sz="2200" b="1" dirty="0" smtClean="0"/>
              <a:t>basic goal</a:t>
            </a:r>
            <a:r>
              <a:rPr lang="en-GB" sz="2200" dirty="0" smtClean="0"/>
              <a:t>: </a:t>
            </a:r>
            <a:r>
              <a:rPr lang="en-GB" sz="2200" b="1" dirty="0" smtClean="0"/>
              <a:t>optimal satisfaction of customer needs: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GB" dirty="0" smtClean="0"/>
              <a:t>supplies and other customer services must be performed at the required level with minimal costs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5989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47306" y="688671"/>
            <a:ext cx="710829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cap="small" dirty="0">
                <a:solidFill>
                  <a:srgbClr val="307871"/>
                </a:solidFill>
                <a:latin typeface="+mj-lt"/>
              </a:rPr>
              <a:t>Supply systems of retail chains</a:t>
            </a:r>
          </a:p>
          <a:p>
            <a:pPr>
              <a:defRPr/>
            </a:pPr>
            <a:endParaRPr lang="en-US" sz="1400" b="1" cap="small" dirty="0">
              <a:solidFill>
                <a:srgbClr val="30787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wholesale organizations usually obtain information about demand from the development of orders of retail, which orders goods mostly in varying quantities and </a:t>
            </a:r>
            <a:r>
              <a:rPr lang="cs-CZ" sz="2200" dirty="0" smtClean="0"/>
              <a:t>on </a:t>
            </a:r>
            <a:r>
              <a:rPr lang="en-US" sz="2200" dirty="0" smtClean="0"/>
              <a:t>different </a:t>
            </a:r>
            <a:r>
              <a:rPr lang="en-US" sz="2200" dirty="0"/>
              <a:t>ordering dates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planning </a:t>
            </a:r>
            <a:r>
              <a:rPr lang="en-US" sz="2200" dirty="0"/>
              <a:t>of the necessary performance increases upstream of the material flow (labeled </a:t>
            </a:r>
            <a:r>
              <a:rPr lang="cs-CZ" sz="2200" dirty="0" smtClean="0"/>
              <a:t>„</a:t>
            </a:r>
            <a:r>
              <a:rPr lang="cs-CZ" sz="2200" dirty="0" err="1" smtClean="0"/>
              <a:t>bull</a:t>
            </a:r>
            <a:r>
              <a:rPr lang="cs-CZ" sz="2200" dirty="0" smtClean="0"/>
              <a:t>-</a:t>
            </a:r>
            <a:r>
              <a:rPr lang="en-US" sz="2200" dirty="0" smtClean="0"/>
              <a:t>whip</a:t>
            </a:r>
            <a:r>
              <a:rPr lang="cs-CZ" sz="2200" dirty="0" smtClean="0"/>
              <a:t>“</a:t>
            </a:r>
            <a:r>
              <a:rPr lang="en-US" sz="2200" dirty="0" smtClean="0"/>
              <a:t> </a:t>
            </a:r>
            <a:r>
              <a:rPr lang="en-US" sz="2200" dirty="0"/>
              <a:t>effect, </a:t>
            </a:r>
            <a:r>
              <a:rPr lang="cs-CZ" sz="2200" dirty="0" smtClean="0"/>
              <a:t>„</a:t>
            </a:r>
            <a:r>
              <a:rPr lang="en-US" sz="2200" dirty="0" smtClean="0"/>
              <a:t>roller coaster</a:t>
            </a:r>
            <a:r>
              <a:rPr lang="cs-CZ" sz="2200" dirty="0" smtClean="0"/>
              <a:t>“</a:t>
            </a:r>
            <a:r>
              <a:rPr lang="en-US" sz="2200" dirty="0" smtClean="0"/>
              <a:t> </a:t>
            </a:r>
            <a:r>
              <a:rPr lang="en-US" sz="2200" dirty="0"/>
              <a:t>effect, supply chain nervousness, chain effect, amplification effect or Forrester effect)</a:t>
            </a:r>
            <a:endParaRPr lang="en-US" sz="2200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17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sp>
        <p:nvSpPr>
          <p:cNvPr id="5" name="Obdélník 4"/>
          <p:cNvSpPr/>
          <p:nvPr/>
        </p:nvSpPr>
        <p:spPr>
          <a:xfrm>
            <a:off x="2571429" y="432392"/>
            <a:ext cx="29017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100" b="1" ker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Summary of the lecture</a:t>
            </a:r>
            <a:endParaRPr lang="en-US" sz="2100" b="1" kern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13617" y="1133667"/>
            <a:ext cx="7617378" cy="2585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>You can: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>Define  logistics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>Describe the supply chain and management requirements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>Classify </a:t>
            </a:r>
            <a:r>
              <a:rPr lang="en-US" b="1" dirty="0" smtClean="0">
                <a:solidFill>
                  <a:srgbClr val="002060"/>
                </a:solidFill>
                <a:cs typeface="Arial" panose="020B0604020202020204" pitchFamily="34" charset="0"/>
              </a:rPr>
              <a:t>logistic</a:t>
            </a:r>
            <a:r>
              <a:rPr lang="cs-CZ" b="1" dirty="0" smtClean="0">
                <a:solidFill>
                  <a:srgbClr val="002060"/>
                </a:solidFill>
                <a:cs typeface="Arial" panose="020B0604020202020204" pitchFamily="34" charset="0"/>
              </a:rPr>
              <a:t>s</a:t>
            </a:r>
            <a:r>
              <a:rPr lang="en-US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>from different points of 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Expla</a:t>
            </a:r>
            <a:r>
              <a:rPr lang="cs-CZ" b="1" dirty="0" smtClean="0">
                <a:solidFill>
                  <a:srgbClr val="002060"/>
                </a:solidFill>
                <a:cs typeface="Arial" panose="020B0604020202020204" pitchFamily="34" charset="0"/>
              </a:rPr>
              <a:t>i</a:t>
            </a:r>
            <a:r>
              <a:rPr lang="en-US" b="1" smtClean="0">
                <a:solidFill>
                  <a:srgbClr val="002060"/>
                </a:solidFill>
                <a:cs typeface="Arial" panose="020B0604020202020204" pitchFamily="34" charset="0"/>
              </a:rPr>
              <a:t>n </a:t>
            </a: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>the role of logistics in the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>Present the possibilities of organization of logistics </a:t>
            </a:r>
            <a:r>
              <a:rPr lang="en-US" b="1" dirty="0" smtClean="0">
                <a:solidFill>
                  <a:srgbClr val="002060"/>
                </a:solidFill>
                <a:cs typeface="Arial" panose="020B0604020202020204" pitchFamily="34" charset="0"/>
              </a:rPr>
              <a:t>in</a:t>
            </a:r>
            <a:r>
              <a:rPr lang="cs-CZ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>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>Briefly describe methods of logistics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4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61555" y="895315"/>
            <a:ext cx="7254240" cy="2257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fulfillment of the basic goal can be monitored from two points of view: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b="1" dirty="0" smtClean="0"/>
              <a:t>Performance </a:t>
            </a:r>
            <a:r>
              <a:rPr lang="en-US" b="1" dirty="0"/>
              <a:t>goal:</a:t>
            </a:r>
            <a:r>
              <a:rPr lang="en-US" dirty="0"/>
              <a:t> to deliver the required items in the right quantity, type and quality at the right place and at the right </a:t>
            </a:r>
            <a:r>
              <a:rPr lang="en-US" dirty="0" smtClean="0"/>
              <a:t>time</a:t>
            </a:r>
            <a:endParaRPr lang="en-US" dirty="0"/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b="1" dirty="0"/>
              <a:t>Economic goal</a:t>
            </a:r>
            <a:r>
              <a:rPr lang="en-US" dirty="0"/>
              <a:t>: to provide the required services at minimal </a:t>
            </a:r>
            <a:r>
              <a:rPr lang="en-US" dirty="0" smtClean="0"/>
              <a:t>cost</a:t>
            </a:r>
            <a:r>
              <a:rPr lang="cs-CZ" dirty="0" smtClean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621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22515" y="797824"/>
            <a:ext cx="7358106" cy="3344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internal logistics goals: 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dirty="0"/>
              <a:t>reduction of transportation, handling, storage, production, </a:t>
            </a:r>
            <a:r>
              <a:rPr lang="cs-CZ" dirty="0" err="1" smtClean="0"/>
              <a:t>stock</a:t>
            </a:r>
            <a:r>
              <a:rPr lang="cs-CZ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management costs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reduction</a:t>
            </a:r>
            <a:r>
              <a:rPr lang="cs-CZ" dirty="0" smtClean="0"/>
              <a:t> o</a:t>
            </a:r>
            <a:r>
              <a:rPr lang="en-US" dirty="0" smtClean="0"/>
              <a:t>n </a:t>
            </a:r>
            <a:r>
              <a:rPr lang="en-US" dirty="0"/>
              <a:t>of the amount of capital tied up in stocks and in the technical means of the logistics system</a:t>
            </a:r>
            <a:endParaRPr lang="en-US" dirty="0">
              <a:latin typeface="Arial" panose="020B0604020202020204" pitchFamily="34" charset="0"/>
            </a:endParaRPr>
          </a:p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external logistics goals: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dirty="0"/>
              <a:t>sustaining or increasing sales volume and market share</a:t>
            </a:r>
            <a:endParaRPr lang="en-US" dirty="0">
              <a:latin typeface="Arial" panose="020B0604020202020204" pitchFamily="34" charset="0"/>
            </a:endParaRP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dirty="0"/>
              <a:t>short delivery times </a:t>
            </a:r>
            <a:endParaRPr lang="en-US" dirty="0">
              <a:latin typeface="Arial" panose="020B0604020202020204" pitchFamily="34" charset="0"/>
            </a:endParaRP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dirty="0"/>
              <a:t>high completeness and reliability of supplies</a:t>
            </a:r>
            <a:r>
              <a:rPr lang="en-US" dirty="0">
                <a:latin typeface="Arial" panose="020B0604020202020204" pitchFamily="34" charset="0"/>
              </a:rPr>
              <a:t> 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dirty="0"/>
              <a:t>sufficient flexibility of the company</a:t>
            </a:r>
            <a:endParaRPr lang="en-US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57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796F6AAC-4D24-401A-915F-9AA2471F3D06}"/>
              </a:ext>
            </a:extLst>
          </p:cNvPr>
          <p:cNvSpPr/>
          <p:nvPr/>
        </p:nvSpPr>
        <p:spPr>
          <a:xfrm>
            <a:off x="556285" y="628601"/>
            <a:ext cx="73243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600" b="1" cap="all" dirty="0">
                <a:solidFill>
                  <a:srgbClr val="307871"/>
                </a:solidFill>
                <a:latin typeface="+mj-lt"/>
              </a:rPr>
              <a:t>Methods of logistics</a:t>
            </a:r>
          </a:p>
          <a:p>
            <a:pPr algn="ctr" eaLnBrk="1" hangingPunct="1">
              <a:defRPr/>
            </a:pPr>
            <a:endParaRPr lang="en-US" sz="1400" b="1" cap="all" dirty="0">
              <a:solidFill>
                <a:srgbClr val="307871"/>
              </a:solidFill>
              <a:latin typeface="+mj-lt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interdisciplinary science 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based on system theory, technical cybernetics, stochastics, mathematical programming and decision theory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logistics master knows a number of methods that are commonly referred to as logistics (although they were not developed within logistics and used solely to solve logistics tasks)</a:t>
            </a:r>
          </a:p>
        </p:txBody>
      </p:sp>
    </p:spTree>
    <p:extLst>
      <p:ext uri="{BB962C8B-B14F-4D97-AF65-F5344CB8AC3E}">
        <p14:creationId xmlns:p14="http://schemas.microsoft.com/office/powerpoint/2010/main" val="2110339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929E7D5E-C83C-4239-BD61-C82EAEED627C}"/>
              </a:ext>
            </a:extLst>
          </p:cNvPr>
          <p:cNvSpPr/>
          <p:nvPr/>
        </p:nvSpPr>
        <p:spPr>
          <a:xfrm>
            <a:off x="671174" y="923801"/>
            <a:ext cx="738224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latin typeface="Arial" charset="0"/>
              </a:rPr>
              <a:t>Basic methods used in logistics:</a:t>
            </a:r>
            <a:endParaRPr lang="en-US" sz="2200" dirty="0">
              <a:latin typeface="Arial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latin typeface="+mj-lt"/>
              </a:rPr>
              <a:t>analytical </a:t>
            </a:r>
            <a:r>
              <a:rPr lang="en-US" dirty="0">
                <a:latin typeface="+mj-lt"/>
              </a:rPr>
              <a:t>methods:</a:t>
            </a:r>
          </a:p>
          <a:p>
            <a:pPr marL="1200150" lvl="2" indent="-285750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latin typeface="+mj-lt"/>
              </a:rPr>
              <a:t>system </a:t>
            </a:r>
            <a:r>
              <a:rPr lang="en-US" dirty="0">
                <a:latin typeface="+mj-lt"/>
              </a:rPr>
              <a:t>analysis</a:t>
            </a:r>
          </a:p>
          <a:p>
            <a:pPr marL="1200150" lvl="2" indent="-285750">
              <a:buFont typeface="Wingdings" panose="05000000000000000000" pitchFamily="2" charset="2"/>
              <a:buChar char="q"/>
              <a:defRPr/>
            </a:pPr>
            <a:r>
              <a:rPr lang="en-US" dirty="0">
                <a:latin typeface="+mj-lt"/>
              </a:rPr>
              <a:t>ABC analysis</a:t>
            </a:r>
          </a:p>
          <a:p>
            <a:pPr marL="1200150" lvl="2" indent="-285750">
              <a:buFont typeface="Wingdings" panose="05000000000000000000" pitchFamily="2" charset="2"/>
              <a:buChar char="q"/>
              <a:defRPr/>
            </a:pPr>
            <a:r>
              <a:rPr lang="en-US" dirty="0">
                <a:latin typeface="+mj-lt"/>
              </a:rPr>
              <a:t>value analysis</a:t>
            </a:r>
          </a:p>
          <a:p>
            <a:pPr marL="1200150" lvl="2" indent="-285750">
              <a:buFont typeface="Wingdings" panose="05000000000000000000" pitchFamily="2" charset="2"/>
              <a:buChar char="q"/>
              <a:defRPr/>
            </a:pPr>
            <a:r>
              <a:rPr lang="en-US" dirty="0">
                <a:latin typeface="+mj-lt"/>
              </a:rPr>
              <a:t>cost-benefit analysis, etc.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latin typeface="+mj-lt"/>
              </a:rPr>
              <a:t>mathematical </a:t>
            </a:r>
            <a:r>
              <a:rPr lang="en-US" dirty="0">
                <a:latin typeface="+mj-lt"/>
              </a:rPr>
              <a:t>methods of operational analysis:</a:t>
            </a:r>
          </a:p>
          <a:p>
            <a:pPr marL="1200150" lvl="2" indent="-285750">
              <a:buFont typeface="Wingdings" panose="05000000000000000000" pitchFamily="2" charset="2"/>
              <a:buChar char="q"/>
              <a:defRPr/>
            </a:pPr>
            <a:r>
              <a:rPr lang="en-US" dirty="0">
                <a:latin typeface="+mj-lt"/>
              </a:rPr>
              <a:t>mathematical and especially linear programming (cutting plans, distribution problem, transport problem, etc..)</a:t>
            </a:r>
          </a:p>
          <a:p>
            <a:pPr marL="1200150" lvl="2" indent="-285750">
              <a:buFont typeface="Wingdings" panose="05000000000000000000" pitchFamily="2" charset="2"/>
              <a:buChar char="q"/>
              <a:defRPr/>
            </a:pPr>
            <a:r>
              <a:rPr lang="en-US" dirty="0">
                <a:latin typeface="+mj-lt"/>
              </a:rPr>
              <a:t>queuing theory</a:t>
            </a:r>
          </a:p>
        </p:txBody>
      </p:sp>
    </p:spTree>
    <p:extLst>
      <p:ext uri="{BB962C8B-B14F-4D97-AF65-F5344CB8AC3E}">
        <p14:creationId xmlns:p14="http://schemas.microsoft.com/office/powerpoint/2010/main" val="3271140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D86A2E93-93B0-40BF-8CB8-03B847CB3CC1}"/>
              </a:ext>
            </a:extLst>
          </p:cNvPr>
          <p:cNvSpPr/>
          <p:nvPr/>
        </p:nvSpPr>
        <p:spPr>
          <a:xfrm>
            <a:off x="532800" y="1051561"/>
            <a:ext cx="714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Arial" charset="0"/>
              </a:rPr>
              <a:t>Methods o</a:t>
            </a:r>
            <a:r>
              <a:rPr lang="cs-CZ" dirty="0">
                <a:latin typeface="Arial" charset="0"/>
              </a:rPr>
              <a:t>f</a:t>
            </a:r>
            <a:r>
              <a:rPr lang="en-US" dirty="0">
                <a:latin typeface="Arial" charset="0"/>
              </a:rPr>
              <a:t> network analysis and graph theory:</a:t>
            </a:r>
          </a:p>
          <a:p>
            <a:pPr marL="1200150" lvl="2" indent="-285750">
              <a:buFont typeface="Wingdings" panose="05000000000000000000" pitchFamily="2" charset="2"/>
              <a:buChar char="q"/>
              <a:defRPr/>
            </a:pPr>
            <a:r>
              <a:rPr lang="en-US" dirty="0">
                <a:latin typeface="Arial" charset="0"/>
              </a:rPr>
              <a:t>CPM</a:t>
            </a:r>
          </a:p>
          <a:p>
            <a:pPr marL="1200150" lvl="2" indent="-285750">
              <a:buFont typeface="Wingdings" panose="05000000000000000000" pitchFamily="2" charset="2"/>
              <a:buChar char="q"/>
              <a:defRPr/>
            </a:pPr>
            <a:r>
              <a:rPr lang="en-US" dirty="0">
                <a:latin typeface="Arial" charset="0"/>
              </a:rPr>
              <a:t>Pert</a:t>
            </a:r>
          </a:p>
          <a:p>
            <a:pPr marL="1200150" lvl="2" indent="-285750">
              <a:buFont typeface="Wingdings" panose="05000000000000000000" pitchFamily="2" charset="2"/>
              <a:buChar char="q"/>
              <a:defRPr/>
            </a:pPr>
            <a:r>
              <a:rPr lang="en-US" dirty="0">
                <a:latin typeface="Arial" charset="0"/>
              </a:rPr>
              <a:t>MPM</a:t>
            </a:r>
          </a:p>
          <a:p>
            <a:pPr marL="1200150" lvl="2" indent="-285750">
              <a:buFont typeface="Wingdings" panose="05000000000000000000" pitchFamily="2" charset="2"/>
              <a:buChar char="q"/>
              <a:defRPr/>
            </a:pPr>
            <a:r>
              <a:rPr lang="en-US" dirty="0">
                <a:latin typeface="Arial" charset="0"/>
              </a:rPr>
              <a:t>Gantt </a:t>
            </a:r>
            <a:r>
              <a:rPr lang="en-US" dirty="0" smtClean="0">
                <a:latin typeface="Arial" charset="0"/>
              </a:rPr>
              <a:t>diagram</a:t>
            </a:r>
            <a:r>
              <a:rPr lang="cs-CZ" dirty="0" smtClean="0">
                <a:latin typeface="Arial" charset="0"/>
              </a:rPr>
              <a:t>,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etc.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Arial" charset="0"/>
              </a:rPr>
              <a:t>Simulation methods</a:t>
            </a:r>
          </a:p>
          <a:p>
            <a:pPr marL="1200150" lvl="2" indent="-285750">
              <a:buFont typeface="Wingdings" panose="05000000000000000000" pitchFamily="2" charset="2"/>
              <a:buChar char="q"/>
              <a:defRPr/>
            </a:pPr>
            <a:r>
              <a:rPr lang="en-US" dirty="0">
                <a:latin typeface="Arial" charset="0"/>
              </a:rPr>
              <a:t>especially in the area of </a:t>
            </a:r>
            <a:r>
              <a:rPr lang="en-GB" dirty="0" smtClean="0">
                <a:latin typeface="Arial" charset="0"/>
              </a:rPr>
              <a:t>stock</a:t>
            </a:r>
            <a:r>
              <a:rPr lang="cs-CZ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management</a:t>
            </a:r>
            <a:endParaRPr lang="en-US" dirty="0">
              <a:latin typeface="Arial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Arial" charset="0"/>
              </a:rPr>
              <a:t>Forecasting methods</a:t>
            </a:r>
          </a:p>
        </p:txBody>
      </p:sp>
    </p:spTree>
    <p:extLst>
      <p:ext uri="{BB962C8B-B14F-4D97-AF65-F5344CB8AC3E}">
        <p14:creationId xmlns:p14="http://schemas.microsoft.com/office/powerpoint/2010/main" val="236092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D86A2E93-93B0-40BF-8CB8-03B847CB3CC1}"/>
              </a:ext>
            </a:extLst>
          </p:cNvPr>
          <p:cNvSpPr/>
          <p:nvPr/>
        </p:nvSpPr>
        <p:spPr>
          <a:xfrm>
            <a:off x="532800" y="1051561"/>
            <a:ext cx="71424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latin typeface="Arial" charset="0"/>
              </a:rPr>
              <a:t>Special logistics methods: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Arial" charset="0"/>
              </a:rPr>
              <a:t>Just in Time (+ Kanban)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US" dirty="0"/>
              <a:t>centralization of warehouses </a:t>
            </a:r>
            <a:r>
              <a:rPr lang="en-US" sz="1650" b="1" dirty="0">
                <a:latin typeface="Arial" charset="0"/>
              </a:rPr>
              <a:t>	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t="24845" r="90000" b="56556"/>
          <a:stretch/>
        </p:blipFill>
        <p:spPr>
          <a:xfrm>
            <a:off x="4331719" y="1995272"/>
            <a:ext cx="3190389" cy="200272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l="9635" t="19654" r="61022" b="23682"/>
          <a:stretch/>
        </p:blipFill>
        <p:spPr>
          <a:xfrm>
            <a:off x="1090695" y="2910061"/>
            <a:ext cx="2683130" cy="174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92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1334</Words>
  <Application>Microsoft Office PowerPoint</Application>
  <PresentationFormat>Předvádění na obrazovce (16:9)</PresentationFormat>
  <Paragraphs>199</Paragraphs>
  <Slides>31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8" baseType="lpstr">
      <vt:lpstr>Arial</vt:lpstr>
      <vt:lpstr>Courier New</vt:lpstr>
      <vt:lpstr>DejaVu Sans</vt:lpstr>
      <vt:lpstr>StarSymbol</vt:lpstr>
      <vt:lpstr>Times New Roman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cemerkova</cp:lastModifiedBy>
  <cp:revision>449</cp:revision>
  <dcterms:created xsi:type="dcterms:W3CDTF">2016-07-06T15:42:34Z</dcterms:created>
  <dcterms:modified xsi:type="dcterms:W3CDTF">2019-10-25T11:15:46Z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28</vt:i4>
  </property>
  <property fmtid="{D5CDD505-2E9C-101B-9397-08002B2CF9AE}" pid="8" name="PresentationFormat">
    <vt:lpwstr>Předvádění na obrazovce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29</vt:i4>
  </property>
</Properties>
</file>