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8" r:id="rId2"/>
    <p:sldId id="263" r:id="rId3"/>
    <p:sldId id="310" r:id="rId4"/>
    <p:sldId id="311" r:id="rId5"/>
    <p:sldId id="312" r:id="rId6"/>
    <p:sldId id="337" r:id="rId7"/>
    <p:sldId id="313" r:id="rId8"/>
    <p:sldId id="314" r:id="rId9"/>
    <p:sldId id="339" r:id="rId10"/>
    <p:sldId id="340" r:id="rId11"/>
    <p:sldId id="315" r:id="rId12"/>
    <p:sldId id="331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38" r:id="rId22"/>
    <p:sldId id="324" r:id="rId23"/>
    <p:sldId id="325" r:id="rId24"/>
    <p:sldId id="326" r:id="rId25"/>
    <p:sldId id="341" r:id="rId26"/>
    <p:sldId id="333" r:id="rId27"/>
    <p:sldId id="332" r:id="rId28"/>
    <p:sldId id="334" r:id="rId29"/>
    <p:sldId id="335" r:id="rId30"/>
    <p:sldId id="342" r:id="rId31"/>
    <p:sldId id="336" r:id="rId32"/>
    <p:sldId id="343" r:id="rId33"/>
    <p:sldId id="344" r:id="rId34"/>
    <p:sldId id="287" r:id="rId3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02" autoAdjust="0"/>
  </p:normalViewPr>
  <p:slideViewPr>
    <p:cSldViewPr snapToGrid="0">
      <p:cViewPr varScale="1">
        <p:scale>
          <a:sx n="143" d="100"/>
          <a:sy n="143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>
                <a:latin typeface="Arial"/>
              </a:rPr>
              <a:t>Klikněte pro úpravu formátu komentářů</a:t>
            </a:r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>
                <a:latin typeface="Times New Roman"/>
              </a:rPr>
              <a:t>&lt;záhlaví&gt;</a:t>
            </a:r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>
                <a:latin typeface="Times New Roman"/>
              </a:rPr>
              <a:t>&lt;datum/čas&gt;</a:t>
            </a:r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>
                <a:latin typeface="Times New Roman"/>
              </a:rPr>
              <a:t>&lt;zápatí&gt;</a:t>
            </a:r>
            <a:endParaRPr/>
          </a:p>
        </p:txBody>
      </p:sp>
      <p:sp>
        <p:nvSpPr>
          <p:cNvPr id="8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50A2ECB-C4ED-4CCD-B6F6-23C85EAE876C}" type="slidenum">
              <a:rPr lang="cs-CZ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697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227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Obrázek 33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5" name="Obrázek 34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72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251640" y="195480"/>
            <a:ext cx="4536000" cy="235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s-CZ">
                <a:latin typeface="Times New Roman"/>
              </a:rPr>
              <a:t>Klikněte pro úpravu formátu textu nadpisu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Times New Roman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400">
                <a:latin typeface="Times New Roman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Times New Roman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sp>
        <p:nvSpPr>
          <p:cNvPr id="6" name="Obdélník 5"/>
          <p:cNvSpPr/>
          <p:nvPr/>
        </p:nvSpPr>
        <p:spPr>
          <a:xfrm>
            <a:off x="336819" y="312822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5" y="540454"/>
            <a:ext cx="3222810" cy="2545646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000" b="1" dirty="0"/>
          </a:p>
          <a:p>
            <a:pPr algn="l"/>
            <a:endParaRPr lang="en-GB" sz="3000" b="1" dirty="0"/>
          </a:p>
          <a:p>
            <a:pPr lvl="0"/>
            <a:endParaRPr lang="en-GB" sz="3000" b="1" cap="all" dirty="0"/>
          </a:p>
          <a:p>
            <a:pPr lvl="0"/>
            <a:endParaRPr lang="en-GB" sz="3000" b="1" cap="all" dirty="0"/>
          </a:p>
          <a:p>
            <a:pPr lvl="0"/>
            <a:r>
              <a:rPr lang="en-GB" sz="3000" b="1" cap="all" dirty="0"/>
              <a:t>Logistics</a:t>
            </a:r>
          </a:p>
          <a:p>
            <a:pPr lvl="0"/>
            <a:r>
              <a:rPr lang="en-GB" sz="3000" b="1" cap="all" dirty="0"/>
              <a:t>-</a:t>
            </a:r>
          </a:p>
          <a:p>
            <a:pPr lvl="0"/>
            <a:r>
              <a:rPr lang="en-GB" sz="2600" b="1" cap="all" dirty="0"/>
              <a:t>Logistics activities and costs of their implementation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76052" y="1931524"/>
            <a:ext cx="3604568" cy="1456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i="1" dirty="0">
                <a:solidFill>
                  <a:srgbClr val="002060"/>
                </a:solidFill>
              </a:rPr>
              <a:t>The aim of this lecture is to get  acquainted with individual logistics activities and costs of their implementation</a:t>
            </a:r>
            <a:r>
              <a:rPr lang="cs-CZ" sz="1800" b="1" i="1" dirty="0">
                <a:solidFill>
                  <a:srgbClr val="002060"/>
                </a:solidFill>
              </a:rPr>
              <a:t> </a:t>
            </a:r>
            <a:endParaRPr lang="en-GB" sz="18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6956047" y="3723879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Šárka </a:t>
            </a:r>
            <a:r>
              <a:rPr lang="cs-CZ" altLang="cs-CZ" sz="9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Čemerková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Lecturer</a:t>
            </a:r>
            <a:endParaRPr lang="en-GB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60537" y="647357"/>
            <a:ext cx="7373362" cy="428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time between order submission and delivery, including its payment, is known as the </a:t>
            </a:r>
            <a:r>
              <a:rPr lang="en-GB" sz="2200" b="1" dirty="0"/>
              <a:t>order cycle</a:t>
            </a:r>
            <a:r>
              <a:rPr lang="en-GB" sz="2200" dirty="0"/>
              <a:t>, i.e. the sum of the duration of the following activities: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GB" dirty="0"/>
              <a:t>signal path of need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GB" dirty="0"/>
              <a:t>determination of ordered quantity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GB" dirty="0"/>
              <a:t>supplier selection and negotiation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GB" dirty="0"/>
              <a:t>execution and delivery of the order, or conclusion of the contract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GB" dirty="0"/>
              <a:t>supplier's delivery time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GB" dirty="0"/>
              <a:t>transport to the store (this time may already be included in the delivery time)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GB" dirty="0"/>
              <a:t>acceptance of delivery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GB" dirty="0"/>
              <a:t>storage of the delivery and recording of receipt or delivery</a:t>
            </a:r>
          </a:p>
        </p:txBody>
      </p:sp>
    </p:spTree>
    <p:extLst>
      <p:ext uri="{BB962C8B-B14F-4D97-AF65-F5344CB8AC3E}">
        <p14:creationId xmlns:p14="http://schemas.microsoft.com/office/powerpoint/2010/main" val="1470201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60537" y="647357"/>
            <a:ext cx="7373362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 err="1" smtClean="0"/>
              <a:t>evenness</a:t>
            </a:r>
            <a:r>
              <a:rPr lang="en-US" sz="2400" dirty="0" smtClean="0"/>
              <a:t> </a:t>
            </a:r>
            <a:r>
              <a:rPr lang="en-US" sz="2400" dirty="0"/>
              <a:t>vs. speed</a:t>
            </a:r>
            <a:endParaRPr lang="cs-CZ" sz="2400" dirty="0"/>
          </a:p>
          <a:p>
            <a:pPr marL="285750" lvl="1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space for shortening - internal and external part</a:t>
            </a:r>
            <a:endParaRPr lang="cs-CZ" sz="2400" dirty="0"/>
          </a:p>
          <a:p>
            <a:pPr marL="285750" lvl="1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consequences of errors</a:t>
            </a:r>
            <a:endParaRPr lang="cs-CZ" altLang="cs-CZ" sz="2200" dirty="0"/>
          </a:p>
        </p:txBody>
      </p:sp>
      <p:grpSp>
        <p:nvGrpSpPr>
          <p:cNvPr id="47" name="Skupina 46"/>
          <p:cNvGrpSpPr/>
          <p:nvPr/>
        </p:nvGrpSpPr>
        <p:grpSpPr>
          <a:xfrm>
            <a:off x="540631" y="2222532"/>
            <a:ext cx="7753490" cy="1873299"/>
            <a:chOff x="540631" y="2222532"/>
            <a:chExt cx="7753490" cy="1873299"/>
          </a:xfrm>
        </p:grpSpPr>
        <p:cxnSp>
          <p:nvCxnSpPr>
            <p:cNvPr id="16" name="Přímá spojnice se šipkou 15"/>
            <p:cNvCxnSpPr/>
            <p:nvPr/>
          </p:nvCxnSpPr>
          <p:spPr>
            <a:xfrm>
              <a:off x="5331776" y="3549954"/>
              <a:ext cx="11335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Skupina 45"/>
            <p:cNvGrpSpPr/>
            <p:nvPr/>
          </p:nvGrpSpPr>
          <p:grpSpPr>
            <a:xfrm>
              <a:off x="540631" y="2222532"/>
              <a:ext cx="7753490" cy="1873299"/>
              <a:chOff x="881028" y="2849931"/>
              <a:chExt cx="7753490" cy="1873299"/>
            </a:xfrm>
          </p:grpSpPr>
          <p:sp>
            <p:nvSpPr>
              <p:cNvPr id="3" name="TextovéPole 2"/>
              <p:cNvSpPr txBox="1"/>
              <p:nvPr/>
            </p:nvSpPr>
            <p:spPr>
              <a:xfrm>
                <a:off x="881028" y="2867582"/>
                <a:ext cx="1828800" cy="83099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1. </a:t>
                </a:r>
                <a:r>
                  <a:rPr lang="en-US" sz="1600" dirty="0"/>
                  <a:t>customer places an order</a:t>
                </a:r>
                <a:endParaRPr lang="cs-CZ" sz="1600" dirty="0"/>
              </a:p>
              <a:p>
                <a:endParaRPr lang="en-GB" sz="1600" dirty="0"/>
              </a:p>
            </p:txBody>
          </p:sp>
          <p:sp>
            <p:nvSpPr>
              <p:cNvPr id="7" name="TextovéPole 6"/>
              <p:cNvSpPr txBox="1"/>
              <p:nvPr/>
            </p:nvSpPr>
            <p:spPr>
              <a:xfrm>
                <a:off x="3843373" y="2849931"/>
                <a:ext cx="1828800" cy="83099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6. customer receives the goods</a:t>
                </a:r>
              </a:p>
            </p:txBody>
          </p:sp>
          <p:sp>
            <p:nvSpPr>
              <p:cNvPr id="8" name="TextovéPole 7"/>
              <p:cNvSpPr txBox="1"/>
              <p:nvPr/>
            </p:nvSpPr>
            <p:spPr>
              <a:xfrm>
                <a:off x="6805718" y="2849931"/>
                <a:ext cx="1828800" cy="83099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5. order is transported to the customer</a:t>
                </a:r>
              </a:p>
            </p:txBody>
          </p:sp>
          <p:sp>
            <p:nvSpPr>
              <p:cNvPr id="9" name="TextovéPole 8"/>
              <p:cNvSpPr txBox="1"/>
              <p:nvPr/>
            </p:nvSpPr>
            <p:spPr>
              <a:xfrm>
                <a:off x="6805718" y="3892233"/>
                <a:ext cx="1828800" cy="83099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4. order is completed and packed</a:t>
                </a:r>
              </a:p>
            </p:txBody>
          </p:sp>
          <p:sp>
            <p:nvSpPr>
              <p:cNvPr id="10" name="TextovéPole 9"/>
              <p:cNvSpPr txBox="1"/>
              <p:nvPr/>
            </p:nvSpPr>
            <p:spPr>
              <a:xfrm>
                <a:off x="3843373" y="3905360"/>
                <a:ext cx="1828800" cy="58477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3. order is being processed</a:t>
                </a:r>
              </a:p>
            </p:txBody>
          </p:sp>
          <p:sp>
            <p:nvSpPr>
              <p:cNvPr id="11" name="TextovéPole 10"/>
              <p:cNvSpPr txBox="1"/>
              <p:nvPr/>
            </p:nvSpPr>
            <p:spPr>
              <a:xfrm>
                <a:off x="881028" y="3914588"/>
                <a:ext cx="1828800" cy="58477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2. order accepted by </a:t>
                </a:r>
                <a:r>
                  <a:rPr lang="cs-CZ" sz="1600" dirty="0" smtClean="0"/>
                  <a:t>a </a:t>
                </a:r>
                <a:r>
                  <a:rPr lang="en-GB" sz="1600" dirty="0" smtClean="0"/>
                  <a:t>supplier</a:t>
                </a:r>
                <a:endParaRPr lang="en-GB" sz="1600" dirty="0"/>
              </a:p>
            </p:txBody>
          </p:sp>
          <p:cxnSp>
            <p:nvCxnSpPr>
              <p:cNvPr id="14" name="Přímá spojnice se šipkou 13"/>
              <p:cNvCxnSpPr/>
              <p:nvPr/>
            </p:nvCxnSpPr>
            <p:spPr>
              <a:xfrm>
                <a:off x="2709828" y="4215399"/>
                <a:ext cx="11335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se šipkou 20"/>
              <p:cNvCxnSpPr>
                <a:stCxn id="3" idx="2"/>
                <a:endCxn id="11" idx="0"/>
              </p:cNvCxnSpPr>
              <p:nvPr/>
            </p:nvCxnSpPr>
            <p:spPr>
              <a:xfrm>
                <a:off x="1795428" y="3680929"/>
                <a:ext cx="0" cy="2336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se šipkou 22"/>
              <p:cNvCxnSpPr>
                <a:stCxn id="9" idx="0"/>
                <a:endCxn id="8" idx="2"/>
              </p:cNvCxnSpPr>
              <p:nvPr/>
            </p:nvCxnSpPr>
            <p:spPr>
              <a:xfrm flipV="1">
                <a:off x="7720118" y="3680928"/>
                <a:ext cx="0" cy="21130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se šipkou 24"/>
              <p:cNvCxnSpPr>
                <a:stCxn id="8" idx="1"/>
                <a:endCxn id="7" idx="3"/>
              </p:cNvCxnSpPr>
              <p:nvPr/>
            </p:nvCxnSpPr>
            <p:spPr>
              <a:xfrm flipH="1">
                <a:off x="5672173" y="3265430"/>
                <a:ext cx="11335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Přímá spojnice se šipkou 26"/>
              <p:cNvCxnSpPr>
                <a:stCxn id="7" idx="1"/>
                <a:endCxn id="3" idx="3"/>
              </p:cNvCxnSpPr>
              <p:nvPr/>
            </p:nvCxnSpPr>
            <p:spPr>
              <a:xfrm flipH="1">
                <a:off x="2709828" y="3265430"/>
                <a:ext cx="1133545" cy="88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60113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FC978FA0-6C4E-4869-A1D3-A8885EB9D0A0}"/>
              </a:ext>
            </a:extLst>
          </p:cNvPr>
          <p:cNvSpPr/>
          <p:nvPr/>
        </p:nvSpPr>
        <p:spPr>
          <a:xfrm>
            <a:off x="601420" y="628601"/>
            <a:ext cx="7279200" cy="3826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Size of orders</a:t>
            </a:r>
            <a:endParaRPr lang="cs-CZ" sz="2200" b="1" dirty="0"/>
          </a:p>
          <a:p>
            <a:pPr algn="ctr"/>
            <a:endParaRPr lang="cs-CZ" sz="1400" b="1" dirty="0"/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influenced by a number of internal and external factors:</a:t>
            </a:r>
            <a:endParaRPr lang="cs-CZ" sz="2200" dirty="0"/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dirty="0"/>
              <a:t>size needed</a:t>
            </a:r>
            <a:endParaRPr lang="cs-CZ" dirty="0"/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dirty="0"/>
              <a:t>available funds</a:t>
            </a:r>
            <a:endParaRPr lang="cs-CZ" dirty="0"/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 err="1" smtClean="0"/>
              <a:t>store</a:t>
            </a:r>
            <a:r>
              <a:rPr lang="cs-CZ" dirty="0" smtClean="0"/>
              <a:t> </a:t>
            </a:r>
            <a:r>
              <a:rPr lang="en-US" dirty="0" smtClean="0"/>
              <a:t>layout</a:t>
            </a:r>
            <a:endParaRPr lang="cs-CZ" dirty="0"/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dirty="0"/>
              <a:t>situation on the suppliers market</a:t>
            </a:r>
            <a:endParaRPr lang="cs-CZ" dirty="0"/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dirty="0"/>
              <a:t>capacity of transport equipment</a:t>
            </a:r>
            <a:endParaRPr lang="cs-CZ" dirty="0"/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minimum size vs. smaller quantities at extra </a:t>
            </a:r>
            <a:r>
              <a:rPr lang="en-US" sz="2400" dirty="0" smtClean="0"/>
              <a:t>cost</a:t>
            </a:r>
            <a:r>
              <a:rPr lang="cs-CZ" sz="2400" dirty="0" smtClean="0"/>
              <a:t>s</a:t>
            </a:r>
            <a:endParaRPr lang="en-US" sz="2400" dirty="0"/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519637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07142" y="735392"/>
            <a:ext cx="747347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cs-CZ" sz="2400" b="1" cap="small" dirty="0">
                <a:solidFill>
                  <a:srgbClr val="307871"/>
                </a:solidFill>
                <a:latin typeface="+mj-lt"/>
              </a:rPr>
              <a:t>7. </a:t>
            </a:r>
            <a:r>
              <a:rPr lang="en-US" sz="2400" b="1" cap="small" dirty="0">
                <a:solidFill>
                  <a:srgbClr val="307871"/>
                </a:solidFill>
                <a:latin typeface="+mj-lt"/>
              </a:rPr>
              <a:t>Packaging</a:t>
            </a:r>
            <a:endParaRPr lang="en-US" altLang="cs-CZ" sz="2400" b="1" cap="small" dirty="0">
              <a:solidFill>
                <a:srgbClr val="307871"/>
              </a:solidFill>
              <a:latin typeface="+mj-lt"/>
            </a:endParaRP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marketing vs. logistics meaning of packaging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 logistics 2 key functions:</a:t>
            </a:r>
          </a:p>
          <a:p>
            <a:pPr marL="13144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dirty="0"/>
              <a:t>protective</a:t>
            </a:r>
          </a:p>
          <a:p>
            <a:pPr marL="13144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dirty="0"/>
              <a:t>rational handling, transport and storage unit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bearer of logistics information</a:t>
            </a:r>
            <a:endParaRPr lang="en-US" altLang="cs-CZ" sz="2400" dirty="0"/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boxes, bags, pallets and containers</a:t>
            </a:r>
          </a:p>
        </p:txBody>
      </p:sp>
      <p:pic>
        <p:nvPicPr>
          <p:cNvPr id="7" name="Picture 7" descr="A:\MVC-009L.JPG"/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2917" r="19531" b="29167"/>
          <a:stretch>
            <a:fillRect/>
          </a:stretch>
        </p:blipFill>
        <p:spPr bwMode="auto">
          <a:xfrm>
            <a:off x="4388681" y="3693259"/>
            <a:ext cx="4419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855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638839" y="750858"/>
            <a:ext cx="7241781" cy="2934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cs-CZ" sz="2400" b="1" cap="small">
                <a:solidFill>
                  <a:srgbClr val="307871"/>
                </a:solidFill>
                <a:latin typeface="+mj-lt"/>
              </a:rPr>
              <a:t>8. </a:t>
            </a:r>
            <a:r>
              <a:rPr lang="en-US" sz="2400" b="1" cap="small">
                <a:solidFill>
                  <a:srgbClr val="307871"/>
                </a:solidFill>
                <a:latin typeface="+mj-lt"/>
              </a:rPr>
              <a:t>Service Support and Spare Parts</a:t>
            </a:r>
            <a:endParaRPr lang="en-US" altLang="cs-CZ" sz="2400" b="1" cap="small">
              <a:solidFill>
                <a:srgbClr val="307871"/>
              </a:solidFill>
              <a:latin typeface="+mj-lt"/>
            </a:endParaRPr>
          </a:p>
          <a:p>
            <a:pPr>
              <a:spcBef>
                <a:spcPct val="50000"/>
              </a:spcBef>
            </a:pPr>
            <a:endParaRPr lang="en-US" altLang="cs-CZ" sz="1600" b="1">
              <a:solidFill>
                <a:srgbClr val="FF0000"/>
              </a:solidFill>
            </a:endParaRPr>
          </a:p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400"/>
              <a:t>logistics is also responsible for providing after-sales service:</a:t>
            </a:r>
          </a:p>
          <a:p>
            <a:pPr marL="1085850" lvl="1" indent="-34290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/>
              <a:t>supply of spare parts</a:t>
            </a:r>
          </a:p>
          <a:p>
            <a:pPr marL="1085850" lvl="1" indent="-34290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/>
              <a:t>storage of spare parts</a:t>
            </a:r>
          </a:p>
          <a:p>
            <a:pPr marL="1085850" lvl="1" indent="-34290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/>
              <a:t>picking up defective or malfunctioning products</a:t>
            </a:r>
          </a:p>
          <a:p>
            <a:pPr marL="1085850" lvl="1" indent="-34290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/>
              <a:t>quick response to repairs</a:t>
            </a:r>
            <a:r>
              <a:rPr lang="en-US" alt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5173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53863" y="527392"/>
            <a:ext cx="742675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cs-CZ" sz="2400" b="1" cap="small">
                <a:solidFill>
                  <a:srgbClr val="307871"/>
                </a:solidFill>
                <a:latin typeface="+mj-lt"/>
              </a:rPr>
              <a:t>9. </a:t>
            </a:r>
            <a:r>
              <a:rPr lang="en-US" sz="2400" b="1" cap="small">
                <a:solidFill>
                  <a:srgbClr val="307871"/>
                </a:solidFill>
                <a:latin typeface="+mj-lt"/>
              </a:rPr>
              <a:t>Determination of Production and Storage Location</a:t>
            </a:r>
          </a:p>
          <a:p>
            <a:pPr>
              <a:spcBef>
                <a:spcPct val="0"/>
              </a:spcBef>
            </a:pPr>
            <a:endParaRPr lang="en-US" altLang="cs-CZ" sz="2200" b="1">
              <a:solidFill>
                <a:srgbClr val="FF0000"/>
              </a:solidFill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/>
              <a:t>strategic decisions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/>
              <a:t>it will affect the cost of transport of raw materials to the enterprise and finished products to customers, as well as the level of customer service and response speed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/>
              <a:t>localization factors:</a:t>
            </a:r>
            <a:endParaRPr lang="en-US" altLang="cs-CZ" sz="2200"/>
          </a:p>
          <a:p>
            <a:pPr marL="742950" lvl="1" indent="-28575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/>
              <a:t>location of customers and suppliers</a:t>
            </a:r>
          </a:p>
          <a:p>
            <a:pPr marL="742950" lvl="1" indent="-28575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/>
              <a:t>availability of transport services</a:t>
            </a:r>
          </a:p>
          <a:p>
            <a:pPr marL="742950" lvl="1" indent="-28575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/>
              <a:t>availability of qualified workers with acceptable pay levels</a:t>
            </a:r>
          </a:p>
          <a:p>
            <a:pPr marL="742950" lvl="1" indent="-28575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/>
              <a:t>possibilities of cooperation with authorities etc.</a:t>
            </a:r>
          </a:p>
          <a:p>
            <a:pPr lvl="1">
              <a:spcBef>
                <a:spcPct val="0"/>
              </a:spcBef>
            </a:pPr>
            <a:r>
              <a:rPr lang="en-US" alt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5656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TextovéPole 8"/>
          <p:cNvSpPr txBox="1">
            <a:spLocks noChangeArrowheads="1"/>
          </p:cNvSpPr>
          <p:nvPr/>
        </p:nvSpPr>
        <p:spPr bwMode="auto">
          <a:xfrm>
            <a:off x="604513" y="628601"/>
            <a:ext cx="7276107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2400" b="1" cap="small">
                <a:solidFill>
                  <a:srgbClr val="307871"/>
                </a:solidFill>
                <a:latin typeface="+mj-lt"/>
              </a:rPr>
              <a:t>10. </a:t>
            </a:r>
            <a:r>
              <a:rPr lang="en-US" sz="2400" b="1" cap="small">
                <a:solidFill>
                  <a:srgbClr val="307871"/>
                </a:solidFill>
                <a:latin typeface="+mj-lt"/>
              </a:rPr>
              <a:t>Procurement / Purchase</a:t>
            </a:r>
            <a:endParaRPr lang="en-US" altLang="cs-CZ" sz="2400" b="1" cap="small">
              <a:solidFill>
                <a:srgbClr val="307871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cs-CZ" sz="1600" b="1">
              <a:solidFill>
                <a:srgbClr val="FF0000"/>
              </a:solidFill>
              <a:latin typeface="+mn-lt"/>
            </a:endParaRPr>
          </a:p>
          <a:p>
            <a:pPr marL="285750" indent="-285750" eaLnBrk="1" hangingPunct="1">
              <a:spcBef>
                <a:spcPts val="0"/>
              </a:spcBef>
            </a:pPr>
            <a:r>
              <a:rPr lang="en-US" sz="2400"/>
              <a:t>providing input from external organizations</a:t>
            </a:r>
          </a:p>
          <a:p>
            <a:pPr marL="285750" indent="-285750" eaLnBrk="1" hangingPunct="1">
              <a:spcBef>
                <a:spcPts val="0"/>
              </a:spcBef>
            </a:pPr>
            <a:r>
              <a:rPr lang="en-US" sz="2200">
                <a:latin typeface="+mn-lt"/>
              </a:rPr>
              <a:t>f</a:t>
            </a:r>
            <a:r>
              <a:rPr lang="en-US" sz="2400"/>
              <a:t>or most industries, 40-60% of revenue is used to procure materials and services that come from outside sources</a:t>
            </a:r>
            <a:endParaRPr lang="en-US" sz="2200">
              <a:latin typeface="+mn-lt"/>
            </a:endParaRPr>
          </a:p>
          <a:p>
            <a:pPr marL="285750" indent="-285750" eaLnBrk="1" hangingPunct="1">
              <a:spcBef>
                <a:spcPts val="0"/>
              </a:spcBef>
            </a:pPr>
            <a:r>
              <a:rPr lang="en-US" altLang="cs-CZ" sz="2200">
                <a:latin typeface="+mn-lt"/>
              </a:rPr>
              <a:t>purchase activities:</a:t>
            </a:r>
          </a:p>
          <a:p>
            <a:pPr marL="1085850" lvl="1" indent="-342900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/>
              <a:t>selection of suppliers</a:t>
            </a:r>
            <a:endParaRPr lang="en-US" altLang="cs-CZ" sz="1800">
              <a:latin typeface="+mn-lt"/>
            </a:endParaRPr>
          </a:p>
          <a:p>
            <a:pPr marL="1085850" lvl="1" indent="-342900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/>
              <a:t>price negotiations</a:t>
            </a:r>
            <a:endParaRPr lang="en-US" sz="1800">
              <a:latin typeface="+mn-lt"/>
            </a:endParaRPr>
          </a:p>
          <a:p>
            <a:pPr marL="1085850" lvl="1" indent="-342900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/>
              <a:t>negotiations on delivery terms and quantities</a:t>
            </a:r>
            <a:endParaRPr lang="en-US" altLang="cs-CZ" sz="1800">
              <a:latin typeface="+mn-lt"/>
            </a:endParaRPr>
          </a:p>
          <a:p>
            <a:pPr marL="1085850" lvl="1" indent="-342900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/>
              <a:t>purchase itself</a:t>
            </a:r>
          </a:p>
          <a:p>
            <a:pPr marL="1085850" lvl="1" indent="-342900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/>
              <a:t>evaluation of supplier quality</a:t>
            </a:r>
            <a:endParaRPr lang="en-US" altLang="cs-CZ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6926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1F52061F-955C-4642-B7E7-9060D924B5C6}"/>
              </a:ext>
            </a:extLst>
          </p:cNvPr>
          <p:cNvSpPr/>
          <p:nvPr/>
        </p:nvSpPr>
        <p:spPr>
          <a:xfrm>
            <a:off x="525600" y="628601"/>
            <a:ext cx="7272000" cy="3652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cs-CZ" sz="2400" b="1" cap="small" dirty="0" smtClean="0">
                <a:solidFill>
                  <a:srgbClr val="307871"/>
                </a:solidFill>
                <a:latin typeface="+mj-lt"/>
              </a:rPr>
              <a:t>11. Handling </a:t>
            </a:r>
            <a:r>
              <a:rPr lang="cs-CZ" altLang="cs-CZ" sz="2400" b="1" cap="small" dirty="0" err="1" smtClean="0">
                <a:solidFill>
                  <a:srgbClr val="307871"/>
                </a:solidFill>
                <a:latin typeface="+mj-lt"/>
              </a:rPr>
              <a:t>of</a:t>
            </a:r>
            <a:r>
              <a:rPr lang="cs-CZ" altLang="cs-CZ" sz="2400" b="1" cap="small" dirty="0" smtClean="0">
                <a:solidFill>
                  <a:srgbClr val="307871"/>
                </a:solidFill>
                <a:latin typeface="+mj-lt"/>
              </a:rPr>
              <a:t> </a:t>
            </a:r>
            <a:r>
              <a:rPr lang="en-GB" altLang="cs-CZ" sz="2400" b="1" cap="small" dirty="0" smtClean="0">
                <a:solidFill>
                  <a:srgbClr val="307871"/>
                </a:solidFill>
                <a:latin typeface="+mj-lt"/>
              </a:rPr>
              <a:t>Returned Goods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for various reasons:</a:t>
            </a:r>
            <a:endParaRPr lang="en-GB" altLang="cs-CZ" sz="2400" dirty="0" smtClean="0"/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GB" dirty="0" smtClean="0"/>
              <a:t>problem with product operation</a:t>
            </a:r>
            <a:endParaRPr lang="en-GB" altLang="cs-CZ" dirty="0" smtClean="0"/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GB" dirty="0" smtClean="0"/>
              <a:t>customer changes his mind</a:t>
            </a:r>
            <a:r>
              <a:rPr lang="en-GB" altLang="cs-CZ" dirty="0" smtClean="0"/>
              <a:t> 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GB" altLang="cs-CZ" sz="2400" dirty="0" smtClean="0"/>
              <a:t>complicated process: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GB" dirty="0" smtClean="0"/>
              <a:t>mostly handling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en-GB" dirty="0" smtClean="0"/>
              <a:t>a small quantity back from the customer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GB" dirty="0" smtClean="0"/>
              <a:t>company is used to handling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en-GB" dirty="0" smtClean="0"/>
              <a:t>large volumes towards the customer</a:t>
            </a:r>
            <a:endParaRPr lang="en-GB" altLang="cs-CZ" dirty="0" smtClean="0"/>
          </a:p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many logistics systems have a problem handling this type of goods movement</a:t>
            </a:r>
            <a:endParaRPr lang="en-GB" altLang="cs-CZ" sz="2200" dirty="0"/>
          </a:p>
        </p:txBody>
      </p:sp>
    </p:spTree>
    <p:extLst>
      <p:ext uri="{BB962C8B-B14F-4D97-AF65-F5344CB8AC3E}">
        <p14:creationId xmlns:p14="http://schemas.microsoft.com/office/powerpoint/2010/main" val="2543588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64972C07-C2A6-4F2C-BAEC-D9238266E2E7}"/>
              </a:ext>
            </a:extLst>
          </p:cNvPr>
          <p:cNvSpPr/>
          <p:nvPr/>
        </p:nvSpPr>
        <p:spPr>
          <a:xfrm>
            <a:off x="532800" y="628601"/>
            <a:ext cx="73478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cs-CZ" sz="2400" b="1" cap="small">
                <a:solidFill>
                  <a:srgbClr val="307871"/>
                </a:solidFill>
                <a:latin typeface="+mj-lt"/>
              </a:rPr>
              <a:t>12. Reverse Logistics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400"/>
              <a:t>removal and, where appropriate, disposal of waste material arising from the production, distribution and packaging of goods</a:t>
            </a:r>
            <a:endParaRPr lang="en-US" altLang="cs-CZ" sz="2200"/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altLang="cs-CZ" sz="2200"/>
              <a:t>includes: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/>
              <a:t>temporary storage of materials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/>
              <a:t>subsequent transport to the place of disposal, treatment, re-use or recycling</a:t>
            </a:r>
            <a:endParaRPr lang="en-US" altLang="cs-CZ"/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400"/>
              <a:t>there is a growing interest in recycling</a:t>
            </a:r>
            <a:br>
              <a:rPr lang="en-US" sz="2400"/>
            </a:br>
            <a:r>
              <a:rPr lang="en-US" sz="2400"/>
              <a:t>and reuse of materials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400"/>
              <a:t>legislative restrictions</a:t>
            </a:r>
            <a:endParaRPr lang="en-US" altLang="cs-CZ" sz="220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DA0F0251-8CD8-40CE-BD00-9AE8F87C79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52" t="46474" r="36772" b="24829"/>
          <a:stretch/>
        </p:blipFill>
        <p:spPr>
          <a:xfrm>
            <a:off x="6234837" y="3538359"/>
            <a:ext cx="2512273" cy="139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4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DE1A629C-B227-442D-B89B-7F3BE3910C1F}"/>
              </a:ext>
            </a:extLst>
          </p:cNvPr>
          <p:cNvSpPr/>
          <p:nvPr/>
        </p:nvSpPr>
        <p:spPr>
          <a:xfrm>
            <a:off x="525600" y="628601"/>
            <a:ext cx="735502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cs-CZ" sz="2400" b="1" cap="small" dirty="0">
                <a:solidFill>
                  <a:srgbClr val="307871"/>
                </a:solidFill>
                <a:latin typeface="+mj-lt"/>
              </a:rPr>
              <a:t>13. </a:t>
            </a:r>
            <a:r>
              <a:rPr lang="en-US" sz="2400" b="1" cap="small" dirty="0">
                <a:solidFill>
                  <a:srgbClr val="307871"/>
                </a:solidFill>
                <a:latin typeface="+mj-lt"/>
              </a:rPr>
              <a:t>Storage</a:t>
            </a:r>
            <a:endParaRPr lang="en-US" altLang="cs-CZ" sz="2400" b="1" cap="small" dirty="0">
              <a:solidFill>
                <a:srgbClr val="307871"/>
              </a:solidFill>
              <a:latin typeface="+mj-lt"/>
            </a:endParaRPr>
          </a:p>
          <a:p>
            <a:endParaRPr lang="en-US" altLang="cs-CZ" b="1" dirty="0"/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significantly contributes to the creation of the utility value of time and place: it enables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en-US" sz="2400" dirty="0" smtClean="0"/>
              <a:t>goods </a:t>
            </a:r>
            <a:r>
              <a:rPr lang="en-US" sz="2400" dirty="0"/>
              <a:t>to be manufactured and retained for later consumption</a:t>
            </a:r>
            <a:endParaRPr lang="en-US" altLang="cs-CZ" sz="2200" dirty="0"/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storage activities concern:</a:t>
            </a:r>
            <a:endParaRPr lang="en-US" altLang="cs-CZ" sz="2200" dirty="0"/>
          </a:p>
          <a:p>
            <a:pPr marL="1028700" lvl="1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altLang="cs-CZ" dirty="0"/>
              <a:t> </a:t>
            </a:r>
            <a:r>
              <a:rPr lang="en-US" dirty="0"/>
              <a:t>design and layout of store</a:t>
            </a:r>
          </a:p>
          <a:p>
            <a:pPr marL="1028700" lvl="1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altLang="cs-CZ" dirty="0"/>
              <a:t> </a:t>
            </a:r>
            <a:r>
              <a:rPr lang="en-US" dirty="0"/>
              <a:t>deciding on ownership of store</a:t>
            </a:r>
          </a:p>
          <a:p>
            <a:pPr marL="1028700" lvl="1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altLang="cs-CZ" dirty="0"/>
              <a:t> automation</a:t>
            </a:r>
          </a:p>
          <a:p>
            <a:pPr marL="1028700" lvl="1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altLang="cs-CZ" dirty="0"/>
              <a:t> </a:t>
            </a:r>
            <a:r>
              <a:rPr lang="en-US" dirty="0"/>
              <a:t>staff training and many other areas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D6004BC7-BA80-46F8-B2A3-CD7614AAA6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95" t="23936" r="31260" b="17596"/>
          <a:stretch/>
        </p:blipFill>
        <p:spPr>
          <a:xfrm>
            <a:off x="5508000" y="2607191"/>
            <a:ext cx="3535200" cy="190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12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sp>
        <p:nvSpPr>
          <p:cNvPr id="6" name="Obdélník 5"/>
          <p:cNvSpPr/>
          <p:nvPr/>
        </p:nvSpPr>
        <p:spPr>
          <a:xfrm>
            <a:off x="393883" y="385667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5" y="873903"/>
            <a:ext cx="3222810" cy="1712888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000" b="1" dirty="0"/>
          </a:p>
          <a:p>
            <a:pPr lvl="0"/>
            <a:endParaRPr lang="en-GB" sz="3600" b="1" cap="all" dirty="0"/>
          </a:p>
          <a:p>
            <a:pPr lvl="0"/>
            <a:r>
              <a:rPr lang="en-GB" sz="3100" b="1" dirty="0"/>
              <a:t>Logistics</a:t>
            </a:r>
          </a:p>
          <a:p>
            <a:pPr lvl="0"/>
            <a:r>
              <a:rPr lang="en-GB" sz="3100" b="1" dirty="0"/>
              <a:t>-</a:t>
            </a:r>
          </a:p>
          <a:p>
            <a:pPr lvl="0"/>
            <a:r>
              <a:rPr lang="en-GB" sz="3000" b="1" dirty="0"/>
              <a:t>Logistics activities and </a:t>
            </a:r>
            <a:r>
              <a:rPr lang="en-GB" sz="3000" b="1" dirty="0" smtClean="0"/>
              <a:t>cost</a:t>
            </a:r>
            <a:r>
              <a:rPr lang="cs-CZ" sz="3000" b="1" dirty="0" smtClean="0"/>
              <a:t>s</a:t>
            </a:r>
            <a:r>
              <a:rPr lang="en-GB" sz="3000" b="1" dirty="0" smtClean="0"/>
              <a:t> </a:t>
            </a:r>
            <a:r>
              <a:rPr lang="en-GB" sz="3000" b="1" dirty="0"/>
              <a:t>of their implementation</a:t>
            </a:r>
            <a:endParaRPr lang="en-GB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76052" y="1475003"/>
            <a:ext cx="3604568" cy="22235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solidFill>
                  <a:srgbClr val="002060"/>
                </a:solidFill>
                <a:cs typeface="Arial" panose="020B0604020202020204" pitchFamily="34" charset="0"/>
              </a:rPr>
              <a:t>Logistics activities</a:t>
            </a:r>
          </a:p>
          <a:p>
            <a:pPr marL="0" indent="0">
              <a:buNone/>
            </a:pPr>
            <a:r>
              <a:rPr lang="en-GB" sz="1800" b="1" dirty="0">
                <a:solidFill>
                  <a:srgbClr val="002060"/>
                </a:solidFill>
                <a:cs typeface="Arial" panose="020B0604020202020204" pitchFamily="34" charset="0"/>
              </a:rPr>
              <a:t>Transport - Transportation</a:t>
            </a:r>
          </a:p>
          <a:p>
            <a:pPr marL="0" indent="0">
              <a:buNone/>
            </a:pPr>
            <a:r>
              <a:rPr lang="en-GB" sz="1800" b="1" dirty="0">
                <a:solidFill>
                  <a:srgbClr val="002060"/>
                </a:solidFill>
                <a:cs typeface="Arial" panose="020B0604020202020204" pitchFamily="34" charset="0"/>
              </a:rPr>
              <a:t>Logistics costs</a:t>
            </a:r>
          </a:p>
          <a:p>
            <a:pPr marL="0" indent="0">
              <a:buNone/>
            </a:pPr>
            <a:endParaRPr lang="en-GB" sz="1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5459" y="2904565"/>
            <a:ext cx="2702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Structure of the lecture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74B813B9-2BB5-43B9-96AF-BDA502123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056" y="628601"/>
            <a:ext cx="8497888" cy="335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cs-CZ" sz="2400" b="1" cap="small" dirty="0">
                <a:solidFill>
                  <a:srgbClr val="307871"/>
                </a:solidFill>
                <a:latin typeface="+mj-lt"/>
              </a:rPr>
              <a:t>14. </a:t>
            </a:r>
            <a:r>
              <a:rPr lang="en-US" sz="2400" b="1" cap="small" dirty="0">
                <a:solidFill>
                  <a:srgbClr val="307871"/>
                </a:solidFill>
                <a:latin typeface="+mj-lt"/>
              </a:rPr>
              <a:t>Transport and transportation</a:t>
            </a:r>
            <a:endParaRPr lang="en-US" altLang="cs-CZ" sz="2400" b="1" cap="small" dirty="0">
              <a:solidFill>
                <a:srgbClr val="307871"/>
              </a:solidFill>
              <a:latin typeface="+mj-lt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cs-CZ" sz="1400" b="1" cap="small" dirty="0">
              <a:solidFill>
                <a:srgbClr val="307871"/>
              </a:solidFill>
              <a:latin typeface="+mj-lt"/>
            </a:endParaRPr>
          </a:p>
          <a:p>
            <a:pPr marL="285750" indent="-285750" eaLnBrk="1" hangingPunct="1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key logistics activity</a:t>
            </a:r>
          </a:p>
          <a:p>
            <a:pPr marL="285750" indent="-285750" eaLnBrk="1" hangingPunct="1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often the largest single cost item</a:t>
            </a:r>
          </a:p>
          <a:p>
            <a:pPr marL="285750" indent="-285750" eaLnBrk="1" hangingPunct="1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ensuring transportation includes:</a:t>
            </a:r>
            <a:endParaRPr lang="en-US" altLang="cs-CZ" sz="2200" dirty="0"/>
          </a:p>
          <a:p>
            <a:pPr lvl="1" eaLnBrk="1" hangingPunct="1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choice of mode of transport</a:t>
            </a:r>
          </a:p>
          <a:p>
            <a:pPr lvl="1" eaLnBrk="1" hangingPunct="1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select</a:t>
            </a:r>
            <a:r>
              <a:rPr lang="cs-CZ" sz="1800" dirty="0"/>
              <a:t>ion </a:t>
            </a:r>
            <a:r>
              <a:rPr lang="cs-CZ" sz="1800" dirty="0" err="1"/>
              <a:t>of</a:t>
            </a:r>
            <a:r>
              <a:rPr lang="en-US" sz="1800" dirty="0"/>
              <a:t> </a:t>
            </a:r>
            <a:r>
              <a:rPr lang="en-US" sz="1800" dirty="0"/>
              <a:t>a transport route</a:t>
            </a:r>
          </a:p>
          <a:p>
            <a:pPr lvl="1" eaLnBrk="1" hangingPunct="1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ensuring that the regulations of the country of transport are not exceeded</a:t>
            </a:r>
          </a:p>
          <a:p>
            <a:pPr lvl="1" eaLnBrk="1" hangingPunct="1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sz="1800" dirty="0"/>
              <a:t>s</a:t>
            </a:r>
            <a:r>
              <a:rPr lang="en-US" sz="1800" dirty="0"/>
              <a:t>election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a </a:t>
            </a:r>
            <a:r>
              <a:rPr lang="en-US" sz="1800" dirty="0"/>
              <a:t>carrier</a:t>
            </a:r>
            <a:endParaRPr lang="en-US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741293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CDFB7824-40FD-49ED-878B-B79F0C80ED8F}"/>
              </a:ext>
            </a:extLst>
          </p:cNvPr>
          <p:cNvSpPr/>
          <p:nvPr/>
        </p:nvSpPr>
        <p:spPr>
          <a:xfrm>
            <a:off x="533914" y="628601"/>
            <a:ext cx="7346706" cy="3313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/>
              <a:t>Carrier</a:t>
            </a:r>
          </a:p>
          <a:p>
            <a:pPr algn="ctr"/>
            <a:endParaRPr lang="en-US" sz="1400" b="1"/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400"/>
              <a:t>transport operator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400"/>
              <a:t>realizes its own movement in space and time by means of transport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400"/>
              <a:t>producer and implementer of transport services on the market, i.e. sells transport services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endParaRPr lang="en-US" sz="2200"/>
          </a:p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406132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CDFB7824-40FD-49ED-878B-B79F0C80ED8F}"/>
              </a:ext>
            </a:extLst>
          </p:cNvPr>
          <p:cNvSpPr/>
          <p:nvPr/>
        </p:nvSpPr>
        <p:spPr>
          <a:xfrm>
            <a:off x="533914" y="628601"/>
            <a:ext cx="7346706" cy="4175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/>
              <a:t>Transporter </a:t>
            </a:r>
          </a:p>
          <a:p>
            <a:pPr algn="ctr"/>
            <a:endParaRPr lang="en-US" sz="1400" b="1"/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400"/>
              <a:t>carrier customer - manufacturer, trader, exporter, importer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400"/>
              <a:t>often the owner of tangible goods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400"/>
              <a:t>it may be itself a carrier if he owns a fleet (own or leased) and operates a transport for his own use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400"/>
              <a:t>if the fleet is not owned by the transporter, the entities providing the transportation are usually entered into the relationship - shippers, intermediaries, associations of transporters, etc.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654210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3E9ADD1A-0705-4B98-B001-A08DDC373B1C}"/>
              </a:ext>
            </a:extLst>
          </p:cNvPr>
          <p:cNvSpPr/>
          <p:nvPr/>
        </p:nvSpPr>
        <p:spPr>
          <a:xfrm>
            <a:off x="554400" y="628601"/>
            <a:ext cx="716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Speed of transport</a:t>
            </a:r>
            <a:endParaRPr lang="cs-CZ" sz="2200" b="1" dirty="0"/>
          </a:p>
          <a:p>
            <a:pPr algn="ctr"/>
            <a:endParaRPr lang="cs-CZ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speed of the vehicle in a particular section of the route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maximum speed vs. average speed</a:t>
            </a:r>
            <a:endParaRPr 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FF90E678-5FA7-4BD3-A799-F3620DC869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27" t="31216" r="46850" b="23850"/>
          <a:stretch/>
        </p:blipFill>
        <p:spPr>
          <a:xfrm>
            <a:off x="3221888" y="2636657"/>
            <a:ext cx="1829023" cy="169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87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5D8432D8-BFED-4C1B-8179-983A581F82A6}"/>
              </a:ext>
            </a:extLst>
          </p:cNvPr>
          <p:cNvSpPr/>
          <p:nvPr/>
        </p:nvSpPr>
        <p:spPr>
          <a:xfrm>
            <a:off x="604800" y="628601"/>
            <a:ext cx="7275820" cy="370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/>
              <a:t>Speed of transportation</a:t>
            </a:r>
          </a:p>
          <a:p>
            <a:pPr algn="ctr"/>
            <a:endParaRPr lang="en-US" sz="1400" b="1"/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400"/>
              <a:t>in freight transport, the total time it takes to transportation of goods (consignments) from place to destination, including the time required for transshipment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400"/>
              <a:t>in passenger transport, the time elapsed between the start of the journey and its end, including transfers and the time spent waiting for connections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152306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B52240F6-E544-424C-83E0-2C9E5CDA3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50" y="628601"/>
            <a:ext cx="813593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cs-CZ" sz="2600" b="1" cap="all" dirty="0">
                <a:solidFill>
                  <a:srgbClr val="307871"/>
                </a:solidFill>
                <a:latin typeface="+mj-lt"/>
              </a:rPr>
              <a:t>Logistics costs </a:t>
            </a:r>
          </a:p>
          <a:p>
            <a:pPr eaLnBrk="1" hangingPunct="1"/>
            <a:endParaRPr lang="en-US" altLang="cs-CZ" sz="22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en-US" sz="2400" dirty="0"/>
              <a:t> caused by </a:t>
            </a:r>
            <a:r>
              <a:rPr lang="en-US" sz="2400" dirty="0" smtClean="0"/>
              <a:t>logistic</a:t>
            </a:r>
            <a:r>
              <a:rPr lang="cs-CZ" sz="2400" dirty="0" smtClean="0"/>
              <a:t>s</a:t>
            </a:r>
            <a:r>
              <a:rPr lang="en-US" sz="2400" dirty="0" smtClean="0"/>
              <a:t> </a:t>
            </a:r>
            <a:r>
              <a:rPr lang="en-US" sz="2400" dirty="0"/>
              <a:t>activities</a:t>
            </a:r>
          </a:p>
          <a:p>
            <a:pPr eaLnBrk="1" hangingPunct="1">
              <a:buFontTx/>
              <a:buChar char="•"/>
            </a:pPr>
            <a:r>
              <a:rPr lang="en-US" sz="2400" dirty="0"/>
              <a:t> total cost concept - it is not possible to focus on individual isolated logistics activities, but to reduce the total costs of logistics activities</a:t>
            </a:r>
          </a:p>
          <a:p>
            <a:pPr eaLnBrk="1" hangingPunct="1">
              <a:buFontTx/>
              <a:buChar char="•"/>
            </a:pPr>
            <a:r>
              <a:rPr lang="en-US" sz="2400" dirty="0"/>
              <a:t> the conflicting nature of </a:t>
            </a:r>
            <a:r>
              <a:rPr lang="en-US" sz="2400" dirty="0" smtClean="0"/>
              <a:t>logistic</a:t>
            </a:r>
            <a:r>
              <a:rPr lang="cs-CZ" sz="2400" dirty="0" smtClean="0"/>
              <a:t>s</a:t>
            </a:r>
            <a:r>
              <a:rPr lang="en-US" sz="2400" dirty="0" smtClean="0"/>
              <a:t> </a:t>
            </a:r>
            <a:r>
              <a:rPr lang="en-US" sz="2400" dirty="0"/>
              <a:t>costs - reducing costs in one area can </a:t>
            </a:r>
            <a:r>
              <a:rPr lang="cs-CZ" sz="2400" dirty="0" err="1" smtClean="0"/>
              <a:t>result</a:t>
            </a:r>
            <a:r>
              <a:rPr lang="cs-CZ" sz="2400" dirty="0" smtClean="0"/>
              <a:t> in</a:t>
            </a:r>
            <a:r>
              <a:rPr lang="en-US" sz="2400" dirty="0" smtClean="0"/>
              <a:t> </a:t>
            </a:r>
            <a:r>
              <a:rPr lang="en-US" sz="2400" dirty="0"/>
              <a:t>costs in </a:t>
            </a:r>
            <a:r>
              <a:rPr lang="en-US" sz="2400" dirty="0" smtClean="0"/>
              <a:t>other</a:t>
            </a:r>
            <a:r>
              <a:rPr lang="cs-CZ" sz="2400" dirty="0" smtClean="0"/>
              <a:t> </a:t>
            </a:r>
            <a:r>
              <a:rPr lang="cs-CZ" sz="2400" dirty="0" err="1" smtClean="0"/>
              <a:t>areas</a:t>
            </a:r>
            <a:endParaRPr lang="en-US" altLang="cs-CZ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6554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grpSp>
        <p:nvGrpSpPr>
          <p:cNvPr id="5" name="Group 42">
            <a:extLst>
              <a:ext uri="{FF2B5EF4-FFF2-40B4-BE49-F238E27FC236}">
                <a16:creationId xmlns:a16="http://schemas.microsoft.com/office/drawing/2014/main" xmlns="" id="{B12FEB9A-FBBF-456E-AEB4-6AFF05CE4945}"/>
              </a:ext>
            </a:extLst>
          </p:cNvPr>
          <p:cNvGrpSpPr>
            <a:grpSpLocks/>
          </p:cNvGrpSpPr>
          <p:nvPr/>
        </p:nvGrpSpPr>
        <p:grpSpPr bwMode="auto">
          <a:xfrm>
            <a:off x="1317600" y="428322"/>
            <a:ext cx="6048080" cy="4363092"/>
            <a:chOff x="-467" y="-1972"/>
            <a:chExt cx="4810" cy="446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" name="Text Box 16">
              <a:extLst>
                <a:ext uri="{FF2B5EF4-FFF2-40B4-BE49-F238E27FC236}">
                  <a16:creationId xmlns:a16="http://schemas.microsoft.com/office/drawing/2014/main" xmlns="" id="{164FC0A8-4669-4758-91E1-AAEDC693F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" y="-1972"/>
              <a:ext cx="2541" cy="820"/>
            </a:xfrm>
            <a:prstGeom prst="rect">
              <a:avLst/>
            </a:prstGeom>
            <a:grp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fontAlgn="base"/>
              <a:r>
                <a:rPr lang="en-US" sz="1200" b="1" u="sng" dirty="0">
                  <a:cs typeface="Times New Roman"/>
                </a:rPr>
                <a:t>Costs related to customer service</a:t>
              </a:r>
            </a:p>
            <a:p>
              <a:pPr marL="342900" lvl="0" indent="-342900" algn="l" fontAlgn="base">
                <a:spcAft>
                  <a:spcPts val="0"/>
                </a:spcAft>
                <a:buFont typeface="Symbol"/>
                <a:buChar char=""/>
              </a:pPr>
              <a:r>
                <a:rPr lang="en-US" sz="1200" b="1" dirty="0">
                  <a:ea typeface="Times New Roman"/>
                  <a:cs typeface="Times New Roman"/>
                </a:rPr>
                <a:t>Customer </a:t>
              </a:r>
              <a:r>
                <a:rPr lang="en-US" sz="1200" b="1" kern="1200" dirty="0">
                  <a:effectLst/>
                  <a:ea typeface="Times New Roman"/>
                  <a:cs typeface="Times New Roman"/>
                </a:rPr>
                <a:t>service</a:t>
              </a:r>
              <a:endParaRPr lang="en-US" sz="1200" dirty="0">
                <a:effectLst/>
                <a:ea typeface="Times New Roman"/>
              </a:endParaRPr>
            </a:p>
            <a:p>
              <a:pPr marL="342900" lvl="0" indent="-342900" fontAlgn="base">
                <a:buFont typeface="Symbol"/>
                <a:buChar char=""/>
              </a:pPr>
              <a:r>
                <a:rPr lang="en-US" sz="1200" b="1" dirty="0">
                  <a:cs typeface="Times New Roman"/>
                </a:rPr>
                <a:t>Service support and spare parts</a:t>
              </a:r>
            </a:p>
            <a:p>
              <a:pPr marL="342900" lvl="0" indent="-342900" fontAlgn="base">
                <a:buFont typeface="Symbol"/>
                <a:buChar char=""/>
              </a:pPr>
              <a:r>
                <a:rPr lang="cs-CZ" sz="1200" b="1" kern="1200" dirty="0" err="1" smtClean="0">
                  <a:effectLst/>
                  <a:ea typeface="Times New Roman"/>
                  <a:cs typeface="Times New Roman"/>
                </a:rPr>
                <a:t>Handling</a:t>
              </a:r>
              <a:r>
                <a:rPr lang="cs-CZ" sz="1200" b="1" kern="1200" dirty="0" smtClean="0">
                  <a:effectLst/>
                  <a:ea typeface="Times New Roman"/>
                  <a:cs typeface="Times New Roman"/>
                </a:rPr>
                <a:t> </a:t>
              </a:r>
              <a:r>
                <a:rPr lang="cs-CZ" sz="1200" b="1" kern="1200" dirty="0" err="1" smtClean="0">
                  <a:effectLst/>
                  <a:ea typeface="Times New Roman"/>
                  <a:cs typeface="Times New Roman"/>
                </a:rPr>
                <a:t>of</a:t>
              </a:r>
              <a:r>
                <a:rPr lang="cs-CZ" sz="1200" b="1" kern="1200" dirty="0" smtClean="0">
                  <a:effectLst/>
                  <a:ea typeface="Times New Roman"/>
                  <a:cs typeface="Times New Roman"/>
                </a:rPr>
                <a:t> </a:t>
              </a:r>
              <a:r>
                <a:rPr lang="en-US" sz="1200" b="1" kern="1200" dirty="0" smtClean="0">
                  <a:effectLst/>
                  <a:ea typeface="Times New Roman"/>
                  <a:cs typeface="Times New Roman"/>
                </a:rPr>
                <a:t>returned </a:t>
              </a:r>
              <a:r>
                <a:rPr lang="en-US" sz="1200" b="1" kern="1200" dirty="0">
                  <a:effectLst/>
                  <a:ea typeface="Times New Roman"/>
                  <a:cs typeface="Times New Roman"/>
                </a:rPr>
                <a:t>goods</a:t>
              </a:r>
              <a:endParaRPr lang="en-US" sz="1200" dirty="0">
                <a:effectLst/>
                <a:ea typeface="Times New Roman"/>
              </a:endParaRPr>
            </a:p>
          </p:txBody>
        </p:sp>
        <p:sp>
          <p:nvSpPr>
            <p:cNvPr id="8" name="Text Box 21">
              <a:extLst>
                <a:ext uri="{FF2B5EF4-FFF2-40B4-BE49-F238E27FC236}">
                  <a16:creationId xmlns:a16="http://schemas.microsoft.com/office/drawing/2014/main" xmlns="" id="{10F05929-C89B-4113-803F-CA77E3F07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7" y="-813"/>
              <a:ext cx="1653" cy="642"/>
            </a:xfrm>
            <a:prstGeom prst="rect">
              <a:avLst/>
            </a:prstGeom>
            <a:grp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l" fontAlgn="base">
                <a:spcAft>
                  <a:spcPts val="0"/>
                </a:spcAft>
              </a:pPr>
              <a:r>
                <a:rPr lang="en-US" sz="1200" b="1" u="sng" kern="1200">
                  <a:effectLst/>
                  <a:ea typeface="Times New Roman"/>
                  <a:cs typeface="Times New Roman"/>
                </a:rPr>
                <a:t>Transportation costs</a:t>
              </a:r>
              <a:endParaRPr lang="en-US" sz="1200">
                <a:effectLst/>
                <a:ea typeface="Times New Roman"/>
              </a:endParaRPr>
            </a:p>
            <a:p>
              <a:pPr marL="342900" lvl="0" indent="-342900" algn="l" fontAlgn="base">
                <a:spcAft>
                  <a:spcPts val="0"/>
                </a:spcAft>
                <a:buFont typeface="Symbol"/>
                <a:buChar char=""/>
              </a:pPr>
              <a:r>
                <a:rPr lang="en-US" sz="1200" b="1" kern="1200">
                  <a:effectLst/>
                  <a:ea typeface="Times New Roman"/>
                  <a:cs typeface="Times New Roman"/>
                </a:rPr>
                <a:t>Transport and Transportation</a:t>
              </a:r>
              <a:endParaRPr lang="en-US" sz="1200">
                <a:effectLst/>
                <a:ea typeface="Times New Roman"/>
              </a:endParaRPr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xmlns="" id="{254E4FFB-6F33-42E4-9AE5-0CAFA3042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7" y="373"/>
              <a:ext cx="1776" cy="875"/>
            </a:xfrm>
            <a:prstGeom prst="rect">
              <a:avLst/>
            </a:prstGeom>
            <a:grp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l" fontAlgn="base">
                <a:spcAft>
                  <a:spcPts val="0"/>
                </a:spcAft>
              </a:pPr>
              <a:r>
                <a:rPr lang="en-US" sz="1200" b="1" u="sng" kern="1200">
                  <a:effectLst/>
                  <a:ea typeface="Times New Roman"/>
                  <a:cs typeface="Times New Roman"/>
                </a:rPr>
                <a:t>Storage costs</a:t>
              </a:r>
              <a:endParaRPr lang="en-US" sz="1200">
                <a:effectLst/>
                <a:ea typeface="Times New Roman"/>
              </a:endParaRPr>
            </a:p>
            <a:p>
              <a:pPr marL="342900" lvl="0" indent="-342900" algn="l" fontAlgn="base">
                <a:spcAft>
                  <a:spcPts val="0"/>
                </a:spcAft>
                <a:buFont typeface="Symbol"/>
                <a:buChar char=""/>
              </a:pPr>
              <a:r>
                <a:rPr lang="en-US" sz="1200" b="1" kern="1200">
                  <a:effectLst/>
                  <a:ea typeface="Times New Roman"/>
                  <a:cs typeface="Times New Roman"/>
                </a:rPr>
                <a:t>Storage</a:t>
              </a:r>
              <a:endParaRPr lang="en-US" sz="1200">
                <a:effectLst/>
                <a:ea typeface="Times New Roman"/>
              </a:endParaRPr>
            </a:p>
            <a:p>
              <a:pPr marL="342900" lvl="0" indent="-342900" fontAlgn="base">
                <a:buFont typeface="Symbol"/>
                <a:buChar char=""/>
              </a:pPr>
              <a:r>
                <a:rPr lang="en-US" sz="1200" b="1">
                  <a:cs typeface="Times New Roman"/>
                </a:rPr>
                <a:t>Selection of production and storage location</a:t>
              </a: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xmlns="" id="{5F6B7477-B7C3-44A6-9502-C7E6705004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" y="1610"/>
              <a:ext cx="2449" cy="882"/>
            </a:xfrm>
            <a:prstGeom prst="rect">
              <a:avLst/>
            </a:prstGeom>
            <a:grp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fontAlgn="base"/>
              <a:r>
                <a:rPr lang="en-US" sz="1200" b="1" u="sng" dirty="0" smtClean="0">
                  <a:cs typeface="Times New Roman"/>
                </a:rPr>
                <a:t>Cost</a:t>
              </a:r>
              <a:r>
                <a:rPr lang="cs-CZ" sz="1200" b="1" u="sng" dirty="0" smtClean="0">
                  <a:cs typeface="Times New Roman"/>
                </a:rPr>
                <a:t>s</a:t>
              </a:r>
              <a:r>
                <a:rPr lang="en-US" sz="1200" b="1" u="sng" dirty="0" smtClean="0">
                  <a:cs typeface="Times New Roman"/>
                </a:rPr>
                <a:t> </a:t>
              </a:r>
              <a:r>
                <a:rPr lang="en-US" sz="1200" b="1" u="sng" dirty="0">
                  <a:cs typeface="Times New Roman"/>
                </a:rPr>
                <a:t>of </a:t>
              </a:r>
              <a:r>
                <a:rPr lang="en-US" sz="1200" b="1" u="sng" dirty="0" smtClean="0">
                  <a:cs typeface="Times New Roman"/>
                </a:rPr>
                <a:t>order </a:t>
              </a:r>
              <a:r>
                <a:rPr lang="en-US" sz="1200" b="1" u="sng" dirty="0">
                  <a:cs typeface="Times New Roman"/>
                </a:rPr>
                <a:t>processing and IS</a:t>
              </a:r>
            </a:p>
            <a:p>
              <a:pPr marL="342900" indent="-342900" fontAlgn="base">
                <a:buFont typeface="Symbol"/>
                <a:buChar char=""/>
              </a:pPr>
              <a:r>
                <a:rPr lang="en-US" sz="1200" b="1" kern="1200" dirty="0">
                  <a:effectLst/>
                  <a:ea typeface="Times New Roman"/>
                  <a:cs typeface="Times New Roman"/>
                </a:rPr>
                <a:t>Logistics communication</a:t>
              </a:r>
              <a:endParaRPr lang="cs-CZ" sz="1200" b="1" kern="1200" dirty="0">
                <a:effectLst/>
                <a:ea typeface="Times New Roman"/>
                <a:cs typeface="Times New Roman"/>
              </a:endParaRPr>
            </a:p>
            <a:p>
              <a:pPr marL="342900" indent="-342900" fontAlgn="base">
                <a:buFont typeface="Symbol"/>
                <a:buChar char=""/>
              </a:pPr>
              <a:r>
                <a:rPr lang="en-US" sz="1200" b="1" dirty="0" smtClean="0">
                  <a:cs typeface="Times New Roman"/>
                </a:rPr>
                <a:t>Order </a:t>
              </a:r>
              <a:r>
                <a:rPr lang="en-US" sz="1200" b="1" dirty="0">
                  <a:cs typeface="Times New Roman"/>
                </a:rPr>
                <a:t>processing</a:t>
              </a:r>
              <a:endParaRPr lang="en-US" sz="1200" dirty="0">
                <a:effectLst/>
                <a:ea typeface="Times New Roman"/>
              </a:endParaRPr>
            </a:p>
            <a:p>
              <a:pPr marL="342900" lvl="0" indent="-342900" algn="l" fontAlgn="base">
                <a:spcAft>
                  <a:spcPts val="0"/>
                </a:spcAft>
                <a:buFont typeface="Symbol"/>
                <a:buChar char=""/>
              </a:pPr>
              <a:r>
                <a:rPr lang="en-US" sz="1200" b="1" kern="1200" dirty="0">
                  <a:effectLst/>
                  <a:ea typeface="Times New Roman"/>
                  <a:cs typeface="Times New Roman"/>
                </a:rPr>
                <a:t>Demand forecasting</a:t>
              </a:r>
              <a:endParaRPr lang="en-US" sz="1200" dirty="0">
                <a:effectLst/>
                <a:ea typeface="Times New Roman"/>
              </a:endParaRPr>
            </a:p>
          </p:txBody>
        </p:sp>
        <p:sp>
          <p:nvSpPr>
            <p:cNvPr id="11" name="Text Box 24">
              <a:extLst>
                <a:ext uri="{FF2B5EF4-FFF2-40B4-BE49-F238E27FC236}">
                  <a16:creationId xmlns:a16="http://schemas.microsoft.com/office/drawing/2014/main" xmlns="" id="{FFAE904B-C7C6-4C47-BDDA-0CFD99778F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67" y="378"/>
              <a:ext cx="2006" cy="644"/>
            </a:xfrm>
            <a:prstGeom prst="rect">
              <a:avLst/>
            </a:prstGeom>
            <a:grp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l" fontAlgn="base">
                <a:spcAft>
                  <a:spcPts val="0"/>
                </a:spcAft>
              </a:pPr>
              <a:r>
                <a:rPr lang="en-US" sz="1200" b="1" u="sng" kern="1200" dirty="0">
                  <a:effectLst/>
                  <a:ea typeface="Times New Roman"/>
                  <a:cs typeface="Times New Roman"/>
                </a:rPr>
                <a:t>Quantity costs</a:t>
              </a:r>
              <a:endParaRPr lang="en-US" sz="1200" dirty="0">
                <a:effectLst/>
                <a:ea typeface="Times New Roman"/>
              </a:endParaRPr>
            </a:p>
            <a:p>
              <a:pPr marL="342900" lvl="0" indent="-342900" algn="l" fontAlgn="base">
                <a:spcAft>
                  <a:spcPts val="0"/>
                </a:spcAft>
                <a:buFont typeface="Symbol"/>
                <a:buChar char=""/>
              </a:pPr>
              <a:r>
                <a:rPr lang="en-US" sz="1200" b="1" kern="1200" dirty="0">
                  <a:effectLst/>
                  <a:ea typeface="Times New Roman"/>
                  <a:cs typeface="Times New Roman"/>
                </a:rPr>
                <a:t>Material </a:t>
              </a:r>
              <a:r>
                <a:rPr lang="cs-CZ" sz="1200" b="1" kern="1200" dirty="0" err="1" smtClean="0">
                  <a:effectLst/>
                  <a:ea typeface="Times New Roman"/>
                  <a:cs typeface="Times New Roman"/>
                </a:rPr>
                <a:t>handling</a:t>
              </a:r>
              <a:endParaRPr lang="en-US" sz="1200" dirty="0">
                <a:effectLst/>
                <a:ea typeface="Times New Roman"/>
              </a:endParaRPr>
            </a:p>
            <a:p>
              <a:pPr marL="342900" lvl="0" indent="-342900" algn="l" fontAlgn="base">
                <a:spcAft>
                  <a:spcPts val="0"/>
                </a:spcAft>
                <a:buFont typeface="Symbol"/>
                <a:buChar char=""/>
              </a:pPr>
              <a:r>
                <a:rPr lang="en-US" sz="1200" b="1" kern="1200" dirty="0">
                  <a:effectLst/>
                  <a:ea typeface="Times New Roman"/>
                  <a:cs typeface="Times New Roman"/>
                </a:rPr>
                <a:t>Procurement/Purchase</a:t>
              </a:r>
              <a:endParaRPr lang="en-US" sz="1200" dirty="0">
                <a:effectLst/>
                <a:ea typeface="Times New Roman"/>
              </a:endParaRPr>
            </a:p>
            <a:p>
              <a:pPr algn="l" fontAlgn="base">
                <a:spcAft>
                  <a:spcPts val="0"/>
                </a:spcAft>
              </a:pPr>
              <a:r>
                <a:rPr lang="en-US" sz="1200" dirty="0">
                  <a:effectLst/>
                  <a:ea typeface="Times New Roman"/>
                </a:rPr>
                <a:t> </a:t>
              </a:r>
            </a:p>
          </p:txBody>
        </p:sp>
        <p:sp>
          <p:nvSpPr>
            <p:cNvPr id="12" name="Text Box 25">
              <a:extLst>
                <a:ext uri="{FF2B5EF4-FFF2-40B4-BE49-F238E27FC236}">
                  <a16:creationId xmlns:a16="http://schemas.microsoft.com/office/drawing/2014/main" xmlns="" id="{9313D668-4834-4B04-B66E-E693855F73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67" y="-813"/>
              <a:ext cx="2006" cy="900"/>
            </a:xfrm>
            <a:prstGeom prst="rect">
              <a:avLst/>
            </a:prstGeom>
            <a:grp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just" fontAlgn="base">
                <a:spcAft>
                  <a:spcPts val="0"/>
                </a:spcAft>
              </a:pPr>
              <a:r>
                <a:rPr lang="en-US" sz="1200" b="1" u="sng" kern="1200">
                  <a:effectLst/>
                  <a:ea typeface="Times New Roman"/>
                  <a:cs typeface="Times New Roman"/>
                </a:rPr>
                <a:t>Stock maitenance costs</a:t>
              </a:r>
              <a:endParaRPr lang="en-US" sz="1200">
                <a:effectLst/>
                <a:ea typeface="Times New Roman"/>
              </a:endParaRPr>
            </a:p>
            <a:p>
              <a:pPr marL="342900" lvl="0" indent="-342900" algn="just" fontAlgn="base">
                <a:spcAft>
                  <a:spcPts val="0"/>
                </a:spcAft>
                <a:buFont typeface="Symbol"/>
                <a:buChar char=""/>
              </a:pPr>
              <a:r>
                <a:rPr lang="en-US" sz="1200" b="1" kern="1200">
                  <a:effectLst/>
                  <a:ea typeface="Times New Roman"/>
                  <a:cs typeface="Times New Roman"/>
                </a:rPr>
                <a:t>Stock management</a:t>
              </a:r>
              <a:endParaRPr lang="en-US" sz="1200">
                <a:effectLst/>
                <a:ea typeface="Times New Roman"/>
              </a:endParaRPr>
            </a:p>
            <a:p>
              <a:pPr marL="342900" lvl="0" indent="-342900" algn="just" fontAlgn="base">
                <a:spcAft>
                  <a:spcPts val="0"/>
                </a:spcAft>
                <a:buFont typeface="Symbol"/>
                <a:buChar char=""/>
              </a:pPr>
              <a:r>
                <a:rPr lang="en-US" sz="1200" b="1" kern="1200">
                  <a:effectLst/>
                  <a:ea typeface="Times New Roman"/>
                  <a:cs typeface="Times New Roman"/>
                </a:rPr>
                <a:t>Packaging</a:t>
              </a:r>
              <a:endParaRPr lang="en-US" sz="1200">
                <a:effectLst/>
                <a:ea typeface="Times New Roman"/>
              </a:endParaRPr>
            </a:p>
            <a:p>
              <a:pPr marL="342900" lvl="0" indent="-342900" algn="just" fontAlgn="base">
                <a:spcAft>
                  <a:spcPts val="0"/>
                </a:spcAft>
                <a:buFont typeface="Symbol"/>
                <a:buChar char=""/>
              </a:pPr>
              <a:r>
                <a:rPr lang="en-US" sz="1200" b="1" kern="1200">
                  <a:effectLst/>
                  <a:ea typeface="Times New Roman"/>
                  <a:cs typeface="Times New Roman"/>
                </a:rPr>
                <a:t>Reverse logistics</a:t>
              </a:r>
              <a:endParaRPr lang="en-US" sz="1200">
                <a:effectLst/>
                <a:ea typeface="Times New Roman"/>
              </a:endParaRPr>
            </a:p>
          </p:txBody>
        </p:sp>
        <p:cxnSp>
          <p:nvCxnSpPr>
            <p:cNvPr id="13" name="Line 27">
              <a:extLst>
                <a:ext uri="{FF2B5EF4-FFF2-40B4-BE49-F238E27FC236}">
                  <a16:creationId xmlns:a16="http://schemas.microsoft.com/office/drawing/2014/main" xmlns="" id="{8145A721-8EBD-4C4A-BCA5-D5EA56E9ABB4}"/>
                </a:ext>
              </a:extLst>
            </p:cNvPr>
            <p:cNvCxnSpPr/>
            <p:nvPr/>
          </p:nvCxnSpPr>
          <p:spPr bwMode="auto">
            <a:xfrm flipV="1">
              <a:off x="376" y="87"/>
              <a:ext cx="0" cy="291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/>
          </p:spPr>
        </p:cxnSp>
        <p:cxnSp>
          <p:nvCxnSpPr>
            <p:cNvPr id="14" name="Line 28">
              <a:extLst>
                <a:ext uri="{FF2B5EF4-FFF2-40B4-BE49-F238E27FC236}">
                  <a16:creationId xmlns:a16="http://schemas.microsoft.com/office/drawing/2014/main" xmlns="" id="{82B47AC2-60F9-4F81-BB18-D3339BAA9A9A}"/>
                </a:ext>
              </a:extLst>
            </p:cNvPr>
            <p:cNvCxnSpPr/>
            <p:nvPr/>
          </p:nvCxnSpPr>
          <p:spPr bwMode="auto">
            <a:xfrm flipV="1">
              <a:off x="3694" y="-171"/>
              <a:ext cx="0" cy="544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/>
          </p:spPr>
        </p:cxnSp>
        <p:cxnSp>
          <p:nvCxnSpPr>
            <p:cNvPr id="15" name="Line 29">
              <a:extLst>
                <a:ext uri="{FF2B5EF4-FFF2-40B4-BE49-F238E27FC236}">
                  <a16:creationId xmlns:a16="http://schemas.microsoft.com/office/drawing/2014/main" xmlns="" id="{4091C1C0-35DF-48CE-A7C9-BAFD498CE70B}"/>
                </a:ext>
              </a:extLst>
            </p:cNvPr>
            <p:cNvCxnSpPr/>
            <p:nvPr/>
          </p:nvCxnSpPr>
          <p:spPr bwMode="auto">
            <a:xfrm flipV="1">
              <a:off x="329" y="-1152"/>
              <a:ext cx="664" cy="339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/>
          </p:spPr>
        </p:cxnSp>
        <p:cxnSp>
          <p:nvCxnSpPr>
            <p:cNvPr id="16" name="Line 30">
              <a:extLst>
                <a:ext uri="{FF2B5EF4-FFF2-40B4-BE49-F238E27FC236}">
                  <a16:creationId xmlns:a16="http://schemas.microsoft.com/office/drawing/2014/main" xmlns="" id="{A838F6F0-4BCD-4B35-9662-D0AE7719A7E5}"/>
                </a:ext>
              </a:extLst>
            </p:cNvPr>
            <p:cNvCxnSpPr/>
            <p:nvPr/>
          </p:nvCxnSpPr>
          <p:spPr bwMode="auto">
            <a:xfrm flipH="1" flipV="1">
              <a:off x="2956" y="-1152"/>
              <a:ext cx="745" cy="339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/>
          </p:spPr>
        </p:cxnSp>
        <p:cxnSp>
          <p:nvCxnSpPr>
            <p:cNvPr id="17" name="Line 31">
              <a:extLst>
                <a:ext uri="{FF2B5EF4-FFF2-40B4-BE49-F238E27FC236}">
                  <a16:creationId xmlns:a16="http://schemas.microsoft.com/office/drawing/2014/main" xmlns="" id="{A19D3EB4-D463-4BCF-889C-A8D30930D581}"/>
                </a:ext>
              </a:extLst>
            </p:cNvPr>
            <p:cNvCxnSpPr/>
            <p:nvPr/>
          </p:nvCxnSpPr>
          <p:spPr bwMode="auto">
            <a:xfrm flipH="1" flipV="1">
              <a:off x="2171" y="-1152"/>
              <a:ext cx="459" cy="153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/>
          </p:spPr>
        </p:cxnSp>
        <p:cxnSp>
          <p:nvCxnSpPr>
            <p:cNvPr id="18" name="Line 32">
              <a:extLst>
                <a:ext uri="{FF2B5EF4-FFF2-40B4-BE49-F238E27FC236}">
                  <a16:creationId xmlns:a16="http://schemas.microsoft.com/office/drawing/2014/main" xmlns="" id="{1D2C063C-71CA-40D8-9F74-5E056535D0F9}"/>
                </a:ext>
              </a:extLst>
            </p:cNvPr>
            <p:cNvCxnSpPr>
              <a:cxnSpLocks/>
              <a:endCxn id="9" idx="2"/>
            </p:cNvCxnSpPr>
            <p:nvPr/>
          </p:nvCxnSpPr>
          <p:spPr bwMode="auto">
            <a:xfrm flipV="1">
              <a:off x="2903" y="1248"/>
              <a:ext cx="552" cy="348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/>
          </p:spPr>
        </p:cxnSp>
        <p:cxnSp>
          <p:nvCxnSpPr>
            <p:cNvPr id="19" name="Line 33">
              <a:extLst>
                <a:ext uri="{FF2B5EF4-FFF2-40B4-BE49-F238E27FC236}">
                  <a16:creationId xmlns:a16="http://schemas.microsoft.com/office/drawing/2014/main" xmlns="" id="{4DD67D12-285B-4870-ACB0-D21D0302C1EF}"/>
                </a:ext>
              </a:extLst>
            </p:cNvPr>
            <p:cNvCxnSpPr>
              <a:endCxn id="8" idx="1"/>
            </p:cNvCxnSpPr>
            <p:nvPr/>
          </p:nvCxnSpPr>
          <p:spPr bwMode="auto">
            <a:xfrm>
              <a:off x="1539" y="-500"/>
              <a:ext cx="1028" cy="8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/>
          </p:spPr>
        </p:cxnSp>
        <p:cxnSp>
          <p:nvCxnSpPr>
            <p:cNvPr id="20" name="Line 35">
              <a:extLst>
                <a:ext uri="{FF2B5EF4-FFF2-40B4-BE49-F238E27FC236}">
                  <a16:creationId xmlns:a16="http://schemas.microsoft.com/office/drawing/2014/main" xmlns="" id="{A965FF37-A990-422F-9D8A-A9F4936CBFF4}"/>
                </a:ext>
              </a:extLst>
            </p:cNvPr>
            <p:cNvCxnSpPr/>
            <p:nvPr/>
          </p:nvCxnSpPr>
          <p:spPr bwMode="auto">
            <a:xfrm flipV="1">
              <a:off x="2043" y="-1152"/>
              <a:ext cx="10" cy="2748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/>
          </p:spPr>
        </p:cxnSp>
        <p:cxnSp>
          <p:nvCxnSpPr>
            <p:cNvPr id="21" name="Line 36">
              <a:extLst>
                <a:ext uri="{FF2B5EF4-FFF2-40B4-BE49-F238E27FC236}">
                  <a16:creationId xmlns:a16="http://schemas.microsoft.com/office/drawing/2014/main" xmlns="" id="{3322DADA-F5DA-44F1-9AE7-857737FCCC28}"/>
                </a:ext>
              </a:extLst>
            </p:cNvPr>
            <p:cNvCxnSpPr/>
            <p:nvPr/>
          </p:nvCxnSpPr>
          <p:spPr bwMode="auto">
            <a:xfrm flipV="1">
              <a:off x="1539" y="-382"/>
              <a:ext cx="1028" cy="938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/>
          </p:spPr>
        </p:cxnSp>
        <p:cxnSp>
          <p:nvCxnSpPr>
            <p:cNvPr id="22" name="Line 37">
              <a:extLst>
                <a:ext uri="{FF2B5EF4-FFF2-40B4-BE49-F238E27FC236}">
                  <a16:creationId xmlns:a16="http://schemas.microsoft.com/office/drawing/2014/main" xmlns="" id="{CC3ED924-12B4-4141-8FEB-90407385879F}"/>
                </a:ext>
              </a:extLst>
            </p:cNvPr>
            <p:cNvCxnSpPr/>
            <p:nvPr/>
          </p:nvCxnSpPr>
          <p:spPr bwMode="auto">
            <a:xfrm flipH="1" flipV="1">
              <a:off x="1539" y="-382"/>
              <a:ext cx="1028" cy="973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/>
          </p:spPr>
        </p:cxnSp>
        <p:cxnSp>
          <p:nvCxnSpPr>
            <p:cNvPr id="23" name="Line 38">
              <a:extLst>
                <a:ext uri="{FF2B5EF4-FFF2-40B4-BE49-F238E27FC236}">
                  <a16:creationId xmlns:a16="http://schemas.microsoft.com/office/drawing/2014/main" xmlns="" id="{48CA177A-9121-45E8-A3B4-34B3E2985007}"/>
                </a:ext>
              </a:extLst>
            </p:cNvPr>
            <p:cNvCxnSpPr/>
            <p:nvPr/>
          </p:nvCxnSpPr>
          <p:spPr bwMode="auto">
            <a:xfrm flipH="1" flipV="1">
              <a:off x="408" y="1022"/>
              <a:ext cx="657" cy="574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/>
          </p:spPr>
        </p:cxnSp>
        <p:cxnSp>
          <p:nvCxnSpPr>
            <p:cNvPr id="24" name="Line 39">
              <a:extLst>
                <a:ext uri="{FF2B5EF4-FFF2-40B4-BE49-F238E27FC236}">
                  <a16:creationId xmlns:a16="http://schemas.microsoft.com/office/drawing/2014/main" xmlns="" id="{C8ED7BCF-B5D8-4C39-81A0-22106569A63D}"/>
                </a:ext>
              </a:extLst>
            </p:cNvPr>
            <p:cNvCxnSpPr/>
            <p:nvPr/>
          </p:nvCxnSpPr>
          <p:spPr bwMode="auto">
            <a:xfrm flipV="1">
              <a:off x="1455" y="-1152"/>
              <a:ext cx="441" cy="153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/>
          </p:spPr>
        </p:cxnSp>
        <p:cxnSp>
          <p:nvCxnSpPr>
            <p:cNvPr id="25" name="Line 40">
              <a:extLst>
                <a:ext uri="{FF2B5EF4-FFF2-40B4-BE49-F238E27FC236}">
                  <a16:creationId xmlns:a16="http://schemas.microsoft.com/office/drawing/2014/main" xmlns="" id="{C3CFEE9B-3389-4B5A-91D3-DDAAC09AE24D}"/>
                </a:ext>
              </a:extLst>
            </p:cNvPr>
            <p:cNvCxnSpPr/>
            <p:nvPr/>
          </p:nvCxnSpPr>
          <p:spPr bwMode="auto">
            <a:xfrm flipH="1" flipV="1">
              <a:off x="1539" y="-253"/>
              <a:ext cx="357" cy="1849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/>
          </p:spPr>
        </p:cxnSp>
        <p:cxnSp>
          <p:nvCxnSpPr>
            <p:cNvPr id="26" name="Line 41">
              <a:extLst>
                <a:ext uri="{FF2B5EF4-FFF2-40B4-BE49-F238E27FC236}">
                  <a16:creationId xmlns:a16="http://schemas.microsoft.com/office/drawing/2014/main" xmlns="" id="{7D6CDD04-1BF8-47C6-B08B-FCDE6E4BFA1D}"/>
                </a:ext>
              </a:extLst>
            </p:cNvPr>
            <p:cNvCxnSpPr/>
            <p:nvPr/>
          </p:nvCxnSpPr>
          <p:spPr bwMode="auto">
            <a:xfrm flipV="1">
              <a:off x="2221" y="-253"/>
              <a:ext cx="346" cy="1849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/>
          </p:spPr>
        </p:cxnSp>
        <p:cxnSp>
          <p:nvCxnSpPr>
            <p:cNvPr id="27" name="Line 33">
              <a:extLst>
                <a:ext uri="{FF2B5EF4-FFF2-40B4-BE49-F238E27FC236}">
                  <a16:creationId xmlns:a16="http://schemas.microsoft.com/office/drawing/2014/main" xmlns="" id="{11B36DA3-F2B7-4E24-ABCE-503DB38A2D9C}"/>
                </a:ext>
              </a:extLst>
            </p:cNvPr>
            <p:cNvCxnSpPr/>
            <p:nvPr/>
          </p:nvCxnSpPr>
          <p:spPr bwMode="auto">
            <a:xfrm>
              <a:off x="1539" y="699"/>
              <a:ext cx="1028" cy="8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/>
          </p:spPr>
        </p:cxnSp>
      </p:grpSp>
    </p:spTree>
    <p:extLst>
      <p:ext uri="{BB962C8B-B14F-4D97-AF65-F5344CB8AC3E}">
        <p14:creationId xmlns:p14="http://schemas.microsoft.com/office/powerpoint/2010/main" val="1953453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905EF50-A593-4EB9-A9B0-2E66612AC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994" y="628601"/>
            <a:ext cx="7586626" cy="438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ctr" eaLnBrk="1" hangingPunct="1">
              <a:buFont typeface="+mj-lt"/>
              <a:buAutoNum type="arabicPeriod"/>
            </a:pPr>
            <a:r>
              <a:rPr lang="en-US" sz="2400" b="1" cap="small" dirty="0">
                <a:solidFill>
                  <a:srgbClr val="307871"/>
                </a:solidFill>
                <a:latin typeface="+mj-lt"/>
              </a:rPr>
              <a:t>Costs Related to Customer Service</a:t>
            </a:r>
            <a:endParaRPr lang="en-US" altLang="cs-CZ" sz="2400" b="1" cap="small" dirty="0">
              <a:solidFill>
                <a:srgbClr val="307871"/>
              </a:solidFill>
              <a:latin typeface="+mj-lt"/>
            </a:endParaRPr>
          </a:p>
          <a:p>
            <a:pPr eaLnBrk="1" hangingPunct="1"/>
            <a:endParaRPr lang="en-US" altLang="cs-CZ" sz="1600" b="1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spcBef>
                <a:spcPts val="430"/>
              </a:spcBef>
              <a:buFontTx/>
              <a:buChar char="•"/>
            </a:pPr>
            <a:r>
              <a:rPr lang="en-US" altLang="cs-CZ" dirty="0">
                <a:latin typeface="+mn-lt"/>
              </a:rPr>
              <a:t> </a:t>
            </a:r>
            <a:r>
              <a:rPr lang="en-US" altLang="cs-CZ" sz="2200" dirty="0">
                <a:latin typeface="+mn-lt"/>
              </a:rPr>
              <a:t>customer service support:</a:t>
            </a:r>
            <a:endParaRPr lang="en-US" altLang="cs-CZ" sz="1800" dirty="0">
              <a:latin typeface="+mn-lt"/>
            </a:endParaRPr>
          </a:p>
          <a:p>
            <a:pPr marL="1028700" lvl="1" eaLnBrk="1" hangingPunct="1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costs associated with processing orders</a:t>
            </a:r>
          </a:p>
          <a:p>
            <a:pPr marL="1028700" lvl="1" eaLnBrk="1" hangingPunct="1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costs of securing spare parts</a:t>
            </a:r>
          </a:p>
          <a:p>
            <a:pPr marL="1028700" lvl="1" eaLnBrk="1" hangingPunct="1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costs of servicing</a:t>
            </a:r>
          </a:p>
          <a:p>
            <a:pPr marL="1028700" lvl="1" eaLnBrk="1" hangingPunct="1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costs of returning the goods</a:t>
            </a:r>
            <a:endParaRPr lang="en-US" altLang="cs-CZ" sz="1800" b="1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spcBef>
                <a:spcPts val="430"/>
              </a:spcBef>
              <a:buFontTx/>
              <a:buChar char="•"/>
            </a:pPr>
            <a:r>
              <a:rPr lang="en-US" sz="2200" dirty="0">
                <a:latin typeface="+mn-lt"/>
              </a:rPr>
              <a:t> </a:t>
            </a:r>
            <a:r>
              <a:rPr lang="en-US" sz="2400" dirty="0"/>
              <a:t>insufficient level of customer service - costs associated with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en-US" sz="2400" dirty="0" smtClean="0"/>
              <a:t>loss </a:t>
            </a:r>
            <a:r>
              <a:rPr lang="en-US" sz="2400" dirty="0"/>
              <a:t>of sales opportunity</a:t>
            </a:r>
          </a:p>
          <a:p>
            <a:pPr eaLnBrk="1" hangingPunct="1">
              <a:spcBef>
                <a:spcPts val="430"/>
              </a:spcBef>
              <a:buFontTx/>
              <a:buChar char="•"/>
            </a:pPr>
            <a:r>
              <a:rPr lang="en-US" sz="2400" dirty="0"/>
              <a:t> determining the level of customer service based on the identification of customer needs</a:t>
            </a:r>
          </a:p>
          <a:p>
            <a:pPr eaLnBrk="1" hangingPunct="1">
              <a:spcBef>
                <a:spcPts val="430"/>
              </a:spcBef>
              <a:buFontTx/>
              <a:buChar char="•"/>
            </a:pPr>
            <a:endParaRPr lang="en-US" altLang="cs-CZ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4859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4B8466F-F240-4D37-8691-EB60D416B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36" y="628601"/>
            <a:ext cx="8135938" cy="40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ctr" eaLnBrk="1" hangingPunct="1">
              <a:buFont typeface="+mj-lt"/>
              <a:buAutoNum type="arabicPeriod" startAt="2"/>
            </a:pPr>
            <a:r>
              <a:rPr lang="en-US" altLang="cs-CZ" sz="2400" b="1" cap="small" dirty="0">
                <a:solidFill>
                  <a:srgbClr val="307871"/>
                </a:solidFill>
                <a:latin typeface="+mj-lt"/>
              </a:rPr>
              <a:t>Transportation Costs</a:t>
            </a:r>
          </a:p>
          <a:p>
            <a:pPr eaLnBrk="1" hangingPunct="1"/>
            <a:endParaRPr lang="en-US" altLang="cs-CZ" sz="1600" b="1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spcBef>
                <a:spcPts val="430"/>
              </a:spcBef>
              <a:buFontTx/>
              <a:buChar char="•"/>
            </a:pPr>
            <a:r>
              <a:rPr lang="en-US" sz="2400" dirty="0"/>
              <a:t> caused by the transportation of goods</a:t>
            </a:r>
          </a:p>
          <a:p>
            <a:pPr eaLnBrk="1" hangingPunct="1">
              <a:spcBef>
                <a:spcPts val="430"/>
              </a:spcBef>
              <a:buFontTx/>
              <a:buChar char="•"/>
            </a:pPr>
            <a:r>
              <a:rPr lang="en-US" sz="2400" dirty="0"/>
              <a:t> they can be analyzed from a variety of aspects (according to customers, products, channel type,…)</a:t>
            </a:r>
          </a:p>
          <a:p>
            <a:pPr eaLnBrk="1" hangingPunct="1">
              <a:spcBef>
                <a:spcPts val="430"/>
              </a:spcBef>
              <a:buFontTx/>
              <a:buChar char="•"/>
            </a:pPr>
            <a:r>
              <a:rPr lang="en-US" sz="2400" dirty="0"/>
              <a:t> varies greatly depending on:</a:t>
            </a:r>
            <a:endParaRPr lang="en-US" altLang="cs-CZ" sz="2200" dirty="0">
              <a:latin typeface="+mn-lt"/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sz="1800" dirty="0"/>
              <a:t>delivery volume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sz="1800" dirty="0"/>
              <a:t>delivery weight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sz="1800" dirty="0"/>
              <a:t>transportation distance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sz="1800" dirty="0"/>
              <a:t>place of origin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sz="1800" dirty="0"/>
              <a:t>destination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sz="1800" dirty="0"/>
              <a:t>type of means of transport</a:t>
            </a:r>
            <a:endParaRPr lang="en-US" altLang="cs-CZ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4580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52485FD-8663-4776-8F4B-70B0D7332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66" y="628601"/>
            <a:ext cx="7206254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Font typeface="+mj-lt"/>
              <a:buAutoNum type="arabicPeriod" startAt="3"/>
            </a:pPr>
            <a:r>
              <a:rPr lang="en-US" altLang="cs-CZ" sz="2400" b="1" cap="small" dirty="0">
                <a:solidFill>
                  <a:srgbClr val="307871"/>
                </a:solidFill>
                <a:latin typeface="+mj-lt"/>
              </a:rPr>
              <a:t>Storage Costs</a:t>
            </a:r>
          </a:p>
          <a:p>
            <a:pPr eaLnBrk="1" hangingPunct="1"/>
            <a:endParaRPr lang="en-US" altLang="cs-CZ" sz="1600" b="1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spcBef>
                <a:spcPts val="430"/>
              </a:spcBef>
              <a:buFontTx/>
              <a:buChar char="•"/>
            </a:pPr>
            <a:r>
              <a:rPr lang="en-US" altLang="cs-CZ" dirty="0">
                <a:latin typeface="+mn-lt"/>
              </a:rPr>
              <a:t> </a:t>
            </a:r>
            <a:r>
              <a:rPr lang="en-US" sz="2400" dirty="0"/>
              <a:t>arise in the process of storing goods</a:t>
            </a:r>
          </a:p>
          <a:p>
            <a:pPr eaLnBrk="1" hangingPunct="1">
              <a:spcBef>
                <a:spcPts val="430"/>
              </a:spcBef>
              <a:buFontTx/>
              <a:buChar char="•"/>
            </a:pPr>
            <a:r>
              <a:rPr lang="en-US" sz="2400" dirty="0"/>
              <a:t>affected by the choice of location of production capacities and storages of the company</a:t>
            </a:r>
          </a:p>
          <a:p>
            <a:pPr eaLnBrk="1" hangingPunct="1">
              <a:spcBef>
                <a:spcPts val="430"/>
              </a:spcBef>
              <a:buFontTx/>
              <a:buChar char="•"/>
            </a:pPr>
            <a:r>
              <a:rPr lang="cs-CZ" sz="2400" dirty="0"/>
              <a:t> </a:t>
            </a:r>
            <a:r>
              <a:rPr lang="en-US" sz="2400" dirty="0"/>
              <a:t>include all costs incurred in changing the number or location of storages</a:t>
            </a:r>
            <a:endParaRPr lang="en-US" altLang="cs-CZ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81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27282" y="454588"/>
            <a:ext cx="7175036" cy="4088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cs-CZ" sz="2600" b="1" cap="all" dirty="0">
                <a:solidFill>
                  <a:srgbClr val="307871"/>
                </a:solidFill>
                <a:latin typeface="+mj-lt"/>
              </a:rPr>
              <a:t>Logistics activities</a:t>
            </a:r>
          </a:p>
          <a:p>
            <a:pPr algn="ctr">
              <a:spcBef>
                <a:spcPct val="0"/>
              </a:spcBef>
            </a:pPr>
            <a:r>
              <a:rPr lang="en-GB" altLang="cs-CZ" sz="2400" b="1" cap="small" dirty="0">
                <a:solidFill>
                  <a:srgbClr val="307871"/>
                </a:solidFill>
                <a:latin typeface="+mj-lt"/>
              </a:rPr>
              <a:t>1. Customer Service</a:t>
            </a:r>
          </a:p>
          <a:p>
            <a:pPr marL="342900" indent="-342900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it connects and manages all the components of the connection to the customer within the specified </a:t>
            </a:r>
            <a:r>
              <a:rPr lang="en-GB" sz="2400" dirty="0" smtClean="0"/>
              <a:t>cost</a:t>
            </a:r>
            <a:r>
              <a:rPr lang="cs-CZ" sz="2400" dirty="0" smtClean="0"/>
              <a:t>s</a:t>
            </a:r>
            <a:r>
              <a:rPr lang="en-GB" sz="2400" dirty="0" smtClean="0"/>
              <a:t> </a:t>
            </a:r>
            <a:r>
              <a:rPr lang="en-GB" sz="2400" dirty="0"/>
              <a:t>/ service ratio</a:t>
            </a:r>
          </a:p>
          <a:p>
            <a:pPr marL="342900" indent="-342900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logistics system output</a:t>
            </a:r>
          </a:p>
          <a:p>
            <a:pPr marL="342900" indent="-342900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it must be measured by specific measures - customer service level indicators</a:t>
            </a:r>
          </a:p>
          <a:p>
            <a:pPr marL="342900" indent="-342900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3 phases: pre-sales, sales and after-sales </a:t>
            </a:r>
            <a:endParaRPr lang="en-GB" altLang="cs-CZ" sz="2200" dirty="0"/>
          </a:p>
        </p:txBody>
      </p:sp>
    </p:spTree>
    <p:extLst>
      <p:ext uri="{BB962C8B-B14F-4D97-AF65-F5344CB8AC3E}">
        <p14:creationId xmlns:p14="http://schemas.microsoft.com/office/powerpoint/2010/main" val="15195989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9AA2ADC4-46F6-4900-A7CB-22A97BA6CD9C}"/>
              </a:ext>
            </a:extLst>
          </p:cNvPr>
          <p:cNvSpPr/>
          <p:nvPr/>
        </p:nvSpPr>
        <p:spPr>
          <a:xfrm>
            <a:off x="579820" y="628601"/>
            <a:ext cx="7300800" cy="3919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b="1" cap="small" dirty="0" smtClean="0">
                <a:solidFill>
                  <a:srgbClr val="307871"/>
                </a:solidFill>
                <a:latin typeface="+mj-lt"/>
              </a:rPr>
              <a:t>Cost</a:t>
            </a:r>
            <a:r>
              <a:rPr lang="cs-CZ" sz="2400" b="1" cap="small" dirty="0" smtClean="0">
                <a:solidFill>
                  <a:srgbClr val="307871"/>
                </a:solidFill>
                <a:latin typeface="+mj-lt"/>
              </a:rPr>
              <a:t>s</a:t>
            </a:r>
            <a:r>
              <a:rPr lang="en-US" sz="2400" b="1" cap="small" dirty="0" smtClean="0">
                <a:solidFill>
                  <a:srgbClr val="307871"/>
                </a:solidFill>
                <a:latin typeface="+mj-lt"/>
              </a:rPr>
              <a:t> </a:t>
            </a:r>
            <a:r>
              <a:rPr lang="en-US" sz="2400" b="1" cap="small" dirty="0">
                <a:solidFill>
                  <a:srgbClr val="307871"/>
                </a:solidFill>
                <a:latin typeface="+mj-lt"/>
              </a:rPr>
              <a:t>of </a:t>
            </a:r>
            <a:r>
              <a:rPr lang="en-US" sz="2400" b="1" cap="small" dirty="0" smtClean="0">
                <a:solidFill>
                  <a:srgbClr val="307871"/>
                </a:solidFill>
                <a:latin typeface="+mj-lt"/>
              </a:rPr>
              <a:t>Order </a:t>
            </a:r>
            <a:r>
              <a:rPr lang="en-US" sz="2400" b="1" cap="small" dirty="0">
                <a:solidFill>
                  <a:srgbClr val="307871"/>
                </a:solidFill>
                <a:latin typeface="+mj-lt"/>
              </a:rPr>
              <a:t>Processing and IS</a:t>
            </a:r>
            <a:endParaRPr lang="en-US" altLang="cs-CZ" sz="2400" b="1" cap="small" dirty="0">
              <a:solidFill>
                <a:srgbClr val="307871"/>
              </a:solidFill>
              <a:latin typeface="+mj-lt"/>
            </a:endParaRPr>
          </a:p>
          <a:p>
            <a:endParaRPr lang="en-US" altLang="cs-CZ" sz="1600" b="1" dirty="0">
              <a:solidFill>
                <a:srgbClr val="FF0000"/>
              </a:solidFill>
            </a:endParaRPr>
          </a:p>
          <a:p>
            <a:pPr>
              <a:spcBef>
                <a:spcPts val="430"/>
              </a:spcBef>
              <a:buFontTx/>
              <a:buChar char="•"/>
            </a:pPr>
            <a:r>
              <a:rPr lang="en-US" altLang="cs-CZ" dirty="0"/>
              <a:t> </a:t>
            </a:r>
            <a:r>
              <a:rPr lang="en-US" sz="2400" dirty="0"/>
              <a:t>costs associated with </a:t>
            </a:r>
            <a:r>
              <a:rPr lang="en-US" altLang="cs-CZ" sz="2200" dirty="0"/>
              <a:t>: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altLang="cs-CZ" dirty="0"/>
              <a:t> orders </a:t>
            </a:r>
            <a:r>
              <a:rPr lang="en-US" altLang="cs-CZ" dirty="0" smtClean="0"/>
              <a:t>p</a:t>
            </a:r>
            <a:r>
              <a:rPr lang="cs-CZ" altLang="cs-CZ" dirty="0" smtClean="0"/>
              <a:t>r</a:t>
            </a:r>
            <a:r>
              <a:rPr lang="en-US" altLang="cs-CZ" dirty="0" err="1" smtClean="0"/>
              <a:t>ocessing</a:t>
            </a:r>
            <a:endParaRPr lang="en-US" altLang="cs-CZ" dirty="0"/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altLang="cs-CZ" dirty="0"/>
              <a:t> logistics communication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altLang="cs-CZ" dirty="0"/>
              <a:t> demand forecasting</a:t>
            </a:r>
          </a:p>
          <a:p>
            <a:pPr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order </a:t>
            </a:r>
            <a:r>
              <a:rPr lang="en-US" sz="2400" dirty="0"/>
              <a:t>processing system and IS mean </a:t>
            </a:r>
            <a:r>
              <a:rPr lang="en-US" sz="2400" dirty="0" smtClean="0"/>
              <a:t>a</a:t>
            </a:r>
            <a:r>
              <a:rPr lang="cs-CZ" sz="2400" dirty="0" smtClean="0"/>
              <a:t>n</a:t>
            </a:r>
            <a:r>
              <a:rPr lang="en-US" sz="2400" dirty="0" smtClean="0"/>
              <a:t> </a:t>
            </a:r>
            <a:r>
              <a:rPr lang="en-US" sz="2400" dirty="0"/>
              <a:t>extensive investment - they significantly contribute to the level of customer service and cost management</a:t>
            </a:r>
            <a:endParaRPr lang="en-US" altLang="cs-CZ" sz="2200" dirty="0"/>
          </a:p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944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85A3640C-CDC2-4A79-8863-389129296C3D}"/>
              </a:ext>
            </a:extLst>
          </p:cNvPr>
          <p:cNvSpPr/>
          <p:nvPr/>
        </p:nvSpPr>
        <p:spPr>
          <a:xfrm>
            <a:off x="554400" y="628601"/>
            <a:ext cx="7326220" cy="3467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 startAt="5"/>
            </a:pPr>
            <a:r>
              <a:rPr lang="en-US" sz="2400" b="1" cap="small" dirty="0">
                <a:solidFill>
                  <a:srgbClr val="307871"/>
                </a:solidFill>
                <a:latin typeface="+mj-lt"/>
              </a:rPr>
              <a:t>Quantity Costs</a:t>
            </a:r>
            <a:endParaRPr lang="en-US" altLang="cs-CZ" sz="2400" b="1" cap="small" dirty="0">
              <a:solidFill>
                <a:srgbClr val="307871"/>
              </a:solidFill>
              <a:latin typeface="+mj-lt"/>
            </a:endParaRPr>
          </a:p>
          <a:p>
            <a:endParaRPr lang="en-US" altLang="cs-CZ" sz="1600" b="1" dirty="0">
              <a:solidFill>
                <a:srgbClr val="FF0000"/>
              </a:solidFill>
            </a:endParaRPr>
          </a:p>
          <a:p>
            <a:pPr>
              <a:spcBef>
                <a:spcPts val="430"/>
              </a:spcBef>
              <a:buFontTx/>
              <a:buChar char="•"/>
            </a:pPr>
            <a:r>
              <a:rPr lang="en-US" altLang="cs-CZ" sz="2200" dirty="0"/>
              <a:t> </a:t>
            </a:r>
            <a:r>
              <a:rPr lang="en-US" sz="2400" dirty="0"/>
              <a:t>originate in a change in quantity</a:t>
            </a:r>
            <a:endParaRPr lang="cs-CZ" sz="2400" dirty="0"/>
          </a:p>
          <a:p>
            <a:pPr>
              <a:spcBef>
                <a:spcPts val="430"/>
              </a:spcBef>
              <a:buFontTx/>
              <a:buChar char="•"/>
            </a:pPr>
            <a:r>
              <a:rPr lang="cs-CZ" sz="2400" dirty="0"/>
              <a:t> </a:t>
            </a:r>
            <a:r>
              <a:rPr lang="en-US" sz="2400" dirty="0"/>
              <a:t>include the following:</a:t>
            </a:r>
            <a:endParaRPr lang="cs-CZ" sz="2400" dirty="0"/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dirty="0"/>
              <a:t>preparatory costs</a:t>
            </a:r>
            <a:endParaRPr lang="cs-CZ" dirty="0"/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dirty="0"/>
              <a:t>loss of capacity due to outages when replacing a line or switching to another supplier</a:t>
            </a:r>
            <a:endParaRPr lang="cs-CZ" dirty="0"/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dirty="0"/>
              <a:t>material handling, planning and shipping</a:t>
            </a:r>
            <a:endParaRPr lang="cs-CZ" dirty="0"/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dirty="0"/>
              <a:t>price differences due to the purchase of different quantities</a:t>
            </a:r>
            <a:endParaRPr lang="cs-CZ" dirty="0"/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dirty="0"/>
              <a:t>order costs associated with placing and tracking orders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2963029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C27E9EAD-3CC8-4DBA-B043-460D6E186F32}"/>
              </a:ext>
            </a:extLst>
          </p:cNvPr>
          <p:cNvSpPr/>
          <p:nvPr/>
        </p:nvSpPr>
        <p:spPr>
          <a:xfrm>
            <a:off x="626400" y="628601"/>
            <a:ext cx="74126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 startAt="6"/>
            </a:pPr>
            <a:r>
              <a:rPr lang="en-US" sz="2400" b="1" cap="small" dirty="0" smtClean="0">
                <a:solidFill>
                  <a:srgbClr val="307871"/>
                </a:solidFill>
                <a:latin typeface="+mj-lt"/>
              </a:rPr>
              <a:t>Stock </a:t>
            </a:r>
            <a:r>
              <a:rPr lang="en-US" sz="2400" b="1" cap="small" dirty="0">
                <a:solidFill>
                  <a:srgbClr val="307871"/>
                </a:solidFill>
                <a:latin typeface="+mj-lt"/>
              </a:rPr>
              <a:t>Maintenance Costs</a:t>
            </a:r>
            <a:endParaRPr lang="en-US" altLang="cs-CZ" sz="2400" b="1" cap="small" dirty="0">
              <a:solidFill>
                <a:srgbClr val="307871"/>
              </a:solidFill>
              <a:latin typeface="+mj-lt"/>
            </a:endParaRPr>
          </a:p>
          <a:p>
            <a:endParaRPr lang="en-US" altLang="cs-CZ" sz="1600" b="1" dirty="0">
              <a:solidFill>
                <a:srgbClr val="FF0000"/>
              </a:solidFill>
            </a:endParaRPr>
          </a:p>
          <a:p>
            <a:pPr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 some of the most problematic - they very often evoke additional costs</a:t>
            </a:r>
          </a:p>
          <a:p>
            <a:pPr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 high costs of maintaining stocks usually indicate other problems</a:t>
            </a:r>
          </a:p>
          <a:p>
            <a:pPr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 arise as a result of log. activities:</a:t>
            </a:r>
            <a:endParaRPr lang="en-US" altLang="cs-CZ" sz="2200" dirty="0"/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altLang="cs-CZ" dirty="0" smtClean="0"/>
              <a:t>stock </a:t>
            </a:r>
            <a:r>
              <a:rPr lang="en-US" altLang="cs-CZ" dirty="0"/>
              <a:t>management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dirty="0"/>
              <a:t>packaging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dirty="0"/>
              <a:t>reverse logistics (disposal of waste material, </a:t>
            </a:r>
            <a:r>
              <a:rPr lang="en-US" dirty="0" smtClean="0"/>
              <a:t>pack</a:t>
            </a:r>
            <a:r>
              <a:rPr lang="cs-CZ" dirty="0" err="1" smtClean="0"/>
              <a:t>aging</a:t>
            </a:r>
            <a:r>
              <a:rPr lang="en-US" dirty="0" smtClean="0"/>
              <a:t>,…)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26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C27E9EAD-3CC8-4DBA-B043-460D6E186F32}"/>
              </a:ext>
            </a:extLst>
          </p:cNvPr>
          <p:cNvSpPr/>
          <p:nvPr/>
        </p:nvSpPr>
        <p:spPr>
          <a:xfrm>
            <a:off x="626400" y="628601"/>
            <a:ext cx="7412620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30"/>
              </a:spcBef>
              <a:buFontTx/>
              <a:buChar char="•"/>
            </a:pPr>
            <a:r>
              <a:rPr lang="en-US" altLang="cs-CZ" dirty="0"/>
              <a:t> </a:t>
            </a:r>
            <a:r>
              <a:rPr lang="en-US" sz="2400" dirty="0"/>
              <a:t>four main categories of </a:t>
            </a:r>
            <a:r>
              <a:rPr lang="en-US" sz="2400" dirty="0" smtClean="0"/>
              <a:t>stock </a:t>
            </a:r>
            <a:r>
              <a:rPr lang="en-US" sz="2400" dirty="0"/>
              <a:t>maintenance costs:</a:t>
            </a:r>
            <a:endParaRPr lang="en-US" altLang="cs-CZ" sz="2200" dirty="0"/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capital </a:t>
            </a:r>
            <a:r>
              <a:rPr lang="en-US" dirty="0"/>
              <a:t>costs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dirty="0"/>
              <a:t>costs related to services (insurance, taxation)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stock </a:t>
            </a:r>
            <a:r>
              <a:rPr lang="en-US" dirty="0"/>
              <a:t>storage costs (costs of changing storage area depending on </a:t>
            </a:r>
            <a:r>
              <a:rPr lang="en-US" dirty="0" smtClean="0"/>
              <a:t>stock </a:t>
            </a:r>
            <a:r>
              <a:rPr lang="en-US" dirty="0"/>
              <a:t>levels)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dirty="0"/>
              <a:t>costs of risk (obsolescence of goods, theft, damage during movement)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9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sp>
        <p:nvSpPr>
          <p:cNvPr id="5" name="Obdélník 4"/>
          <p:cNvSpPr/>
          <p:nvPr/>
        </p:nvSpPr>
        <p:spPr>
          <a:xfrm>
            <a:off x="2571427" y="432392"/>
            <a:ext cx="290175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100" b="1" kern="0" dirty="0">
                <a:solidFill>
                  <a:srgbClr val="307871"/>
                </a:solidFill>
                <a:latin typeface="Times New Roman"/>
              </a:rPr>
              <a:t>Summary of the lecture</a:t>
            </a:r>
            <a:endParaRPr lang="en-US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2387" y="1160104"/>
            <a:ext cx="7617378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>You can: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2060"/>
                </a:solidFill>
                <a:cs typeface="Arial" panose="020B0604020202020204" pitchFamily="34" charset="0"/>
              </a:rPr>
              <a:t>L</a:t>
            </a:r>
            <a:r>
              <a:rPr lang="en-US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ist</a:t>
            </a:r>
            <a:r>
              <a:rPr lang="en-US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>and briefly characterize all 13 logistics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>Explain the difference between transport and 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>Define logistics costs and assign activities that result </a:t>
            </a:r>
            <a:r>
              <a:rPr lang="cs-CZ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from</a:t>
            </a:r>
            <a:r>
              <a:rPr lang="cs-CZ" b="1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b="1" smtClean="0">
                <a:solidFill>
                  <a:srgbClr val="002060"/>
                </a:solidFill>
                <a:cs typeface="Arial" panose="020B0604020202020204" pitchFamily="34" charset="0"/>
              </a:rPr>
              <a:t>them</a:t>
            </a:r>
            <a:endParaRPr lang="en-US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4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74003" y="628601"/>
            <a:ext cx="7360013" cy="3439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cs-CZ" sz="2400" b="1" cap="small" dirty="0">
                <a:solidFill>
                  <a:srgbClr val="307871"/>
                </a:solidFill>
                <a:latin typeface="+mj-lt"/>
              </a:rPr>
              <a:t>2. Demand Forecasting</a:t>
            </a:r>
          </a:p>
          <a:p>
            <a:pPr marL="285750"/>
            <a:endParaRPr lang="en-GB" altLang="cs-CZ" sz="2400" b="1" cap="small" dirty="0">
              <a:solidFill>
                <a:srgbClr val="307871"/>
              </a:solidFill>
              <a:latin typeface="+mj-lt"/>
            </a:endParaRPr>
          </a:p>
          <a:p>
            <a:pPr marL="628650" indent="-342900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How much to order from suppliers and how many products should be prepared or available?</a:t>
            </a:r>
            <a:endParaRPr lang="cs-CZ" sz="2400" dirty="0"/>
          </a:p>
          <a:p>
            <a:pPr marL="628650" indent="-342900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series of realized sales</a:t>
            </a:r>
            <a:r>
              <a:rPr lang="cs-CZ" sz="2400" dirty="0"/>
              <a:t> are </a:t>
            </a:r>
            <a:r>
              <a:rPr lang="en-GB" sz="2400" dirty="0"/>
              <a:t>starting point</a:t>
            </a:r>
            <a:r>
              <a:rPr lang="cs-CZ" sz="2400" dirty="0"/>
              <a:t>:</a:t>
            </a:r>
          </a:p>
          <a:p>
            <a:pPr marL="1085850" lvl="1" indent="-342900">
              <a:spcBef>
                <a:spcPts val="5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GB" sz="2000" dirty="0"/>
              <a:t>sales at some times are lower than actual demand</a:t>
            </a:r>
            <a:endParaRPr lang="cs-CZ" sz="2000" dirty="0"/>
          </a:p>
          <a:p>
            <a:pPr marL="108585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estimate of total market capacity is not usually included</a:t>
            </a:r>
          </a:p>
        </p:txBody>
      </p:sp>
    </p:spTree>
    <p:extLst>
      <p:ext uri="{BB962C8B-B14F-4D97-AF65-F5344CB8AC3E}">
        <p14:creationId xmlns:p14="http://schemas.microsoft.com/office/powerpoint/2010/main" val="2294968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33955" y="628601"/>
            <a:ext cx="7248456" cy="393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cs-CZ" sz="2400" b="1" cap="small" dirty="0">
                <a:solidFill>
                  <a:srgbClr val="307871"/>
                </a:solidFill>
                <a:latin typeface="+mj-lt"/>
              </a:rPr>
              <a:t>3. </a:t>
            </a:r>
            <a:r>
              <a:rPr lang="en-GB" altLang="cs-CZ" sz="2400" b="1" cap="small" dirty="0" smtClean="0">
                <a:solidFill>
                  <a:srgbClr val="307871"/>
                </a:solidFill>
                <a:latin typeface="+mj-lt"/>
              </a:rPr>
              <a:t>Stock </a:t>
            </a:r>
            <a:r>
              <a:rPr lang="en-GB" altLang="cs-CZ" sz="2400" b="1" cap="small" dirty="0">
                <a:solidFill>
                  <a:srgbClr val="307871"/>
                </a:solidFill>
                <a:latin typeface="+mj-lt"/>
              </a:rPr>
              <a:t>Management</a:t>
            </a:r>
          </a:p>
          <a:p>
            <a:endParaRPr lang="en-GB" altLang="cs-CZ" sz="2200" b="1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Goal: To maintain </a:t>
            </a:r>
            <a:r>
              <a:rPr lang="en-GB" sz="2400" dirty="0" smtClean="0"/>
              <a:t>stock </a:t>
            </a:r>
            <a:r>
              <a:rPr lang="en-GB" sz="2400" dirty="0"/>
              <a:t>levels to achieve the required level of customer service while achieving minimum storage and </a:t>
            </a:r>
            <a:r>
              <a:rPr lang="en-GB" sz="2400" dirty="0" smtClean="0"/>
              <a:t>stock </a:t>
            </a:r>
            <a:r>
              <a:rPr lang="en-GB" sz="2400" dirty="0"/>
              <a:t>maintenance costs</a:t>
            </a:r>
          </a:p>
          <a:p>
            <a:pPr marL="342900" indent="-342900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the most sophisticated part of logistics theory</a:t>
            </a:r>
          </a:p>
          <a:p>
            <a:pPr marL="342900" indent="-342900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in companies often quite </a:t>
            </a:r>
            <a:r>
              <a:rPr lang="en-GB" sz="2400" b="1" dirty="0" smtClean="0"/>
              <a:t>badly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managed</a:t>
            </a:r>
            <a:endParaRPr lang="en-GB" altLang="cs-CZ" sz="2400" b="1" dirty="0"/>
          </a:p>
          <a:p>
            <a:r>
              <a:rPr lang="en-GB" sz="2400" dirty="0"/>
              <a:t/>
            </a:r>
            <a:br>
              <a:rPr lang="en-GB" sz="2400" dirty="0"/>
            </a:br>
            <a:endParaRPr lang="en-GB" altLang="cs-CZ" sz="2200" dirty="0"/>
          </a:p>
        </p:txBody>
      </p:sp>
    </p:spTree>
    <p:extLst>
      <p:ext uri="{BB962C8B-B14F-4D97-AF65-F5344CB8AC3E}">
        <p14:creationId xmlns:p14="http://schemas.microsoft.com/office/powerpoint/2010/main" val="3078576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73885" y="628601"/>
            <a:ext cx="7299943" cy="344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cs-CZ" sz="2400" b="1" cap="small" dirty="0">
                <a:solidFill>
                  <a:srgbClr val="307871"/>
                </a:solidFill>
                <a:latin typeface="+mj-lt"/>
              </a:rPr>
              <a:t>4. Logistics Communication</a:t>
            </a:r>
          </a:p>
          <a:p>
            <a:pPr>
              <a:spcBef>
                <a:spcPct val="50000"/>
              </a:spcBef>
            </a:pPr>
            <a:endParaRPr lang="en-GB" altLang="cs-CZ" sz="1400" dirty="0"/>
          </a:p>
          <a:p>
            <a:pPr marL="285750" indent="-285750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key to efficient operation of any system</a:t>
            </a:r>
          </a:p>
          <a:p>
            <a:pPr marL="285750" indent="-285750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the level of communication within the system can be the basis of the company's competitive advantage</a:t>
            </a:r>
            <a:endParaRPr lang="en-GB" altLang="cs-CZ" sz="2400" dirty="0"/>
          </a:p>
          <a:p>
            <a:pPr marL="285750" indent="-285750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trends: rapid increase in complexity,</a:t>
            </a:r>
            <a:br>
              <a:rPr lang="en-GB" sz="2400" dirty="0"/>
            </a:br>
            <a:r>
              <a:rPr lang="en-GB" sz="2400" dirty="0"/>
              <a:t>automation and speed</a:t>
            </a:r>
            <a:r>
              <a:rPr lang="en-GB" altLang="cs-CZ" sz="2400" dirty="0"/>
              <a:t>         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5F53B848-3836-4CAD-ABB9-BDADD7ABCE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21" t="29537" r="50866" b="43587"/>
          <a:stretch/>
        </p:blipFill>
        <p:spPr>
          <a:xfrm>
            <a:off x="6273881" y="2986438"/>
            <a:ext cx="2095200" cy="13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28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73885" y="628601"/>
            <a:ext cx="7299943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GB" altLang="cs-CZ" sz="2200" dirty="0"/>
              <a:t>relations: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GB" dirty="0"/>
              <a:t>enterprise and its suppliers and customers</a:t>
            </a:r>
            <a:endParaRPr lang="en-GB" altLang="cs-CZ" dirty="0"/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GB" altLang="cs-CZ" dirty="0"/>
              <a:t>main business units (logistics, </a:t>
            </a:r>
            <a:r>
              <a:rPr lang="en-GB" dirty="0"/>
              <a:t>technical departments, accounting, marketing and production)</a:t>
            </a:r>
            <a:endParaRPr lang="en-GB" altLang="cs-CZ" dirty="0"/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GB" dirty="0"/>
              <a:t>different logistics activities with each other</a:t>
            </a:r>
            <a:endParaRPr lang="en-GB" altLang="cs-CZ" dirty="0"/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GB" dirty="0"/>
              <a:t>various logistics activities within yourself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GB" dirty="0"/>
              <a:t>enterprise and logistics service provider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942690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60537" y="628601"/>
            <a:ext cx="7493502" cy="3126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cs-CZ" sz="2400" b="1" cap="small" dirty="0">
                <a:solidFill>
                  <a:srgbClr val="307871"/>
                </a:solidFill>
                <a:latin typeface="+mj-lt"/>
              </a:rPr>
              <a:t>5. Material </a:t>
            </a:r>
            <a:r>
              <a:rPr lang="cs-CZ" altLang="cs-CZ" sz="2400" b="1" cap="small" dirty="0" err="1" smtClean="0">
                <a:solidFill>
                  <a:srgbClr val="307871"/>
                </a:solidFill>
                <a:latin typeface="+mj-lt"/>
              </a:rPr>
              <a:t>Handling</a:t>
            </a:r>
            <a:endParaRPr lang="en-GB" altLang="cs-CZ" sz="1400" b="1" cap="small" dirty="0">
              <a:solidFill>
                <a:srgbClr val="307871"/>
              </a:solidFill>
              <a:latin typeface="+mj-lt"/>
            </a:endParaRPr>
          </a:p>
          <a:p>
            <a:pPr marL="342900" indent="-342900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all aspects of the movement or transfer of raw materials, production stocks and finished products within the plant or warehouse of the enterprise</a:t>
            </a:r>
            <a:endParaRPr lang="cs-CZ" sz="2400" dirty="0"/>
          </a:p>
          <a:p>
            <a:pPr marL="342900" indent="-342900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always generates costs, but </a:t>
            </a:r>
            <a:r>
              <a:rPr lang="en-US" sz="2400" b="1" dirty="0"/>
              <a:t>does not add value to the item</a:t>
            </a:r>
            <a:endParaRPr lang="cs-CZ" sz="2400" b="1" dirty="0"/>
          </a:p>
          <a:p>
            <a:pPr marL="342900" indent="-342900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400" dirty="0" err="1" smtClean="0"/>
              <a:t>It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necessary</a:t>
            </a:r>
            <a:r>
              <a:rPr lang="cs-CZ" sz="2400" dirty="0" smtClean="0"/>
              <a:t> to </a:t>
            </a:r>
            <a:r>
              <a:rPr lang="en-US" sz="2400" dirty="0" smtClean="0"/>
              <a:t>eliminate </a:t>
            </a:r>
            <a:r>
              <a:rPr lang="en-US" sz="2400" dirty="0"/>
              <a:t>as much as </a:t>
            </a:r>
            <a:r>
              <a:rPr lang="en-US" sz="2400" dirty="0" smtClean="0"/>
              <a:t>possible</a:t>
            </a:r>
            <a:r>
              <a:rPr lang="cs-CZ" sz="2400" dirty="0" smtClean="0"/>
              <a:t>!</a:t>
            </a:r>
            <a:endParaRPr lang="en-GB" altLang="cs-CZ" sz="2200" b="1" dirty="0"/>
          </a:p>
        </p:txBody>
      </p:sp>
      <p:pic>
        <p:nvPicPr>
          <p:cNvPr id="5" name="Picture 6" descr="C:\WINDOWS\Plocha\Logistika\Logistika_01\014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414" y="3146121"/>
            <a:ext cx="2533020" cy="189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274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60537" y="647357"/>
            <a:ext cx="7373362" cy="3865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cs-CZ" sz="2400" b="1" cap="small" dirty="0">
                <a:solidFill>
                  <a:srgbClr val="307871"/>
                </a:solidFill>
                <a:latin typeface="+mj-lt"/>
              </a:rPr>
              <a:t>6. </a:t>
            </a:r>
            <a:r>
              <a:rPr lang="en-US" altLang="cs-CZ" sz="2400" b="1" cap="small" dirty="0" smtClean="0">
                <a:solidFill>
                  <a:srgbClr val="307871"/>
                </a:solidFill>
                <a:latin typeface="+mj-lt"/>
              </a:rPr>
              <a:t>Order </a:t>
            </a:r>
            <a:r>
              <a:rPr lang="en-US" altLang="cs-CZ" sz="2400" b="1" cap="small" dirty="0">
                <a:solidFill>
                  <a:srgbClr val="307871"/>
                </a:solidFill>
                <a:latin typeface="+mj-lt"/>
              </a:rPr>
              <a:t>Processing</a:t>
            </a:r>
          </a:p>
          <a:p>
            <a:pPr marL="285750" indent="-285750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key contact point of the customer and the company, i.e. it can have a great influence on the level of quality of services and thus also on customer satisfaction</a:t>
            </a:r>
          </a:p>
          <a:p>
            <a:pPr marL="285750" indent="-285750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very wide and highly automated area (EDI, EFT)</a:t>
            </a:r>
          </a:p>
          <a:p>
            <a:pPr marL="285750" indent="-285750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summary indication of all activities that are needed between </a:t>
            </a:r>
            <a:r>
              <a:rPr lang="cs-CZ" sz="2400" dirty="0" err="1" smtClean="0"/>
              <a:t>shipping</a:t>
            </a:r>
            <a:r>
              <a:rPr lang="cs-CZ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order and receiving the delivery with the recipient</a:t>
            </a:r>
            <a:endParaRPr lang="en-US" altLang="cs-CZ" sz="2200" dirty="0"/>
          </a:p>
        </p:txBody>
      </p:sp>
    </p:spTree>
    <p:extLst>
      <p:ext uri="{BB962C8B-B14F-4D97-AF65-F5344CB8AC3E}">
        <p14:creationId xmlns:p14="http://schemas.microsoft.com/office/powerpoint/2010/main" val="3285702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1614</Words>
  <Application>Microsoft Office PowerPoint</Application>
  <PresentationFormat>Předvádění na obrazovce (16:9)</PresentationFormat>
  <Paragraphs>258</Paragraphs>
  <Slides>34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2" baseType="lpstr">
      <vt:lpstr>Arial</vt:lpstr>
      <vt:lpstr>Calibri</vt:lpstr>
      <vt:lpstr>Courier New</vt:lpstr>
      <vt:lpstr>DejaVu Sans</vt:lpstr>
      <vt:lpstr>StarSymbol</vt:lpstr>
      <vt:lpstr>Symbol</vt:lpstr>
      <vt:lpstr>Times New Roman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cemerkova</cp:lastModifiedBy>
  <cp:revision>513</cp:revision>
  <dcterms:created xsi:type="dcterms:W3CDTF">2016-07-06T15:42:34Z</dcterms:created>
  <dcterms:modified xsi:type="dcterms:W3CDTF">2019-10-25T11:54:30Z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28</vt:i4>
  </property>
  <property fmtid="{D5CDD505-2E9C-101B-9397-08002B2CF9AE}" pid="8" name="PresentationFormat">
    <vt:lpwstr>Předvádění na obrazovce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29</vt:i4>
  </property>
</Properties>
</file>