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8" r:id="rId2"/>
    <p:sldId id="263" r:id="rId3"/>
    <p:sldId id="312" r:id="rId4"/>
    <p:sldId id="313" r:id="rId5"/>
    <p:sldId id="314" r:id="rId6"/>
    <p:sldId id="316" r:id="rId7"/>
    <p:sldId id="345" r:id="rId8"/>
    <p:sldId id="315" r:id="rId9"/>
    <p:sldId id="342" r:id="rId10"/>
    <p:sldId id="343" r:id="rId11"/>
    <p:sldId id="344" r:id="rId12"/>
    <p:sldId id="341" r:id="rId13"/>
    <p:sldId id="346" r:id="rId14"/>
    <p:sldId id="347" r:id="rId15"/>
    <p:sldId id="348" r:id="rId16"/>
    <p:sldId id="317" r:id="rId17"/>
    <p:sldId id="349" r:id="rId18"/>
    <p:sldId id="350" r:id="rId19"/>
    <p:sldId id="351" r:id="rId20"/>
    <p:sldId id="318" r:id="rId21"/>
    <p:sldId id="352" r:id="rId22"/>
    <p:sldId id="353" r:id="rId23"/>
    <p:sldId id="354" r:id="rId24"/>
    <p:sldId id="355" r:id="rId25"/>
    <p:sldId id="319" r:id="rId26"/>
    <p:sldId id="320" r:id="rId27"/>
    <p:sldId id="356" r:id="rId28"/>
    <p:sldId id="335" r:id="rId29"/>
    <p:sldId id="336" r:id="rId30"/>
    <p:sldId id="337" r:id="rId31"/>
    <p:sldId id="357" r:id="rId32"/>
    <p:sldId id="287" r:id="rId3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7CC7D-ACC4-48E1-83B2-68659D2FACF0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6B207-43F1-4BBB-9AF1-6A7943FA4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8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49350" y="5513192"/>
            <a:ext cx="5994443" cy="522281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79966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41321" y="0"/>
            <a:ext cx="3251822" cy="579966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1026775"/>
            <a:ext cx="3251822" cy="579966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41321" y="11026775"/>
            <a:ext cx="3251822" cy="57996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64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/>
          </a:p>
          <a:p>
            <a:pPr algn="l"/>
            <a:endParaRPr lang="en-US" sz="3000" b="1"/>
          </a:p>
          <a:p>
            <a:pPr lvl="0"/>
            <a:endParaRPr lang="en-US" sz="3000" b="1" cap="all"/>
          </a:p>
          <a:p>
            <a:pPr lvl="0"/>
            <a:endParaRPr lang="en-US" sz="3000" b="1" cap="all"/>
          </a:p>
          <a:p>
            <a:pPr lvl="0"/>
            <a:r>
              <a:rPr lang="en-US" sz="3000" b="1" cap="all"/>
              <a:t>Logistics</a:t>
            </a:r>
          </a:p>
          <a:p>
            <a:pPr lvl="0"/>
            <a:r>
              <a:rPr lang="en-US" sz="3000" b="1" cap="all"/>
              <a:t>-</a:t>
            </a:r>
          </a:p>
          <a:p>
            <a:pPr lvl="0"/>
            <a:r>
              <a:rPr lang="en-US" sz="2600" b="1" cap="all"/>
              <a:t>Customer servise part 1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The aim of this lecture is to define customer service, its components and starting points in developing its strategy</a:t>
            </a:r>
          </a:p>
          <a:p>
            <a:pPr marL="0" indent="0" algn="ctr">
              <a:buNone/>
            </a:pPr>
            <a:r>
              <a:rPr lang="en-US" sz="1800" b="1" i="1" dirty="0">
                <a:solidFill>
                  <a:srgbClr val="002060"/>
                </a:solidFill>
              </a:rPr>
              <a:t> </a:t>
            </a:r>
            <a:endParaRPr lang="en-US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III. Organization structure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ensure</a:t>
            </a:r>
            <a:r>
              <a:rPr lang="cs-CZ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that customer service goals are achieved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are no universal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must allow both internal and external communication policy, performance and, where appropriate, corrective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customers should have easy access to people who are directly involved in meeting their needs and can answer their questions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30039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IV. System flexibility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plans for </a:t>
            </a:r>
            <a:r>
              <a:rPr lang="en-US" sz="2400" dirty="0" smtClean="0"/>
              <a:t>a </a:t>
            </a:r>
            <a:r>
              <a:rPr lang="en-US" sz="2400" dirty="0"/>
              <a:t>random or unforeseen event that would allow the organization to respond flexibly when such </a:t>
            </a:r>
            <a:r>
              <a:rPr lang="en-US" sz="2400" dirty="0" smtClean="0"/>
              <a:t>exceptional </a:t>
            </a:r>
            <a:r>
              <a:rPr lang="cs-CZ" sz="2400" dirty="0" err="1" smtClean="0"/>
              <a:t>situations</a:t>
            </a:r>
            <a:r>
              <a:rPr lang="cs-CZ" sz="2400" dirty="0" smtClean="0"/>
              <a:t> </a:t>
            </a:r>
            <a:r>
              <a:rPr lang="en-US" sz="2400" dirty="0" smtClean="0"/>
              <a:t>occur</a:t>
            </a:r>
            <a:endParaRPr lang="en-US" sz="2200" dirty="0"/>
          </a:p>
          <a:p>
            <a:r>
              <a:rPr lang="en-US" sz="2200" b="1" dirty="0"/>
              <a:t> 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8753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FF0000"/>
                </a:solidFill>
              </a:rPr>
              <a:t>V. Management services</a:t>
            </a:r>
            <a:r>
              <a:rPr lang="en-GB" sz="2000" dirty="0"/>
              <a:t/>
            </a:r>
            <a:br>
              <a:rPr lang="en-GB" sz="2000" dirty="0"/>
            </a:br>
            <a:endParaRPr lang="en-GB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assistance in advertising sales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assistance in stock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assistance with ordering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provided in the form of various manuals, seminars, or personal consultations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free or paid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r>
              <a:rPr lang="en-GB" sz="2200" b="1" dirty="0"/>
              <a:t> 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2859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0713" y="527392"/>
            <a:ext cx="71316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sz="2200" b="1" dirty="0"/>
              <a:t> Sales components</a:t>
            </a:r>
            <a:endParaRPr lang="en-GB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services that are usually associated with the term customer service</a:t>
            </a:r>
            <a:endParaRPr lang="en-GB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400050" lvl="0" indent="-400050">
              <a:buAutoNum type="romanUcPeriod"/>
            </a:pPr>
            <a:r>
              <a:rPr lang="en-GB" sz="2200" dirty="0">
                <a:solidFill>
                  <a:srgbClr val="FF0000"/>
                </a:solidFill>
              </a:rPr>
              <a:t>Stock depletion level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measure</a:t>
            </a:r>
            <a:r>
              <a:rPr lang="cs-CZ" sz="2000" dirty="0" smtClean="0"/>
              <a:t>s</a:t>
            </a:r>
            <a:r>
              <a:rPr lang="en-GB" sz="2000" dirty="0" smtClean="0"/>
              <a:t> </a:t>
            </a:r>
            <a:r>
              <a:rPr lang="en-GB" sz="2000" dirty="0"/>
              <a:t>the availability of a particular product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stock depletion </a:t>
            </a:r>
            <a:r>
              <a:rPr lang="cs-CZ" sz="2000" dirty="0" err="1" smtClean="0"/>
              <a:t>level</a:t>
            </a:r>
            <a:r>
              <a:rPr lang="cs-CZ" sz="2000" dirty="0" smtClean="0"/>
              <a:t> </a:t>
            </a:r>
            <a:r>
              <a:rPr lang="en-GB" sz="2000" dirty="0" smtClean="0"/>
              <a:t>should </a:t>
            </a:r>
            <a:r>
              <a:rPr lang="en-GB" sz="2000" dirty="0"/>
              <a:t>be monitored by product and by customer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maintain</a:t>
            </a:r>
            <a:r>
              <a:rPr lang="cs-CZ" sz="2000" dirty="0" smtClean="0"/>
              <a:t>s</a:t>
            </a:r>
            <a:r>
              <a:rPr lang="en-GB" sz="2000" dirty="0" smtClean="0"/>
              <a:t> </a:t>
            </a:r>
            <a:r>
              <a:rPr lang="en-GB" sz="2000" dirty="0"/>
              <a:t>customer confidence when stocks are exhausted (replacement product, delivery from another source)</a:t>
            </a:r>
          </a:p>
        </p:txBody>
      </p:sp>
    </p:spTree>
    <p:extLst>
      <p:ext uri="{BB962C8B-B14F-4D97-AF65-F5344CB8AC3E}">
        <p14:creationId xmlns:p14="http://schemas.microsoft.com/office/powerpoint/2010/main" val="741461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srgbClr val="FF0000"/>
                </a:solidFill>
              </a:rPr>
              <a:t>II. Order status information</a:t>
            </a:r>
          </a:p>
          <a:p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information about the status of ordered goods in stock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order status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information about the expected or actual delivery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information about the status of pending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customers pay increased attention to any delivery problems or variations in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08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srgbClr val="FF0000"/>
                </a:solidFill>
              </a:rPr>
              <a:t>III. System accuracy</a:t>
            </a:r>
            <a:r>
              <a:rPr lang="en-GB" sz="2000" dirty="0"/>
              <a:t/>
            </a:r>
            <a:br>
              <a:rPr lang="en-GB" sz="2000" dirty="0"/>
            </a:br>
            <a:endParaRPr lang="en-GB" sz="2200" dirty="0">
              <a:solidFill>
                <a:srgbClr val="FF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order cycle uniformity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special delivery solutions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movements of goods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ease of ordering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product substitutability</a:t>
            </a:r>
          </a:p>
        </p:txBody>
      </p:sp>
    </p:spTree>
    <p:extLst>
      <p:ext uri="{BB962C8B-B14F-4D97-AF65-F5344CB8AC3E}">
        <p14:creationId xmlns:p14="http://schemas.microsoft.com/office/powerpoint/2010/main" val="609989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srgbClr val="FF0000"/>
                </a:solidFill>
              </a:rPr>
              <a:t>IV. Order cycle evenness</a:t>
            </a:r>
          </a:p>
          <a:p>
            <a:pPr lvl="0"/>
            <a:endParaRPr lang="en-GB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customers attach more importance to maintaining order cycle evenness than absolute cycle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need </a:t>
            </a:r>
            <a:r>
              <a:rPr lang="en-GB" sz="2000" dirty="0"/>
              <a:t>to monitor actual performance achieved in supply evenness and if necessary </a:t>
            </a:r>
            <a:r>
              <a:rPr lang="en-GB" sz="2000" dirty="0" err="1" smtClean="0"/>
              <a:t>tak</a:t>
            </a:r>
            <a:r>
              <a:rPr lang="cs-CZ" sz="2000" dirty="0" err="1" smtClean="0"/>
              <a:t>ing</a:t>
            </a:r>
            <a:r>
              <a:rPr lang="en-GB" sz="2000" dirty="0" smtClean="0"/>
              <a:t> </a:t>
            </a:r>
            <a:r>
              <a:rPr lang="en-GB" sz="2000" dirty="0"/>
              <a:t>corrective measures</a:t>
            </a:r>
          </a:p>
          <a:p>
            <a:pPr lvl="0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47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srgbClr val="FF0000"/>
                </a:solidFill>
              </a:rPr>
              <a:t>V. Special delivery solutions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delivery that cannot be </a:t>
            </a:r>
            <a:r>
              <a:rPr lang="en-GB" sz="2000" dirty="0" smtClean="0"/>
              <a:t>deliver</a:t>
            </a:r>
            <a:r>
              <a:rPr lang="cs-CZ" sz="2000" dirty="0" err="1" smtClean="0"/>
              <a:t>ed</a:t>
            </a:r>
            <a:r>
              <a:rPr lang="en-GB" sz="2000" dirty="0" smtClean="0"/>
              <a:t> </a:t>
            </a:r>
            <a:r>
              <a:rPr lang="en-GB" sz="2000" dirty="0"/>
              <a:t>within the usual distribution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costs </a:t>
            </a:r>
            <a:r>
              <a:rPr lang="en-GB" sz="2000" dirty="0"/>
              <a:t>of these deliveries significantly </a:t>
            </a:r>
            <a:r>
              <a:rPr lang="en-GB" sz="2000" dirty="0" smtClean="0"/>
              <a:t>exceed </a:t>
            </a:r>
            <a:r>
              <a:rPr lang="en-GB" sz="2000" dirty="0"/>
              <a:t>the costs of standard deliveries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necessity </a:t>
            </a:r>
            <a:r>
              <a:rPr lang="en-GB" sz="2000" dirty="0" smtClean="0"/>
              <a:t>determine</a:t>
            </a:r>
            <a:r>
              <a:rPr lang="cs-CZ" sz="2000" dirty="0" smtClean="0"/>
              <a:t>s</a:t>
            </a:r>
            <a:r>
              <a:rPr lang="en-GB" sz="2000" dirty="0" smtClean="0"/>
              <a:t> </a:t>
            </a:r>
            <a:r>
              <a:rPr lang="en-GB" sz="2000" dirty="0"/>
              <a:t>which types of customers or situations are eligible for this special treatment and which are not</a:t>
            </a:r>
          </a:p>
        </p:txBody>
      </p:sp>
    </p:spTree>
    <p:extLst>
      <p:ext uri="{BB962C8B-B14F-4D97-AF65-F5344CB8AC3E}">
        <p14:creationId xmlns:p14="http://schemas.microsoft.com/office/powerpoint/2010/main" val="3068934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VI. </a:t>
            </a:r>
            <a:r>
              <a:rPr lang="en-US" sz="2200" dirty="0">
                <a:solidFill>
                  <a:srgbClr val="FF0000"/>
                </a:solidFill>
              </a:rPr>
              <a:t>Goods redistribution</a:t>
            </a:r>
            <a:endParaRPr lang="cs-CZ" sz="2200" dirty="0">
              <a:solidFill>
                <a:srgbClr val="FF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moving goods between different distribution points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aim </a:t>
            </a:r>
            <a:r>
              <a:rPr lang="en-US" sz="2000" dirty="0"/>
              <a:t>is to prevent the depletion of stocks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where there are several distribution points, the rules for such transfers should be laid down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5067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srgbClr val="FF0000"/>
                </a:solidFill>
              </a:rPr>
              <a:t>VII. Ease of ordering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How easy is it for the customer to order?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user friendly preference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ordering problems need to be monitored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5097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4154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b="1"/>
          </a:p>
          <a:p>
            <a:pPr lvl="0"/>
            <a:endParaRPr lang="en-US" sz="3600" b="1" cap="all"/>
          </a:p>
          <a:p>
            <a:pPr lvl="0"/>
            <a:r>
              <a:rPr lang="en-US" sz="3100" b="1"/>
              <a:t>Logistics</a:t>
            </a:r>
          </a:p>
          <a:p>
            <a:pPr lvl="0"/>
            <a:r>
              <a:rPr lang="en-US" sz="3100" b="1"/>
              <a:t>-</a:t>
            </a:r>
          </a:p>
          <a:p>
            <a:pPr lvl="0"/>
            <a:r>
              <a:rPr lang="en-US" sz="3100" b="1"/>
              <a:t>Customer Service</a:t>
            </a:r>
            <a:br>
              <a:rPr lang="en-US" sz="3100" b="1"/>
            </a:br>
            <a:r>
              <a:rPr lang="en-US" sz="3100" b="1"/>
              <a:t>Part 1</a:t>
            </a:r>
          </a:p>
          <a:p>
            <a:endParaRPr lang="en-US" sz="3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1800" b="1" dirty="0">
                <a:solidFill>
                  <a:srgbClr val="002060"/>
                </a:solidFill>
                <a:cs typeface="Arial" panose="020B0604020202020204" pitchFamily="34" charset="0"/>
              </a:rPr>
              <a:t>Logistics activities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b="1" dirty="0">
                <a:solidFill>
                  <a:srgbClr val="002060"/>
                </a:solidFill>
                <a:cs typeface="Arial" panose="020B0604020202020204" pitchFamily="34" charset="0"/>
              </a:rPr>
              <a:t>Customer Service Definition Customer Service Components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b="1" dirty="0">
                <a:solidFill>
                  <a:srgbClr val="002060"/>
                </a:solidFill>
                <a:cs typeface="Arial" panose="020B0604020202020204" pitchFamily="34" charset="0"/>
              </a:rPr>
              <a:t>Starting points of customer service strategy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Structure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VIII. </a:t>
            </a:r>
            <a:r>
              <a:rPr lang="en-US" sz="2200" dirty="0">
                <a:solidFill>
                  <a:srgbClr val="FF0000"/>
                </a:solidFill>
              </a:rPr>
              <a:t>Product substitutability</a:t>
            </a:r>
            <a:br>
              <a:rPr lang="en-US" sz="2200" dirty="0">
                <a:solidFill>
                  <a:srgbClr val="FF0000"/>
                </a:solidFill>
              </a:rPr>
            </a:br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the goods ordered by the customer are not in stock but can be replaced</a:t>
            </a:r>
            <a:r>
              <a:rPr lang="cs-CZ" sz="2000" dirty="0"/>
              <a:t>:</a:t>
            </a:r>
            <a:endParaRPr lang="cs-CZ" sz="22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/>
              <a:t>different size/packaging of the same product</a:t>
            </a:r>
            <a:endParaRPr lang="cs-CZ" sz="22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/>
              <a:t>another product that has similar or better user properties</a:t>
            </a:r>
            <a:endParaRPr lang="cs-CZ" sz="2000" dirty="0">
              <a:solidFill>
                <a:srgbClr val="FF0000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sz="2200" dirty="0"/>
          </a:p>
          <a:p>
            <a:pPr lvl="0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6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3. After-sales components</a:t>
            </a:r>
            <a:endParaRPr lang="en-US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provide product or service support after the customer has received 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are </a:t>
            </a:r>
            <a:r>
              <a:rPr lang="en-US" sz="2400" dirty="0" smtClean="0"/>
              <a:t>the </a:t>
            </a:r>
            <a:r>
              <a:rPr lang="en-US" sz="2400" dirty="0"/>
              <a:t>most neglected</a:t>
            </a:r>
            <a:endParaRPr lang="en-US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91136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</a:t>
            </a:r>
            <a:r>
              <a:rPr lang="en-US" sz="2200" dirty="0">
                <a:solidFill>
                  <a:srgbClr val="FF0000"/>
                </a:solidFill>
              </a:rPr>
              <a:t>Installation, warranty, modifications, repairs, spare parts</a:t>
            </a:r>
            <a:endParaRPr lang="cs-CZ" sz="2200" dirty="0">
              <a:solidFill>
                <a:srgbClr val="FF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important consideration in virtually any purchase, but especially in the purchase of investment products</a:t>
            </a:r>
            <a:endParaRPr lang="cs-CZ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they must be given the same attention and investigation as the sales </a:t>
            </a:r>
            <a:r>
              <a:rPr lang="cs-CZ" sz="2400" dirty="0" err="1" smtClean="0"/>
              <a:t>parts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06324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20841" y="628601"/>
            <a:ext cx="715977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II. </a:t>
            </a:r>
            <a:r>
              <a:rPr lang="en-US" sz="2200" dirty="0">
                <a:solidFill>
                  <a:srgbClr val="FF0000"/>
                </a:solidFill>
              </a:rPr>
              <a:t>Product tracking</a:t>
            </a:r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form of registration - which products were sold to which customers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information can be extremely important (e</a:t>
            </a:r>
            <a:r>
              <a:rPr lang="cs-CZ" sz="2400" dirty="0"/>
              <a:t>.</a:t>
            </a:r>
            <a:r>
              <a:rPr lang="en-US" sz="2400" dirty="0"/>
              <a:t>g</a:t>
            </a:r>
            <a:r>
              <a:rPr lang="cs-CZ" sz="2400" dirty="0"/>
              <a:t>.</a:t>
            </a:r>
            <a:r>
              <a:rPr lang="en-US" sz="2400" dirty="0"/>
              <a:t> need to inform customers about a potential problem)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5293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III. </a:t>
            </a:r>
            <a:r>
              <a:rPr lang="en-US" sz="2200" dirty="0">
                <a:solidFill>
                  <a:srgbClr val="FF0000"/>
                </a:solidFill>
              </a:rPr>
              <a:t>Handling complaints, returned goods</a:t>
            </a:r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importance of online IS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reverse logistics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setting clear rules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10698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IV. </a:t>
            </a:r>
            <a:r>
              <a:rPr lang="en-US" sz="2200" dirty="0">
                <a:solidFill>
                  <a:srgbClr val="FF0000"/>
                </a:solidFill>
              </a:rPr>
              <a:t>Temporary product replacement</a:t>
            </a:r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some products it is necessary to keep in stock backup products that can be offered to the customer during the service of the product (cars, mobile phones,…)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minimizing customer trouble and the ability to significantly increase customer loyalty</a:t>
            </a:r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885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FE12583-D1DB-40B9-ADE9-08DA5263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04" y="830263"/>
            <a:ext cx="760421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cap="all" dirty="0" bmk="_Toc374514537">
                <a:solidFill>
                  <a:srgbClr val="307871"/>
                </a:solidFill>
              </a:rPr>
              <a:t>CS Strategy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bmk="_Toc374514537">
              <a:solidFill>
                <a:srgbClr val="307871"/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market and business analyzes mainly in the following areas:</a:t>
            </a:r>
            <a:endParaRPr lang="en-US" sz="2200" dirty="0"/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determination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level of </a:t>
            </a:r>
            <a:r>
              <a:rPr lang="cs-CZ" dirty="0"/>
              <a:t>CS</a:t>
            </a:r>
            <a:r>
              <a:rPr lang="en-US" dirty="0"/>
              <a:t> following customer response in the event of depleted stock at retail level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interdependencies between costs and revenues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ABC analysis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dirty="0"/>
              <a:t>customer service audit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07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28601"/>
            <a:ext cx="729517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Determination </a:t>
            </a:r>
            <a:r>
              <a:rPr lang="cs-CZ" sz="2200" b="1" dirty="0" err="1" smtClean="0"/>
              <a:t>of</a:t>
            </a:r>
            <a:r>
              <a:rPr lang="cs-CZ" sz="2200" b="1" dirty="0" smtClean="0"/>
              <a:t> </a:t>
            </a:r>
            <a:r>
              <a:rPr lang="en-US" sz="2200" b="1" dirty="0" smtClean="0"/>
              <a:t>the </a:t>
            </a:r>
            <a:r>
              <a:rPr lang="en-US" sz="2200" b="1" dirty="0"/>
              <a:t>level of service following customer response in the event of depleted stock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is difficult for the manufacturer to determine the impact of stock </a:t>
            </a:r>
            <a:r>
              <a:rPr lang="cs-CZ" sz="2000" dirty="0" err="1" smtClean="0"/>
              <a:t>depletion</a:t>
            </a:r>
            <a:r>
              <a:rPr lang="cs-CZ" sz="2000" dirty="0" smtClean="0"/>
              <a:t> </a:t>
            </a:r>
            <a:r>
              <a:rPr lang="en-US" sz="2000" dirty="0" smtClean="0"/>
              <a:t>on </a:t>
            </a:r>
            <a:r>
              <a:rPr lang="en-US" sz="2000" dirty="0"/>
              <a:t>end-users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d</a:t>
            </a:r>
            <a:r>
              <a:rPr lang="cs-CZ" sz="2000" dirty="0" err="1" smtClean="0"/>
              <a:t>epletion</a:t>
            </a:r>
            <a:r>
              <a:rPr lang="cs-CZ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dirty="0"/>
              <a:t>stocks at the producer level does not necessarily mean that stocks at the retail level are </a:t>
            </a:r>
            <a:r>
              <a:rPr lang="cs-CZ" sz="2000" dirty="0" err="1" smtClean="0"/>
              <a:t>depleted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when goods are not available, the customer can:</a:t>
            </a:r>
            <a:endParaRPr lang="en-US" sz="22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buy another size / </a:t>
            </a:r>
            <a:r>
              <a:rPr lang="en-US" dirty="0" smtClean="0"/>
              <a:t>pack</a:t>
            </a:r>
            <a:r>
              <a:rPr lang="cs-CZ" dirty="0" err="1" smtClean="0"/>
              <a:t>aking</a:t>
            </a:r>
            <a:r>
              <a:rPr lang="en-US" dirty="0" smtClean="0"/>
              <a:t> </a:t>
            </a:r>
            <a:r>
              <a:rPr lang="en-US" dirty="0"/>
              <a:t>of the same brand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buy another brand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go to another store</a:t>
            </a:r>
          </a:p>
        </p:txBody>
      </p:sp>
    </p:spTree>
    <p:extLst>
      <p:ext uri="{BB962C8B-B14F-4D97-AF65-F5344CB8AC3E}">
        <p14:creationId xmlns:p14="http://schemas.microsoft.com/office/powerpoint/2010/main" val="3616721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81997"/>
            <a:ext cx="7295177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/>
              <a:t>proper understanding of the behavior of subjects at different levels of the distribution channel is critical for the right strategy formulation (e.g. infant food)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/>
              <a:t>the starting point for customizing the order cycle, order fulfillment reliability, transport options and other elements of the logistics system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514184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E3D74E82-CF51-48DE-A86D-6FF2C469CFD8}"/>
              </a:ext>
            </a:extLst>
          </p:cNvPr>
          <p:cNvSpPr/>
          <p:nvPr/>
        </p:nvSpPr>
        <p:spPr>
          <a:xfrm>
            <a:off x="417416" y="259269"/>
            <a:ext cx="46474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Cost links in the logistics system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14380" t="27656" r="54671" b="23682"/>
          <a:stretch/>
        </p:blipFill>
        <p:spPr>
          <a:xfrm>
            <a:off x="799954" y="947772"/>
            <a:ext cx="7408235" cy="393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4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66F3A6BD-8FE9-4A03-8BC9-D68D9B65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40" y="98040"/>
            <a:ext cx="7612200" cy="4947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cap="all" dirty="0" bmk="">
                <a:solidFill>
                  <a:srgbClr val="307871"/>
                </a:solidFill>
              </a:rPr>
              <a:t>Customer service (</a:t>
            </a:r>
            <a:r>
              <a:rPr lang="en-US" sz="2800" b="1" cap="all" dirty="0" err="1" bmk="">
                <a:solidFill>
                  <a:srgbClr val="307871"/>
                </a:solidFill>
              </a:rPr>
              <a:t>cS</a:t>
            </a:r>
            <a:r>
              <a:rPr lang="en-US" sz="2800" b="1" cap="all" dirty="0" bmk="">
                <a:solidFill>
                  <a:srgbClr val="30787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process that takes place between the buyer, seller and possibly third party (logistics companies)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result of this process is the </a:t>
            </a:r>
            <a:r>
              <a:rPr lang="en-US" sz="2400" b="1" dirty="0"/>
              <a:t>added value </a:t>
            </a:r>
            <a:r>
              <a:rPr lang="en-US" sz="2400" dirty="0"/>
              <a:t>(short and long term) that increases the value of the product or service being exchanged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cost effectiveness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https://www.youtube.com/watch?v=bL_D-qyva0c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https://www.youtube.com/watch?v=tYUXK2Rb-PY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0" lang="en-US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62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5467" y="718289"/>
            <a:ext cx="727515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ABC analysis </a:t>
            </a:r>
          </a:p>
          <a:p>
            <a:endParaRPr lang="en-US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some customers (products) benefit the enterprise more than other customers (products):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A: the most important (85%)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B: </a:t>
            </a:r>
            <a:r>
              <a:rPr lang="en-US" sz="2000" dirty="0" smtClean="0"/>
              <a:t>less </a:t>
            </a:r>
            <a:r>
              <a:rPr lang="en-US" sz="2000" dirty="0"/>
              <a:t>important (15%)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C: the least important (5%)</a:t>
            </a:r>
          </a:p>
        </p:txBody>
      </p:sp>
    </p:spTree>
    <p:extLst>
      <p:ext uri="{BB962C8B-B14F-4D97-AF65-F5344CB8AC3E}">
        <p14:creationId xmlns:p14="http://schemas.microsoft.com/office/powerpoint/2010/main" val="3358169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258118"/>
              </p:ext>
            </p:extLst>
          </p:nvPr>
        </p:nvGraphicFramePr>
        <p:xfrm>
          <a:off x="381600" y="1488229"/>
          <a:ext cx="8251200" cy="2140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2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194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 dirty="0">
                          <a:effectLst/>
                        </a:rPr>
                        <a:t>Customer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noProof="0" dirty="0"/>
                        <a:t>Stock availability standard </a:t>
                      </a:r>
                      <a:r>
                        <a:rPr lang="en-US" sz="2200" u="none" strike="noStrike" noProof="0" dirty="0">
                          <a:effectLst/>
                        </a:rPr>
                        <a:t>(%)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noProof="0" dirty="0"/>
                        <a:t>Order cycle time standard </a:t>
                      </a:r>
                      <a:r>
                        <a:rPr lang="en-US" sz="2200" u="none" strike="noStrike" noProof="0" dirty="0">
                          <a:effectLst/>
                        </a:rPr>
                        <a:t>(hr.)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noProof="0" dirty="0"/>
                        <a:t>Standard for completeness of supply </a:t>
                      </a:r>
                      <a:r>
                        <a:rPr lang="en-US" sz="2200" u="none" strike="noStrike" noProof="0" dirty="0">
                          <a:effectLst/>
                        </a:rPr>
                        <a:t>(%)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8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A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100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48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99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68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B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95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72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97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8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C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90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>
                          <a:effectLst/>
                        </a:rPr>
                        <a:t>96</a:t>
                      </a:r>
                      <a:endParaRPr lang="en-US" sz="22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noProof="0" dirty="0">
                          <a:effectLst/>
                        </a:rPr>
                        <a:t>95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8052" y="840981"/>
            <a:ext cx="5920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Example: different service levels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1632120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571427" y="432392"/>
            <a:ext cx="290175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en-US" sz="2100" b="1" kern="0" dirty="0">
                <a:solidFill>
                  <a:srgbClr val="307871"/>
                </a:solidFill>
                <a:latin typeface="Times New Roman"/>
              </a:rPr>
              <a:t>Summary of the lecture</a:t>
            </a:r>
            <a:endParaRPr lang="en-US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You can: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Define customer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Describe the individual components of customer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Define the bases of customer service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Clarify </a:t>
            </a:r>
            <a:r>
              <a:rPr lang="en-GB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customer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´s</a:t>
            </a:r>
            <a:r>
              <a:rPr lang="en-GB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response in case of stock depletion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  <a:cs typeface="Arial" panose="020B0604020202020204" pitchFamily="34" charset="0"/>
              </a:rPr>
              <a:t>Use ABC analysis to create a customer service strategy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82426861-C4E4-4F3D-B555-92BEB3910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210" y="628601"/>
            <a:ext cx="7259410" cy="260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bmk="">
                <a:solidFill>
                  <a:srgbClr val="307871"/>
                </a:solidFill>
              </a:rPr>
              <a:t>How can be CS understood?</a:t>
            </a:r>
            <a:br>
              <a:rPr lang="en-US" sz="2400" b="1" dirty="0" bmk="">
                <a:solidFill>
                  <a:srgbClr val="307871"/>
                </a:solidFill>
              </a:rPr>
            </a:br>
            <a:endParaRPr lang="en-US" sz="2400" b="1" dirty="0" bmk="">
              <a:solidFill>
                <a:srgbClr val="307871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bmk="">
              <a:solidFill>
                <a:srgbClr val="30787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Activity to be managed</a:t>
            </a:r>
            <a:endParaRPr kumimoji="0" lang="en-US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Performance in certain parameters</a:t>
            </a:r>
            <a:endParaRPr kumimoji="0" lang="en-US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Business philosophy</a:t>
            </a:r>
            <a:endParaRPr lang="en-US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9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CC23E0D7-0CD3-492A-892A-F6FE9F6A94FA}"/>
              </a:ext>
            </a:extLst>
          </p:cNvPr>
          <p:cNvSpPr/>
          <p:nvPr/>
        </p:nvSpPr>
        <p:spPr>
          <a:xfrm>
            <a:off x="567328" y="846718"/>
            <a:ext cx="71726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600" b="1" dirty="0" bmk="_Toc374514537">
                <a:solidFill>
                  <a:srgbClr val="307871"/>
                </a:solidFill>
              </a:rPr>
              <a:t>CS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Pre-sales phase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Sales phase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After-sales phase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698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3933" y="628601"/>
            <a:ext cx="724845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1. Pre-sales components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mostly </a:t>
            </a:r>
            <a:r>
              <a:rPr lang="en-US" sz="2400" dirty="0" smtClean="0"/>
              <a:t>relate </a:t>
            </a:r>
            <a:r>
              <a:rPr lang="en-US" sz="2400" dirty="0"/>
              <a:t>to the organization's policy or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</a:t>
            </a:r>
            <a:r>
              <a:rPr lang="cs-CZ" sz="2400" dirty="0"/>
              <a:t>ve</a:t>
            </a:r>
            <a:r>
              <a:rPr lang="en-US" sz="2400" dirty="0"/>
              <a:t> a major impact on how customers perceive the organization and what their level of satisfaction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 not always have to be directly related to logistics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formulated and available before an enterprise starts implementing and performing customer service activities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8921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3933" y="628601"/>
            <a:ext cx="724845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are </a:t>
            </a:r>
            <a:r>
              <a:rPr lang="en-US" sz="2400" dirty="0" smtClean="0"/>
              <a:t>provided </a:t>
            </a:r>
            <a:r>
              <a:rPr lang="en-US" sz="2400" dirty="0"/>
              <a:t>independently and outside the normal order cycle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relatively stable, long-term nature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some assurance in terms of customer expectations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6409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</a:t>
            </a:r>
            <a:r>
              <a:rPr lang="en-US" sz="2200" dirty="0">
                <a:solidFill>
                  <a:srgbClr val="FF0000"/>
                </a:solidFill>
              </a:rPr>
              <a:t>Written declaration of customer service policy</a:t>
            </a:r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definition of service standards in response to customer requirements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includes measures to monitor and evaluate service performance, including how often results are reported</a:t>
            </a:r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41870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II. Handing over customer service declarations to customers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enterprise makes the customer aware of what he can expect to avoid exaggerating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this form the customer should learn how to proceed in cases where the expected level of service is not met by the enterprise</a:t>
            </a:r>
            <a:r>
              <a:rPr lang="en-US" sz="2200" dirty="0"/>
              <a:t> </a:t>
            </a:r>
            <a:r>
              <a:rPr lang="en-US" sz="2200" b="1" dirty="0"/>
              <a:t> 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9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996</Words>
  <Application>Microsoft Office PowerPoint</Application>
  <PresentationFormat>Předvádění na obrazovce (16:9)</PresentationFormat>
  <Paragraphs>195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DejaVu Sans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445</cp:revision>
  <cp:lastPrinted>2019-10-08T08:55:59Z</cp:lastPrinted>
  <dcterms:created xsi:type="dcterms:W3CDTF">2016-07-06T15:42:34Z</dcterms:created>
  <dcterms:modified xsi:type="dcterms:W3CDTF">2019-10-25T12:29:19Z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