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4"/>
  </p:notesMasterIdLst>
  <p:sldIdLst>
    <p:sldId id="258" r:id="rId2"/>
    <p:sldId id="263" r:id="rId3"/>
    <p:sldId id="314" r:id="rId4"/>
    <p:sldId id="313" r:id="rId5"/>
    <p:sldId id="315" r:id="rId6"/>
    <p:sldId id="316" r:id="rId7"/>
    <p:sldId id="317" r:id="rId8"/>
    <p:sldId id="320" r:id="rId9"/>
    <p:sldId id="318" r:id="rId10"/>
    <p:sldId id="319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12" r:id="rId19"/>
    <p:sldId id="329" r:id="rId20"/>
    <p:sldId id="330" r:id="rId21"/>
    <p:sldId id="331" r:id="rId22"/>
    <p:sldId id="333" r:id="rId23"/>
    <p:sldId id="332" r:id="rId24"/>
    <p:sldId id="328" r:id="rId25"/>
    <p:sldId id="334" r:id="rId26"/>
    <p:sldId id="335" r:id="rId27"/>
    <p:sldId id="341" r:id="rId28"/>
    <p:sldId id="340" r:id="rId29"/>
    <p:sldId id="336" r:id="rId30"/>
    <p:sldId id="339" r:id="rId31"/>
    <p:sldId id="338" r:id="rId32"/>
    <p:sldId id="287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dent" initials="s" lastIdx="0" clrIdx="0">
    <p:extLst>
      <p:ext uri="{19B8F6BF-5375-455C-9EA6-DF929625EA0E}">
        <p15:presenceInfo xmlns:p15="http://schemas.microsoft.com/office/powerpoint/2012/main" userId="studen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02" autoAdjust="0"/>
  </p:normalViewPr>
  <p:slideViewPr>
    <p:cSldViewPr snapToGrid="0">
      <p:cViewPr varScale="1">
        <p:scale>
          <a:sx n="106" d="100"/>
          <a:sy n="106" d="100"/>
        </p:scale>
        <p:origin x="7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637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000" b="1"/>
          </a:p>
          <a:p>
            <a:pPr algn="l"/>
            <a:endParaRPr lang="en-US" sz="3000" b="1"/>
          </a:p>
          <a:p>
            <a:pPr lvl="0"/>
            <a:endParaRPr lang="en-US" sz="3000" b="1" cap="all"/>
          </a:p>
          <a:p>
            <a:pPr lvl="0"/>
            <a:endParaRPr lang="en-US" sz="3000" b="1" cap="all"/>
          </a:p>
          <a:p>
            <a:pPr lvl="0"/>
            <a:r>
              <a:rPr lang="en-US" sz="3000" b="1" cap="all"/>
              <a:t>Logistics</a:t>
            </a:r>
          </a:p>
          <a:p>
            <a:pPr lvl="0"/>
            <a:r>
              <a:rPr lang="en-US" sz="3000" b="1" cap="all"/>
              <a:t>-</a:t>
            </a:r>
          </a:p>
          <a:p>
            <a:pPr lvl="0"/>
            <a:r>
              <a:rPr lang="en-US" sz="2600" b="1" cap="all"/>
              <a:t>Customer service part 2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800" b="1" i="1" dirty="0">
                <a:solidFill>
                  <a:srgbClr val="002060"/>
                </a:solidFill>
              </a:rPr>
              <a:t>The aim of this lecture is to clarify customer service </a:t>
            </a:r>
            <a:r>
              <a:rPr lang="cs-CZ" sz="1800" b="1" i="1" dirty="0">
                <a:solidFill>
                  <a:srgbClr val="002060"/>
                </a:solidFill>
              </a:rPr>
              <a:t>audit</a:t>
            </a:r>
            <a:r>
              <a:rPr lang="en-GB" sz="1800" b="1" i="1" dirty="0">
                <a:solidFill>
                  <a:srgbClr val="002060"/>
                </a:solidFill>
              </a:rPr>
              <a:t> and the importance of standards in the field of customer service</a:t>
            </a:r>
          </a:p>
          <a:p>
            <a:pPr marL="0" indent="0" algn="ctr">
              <a:buNone/>
            </a:pP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Lecturer</a:t>
            </a:r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74003" y="622037"/>
            <a:ext cx="7306617" cy="3180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0"/>
              </a:spcBef>
            </a:pPr>
            <a:r>
              <a:rPr lang="en-US" sz="2200" b="1" dirty="0">
                <a:solidFill>
                  <a:srgbClr val="FF0000"/>
                </a:solidFill>
              </a:rPr>
              <a:t>3. Identification of opportunities and methods to improve the level of customer service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utilization of information obtained from external and internal audit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comparison with the competition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what and how to improve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75705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D98CC6CB-6376-4D07-B411-120099470BAD}"/>
              </a:ext>
            </a:extLst>
          </p:cNvPr>
          <p:cNvSpPr/>
          <p:nvPr/>
        </p:nvSpPr>
        <p:spPr>
          <a:xfrm>
            <a:off x="560104" y="746075"/>
            <a:ext cx="719324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2200" b="1" dirty="0">
                <a:solidFill>
                  <a:srgbClr val="FF0000"/>
                </a:solidFill>
              </a:rPr>
              <a:t>4. Implementation of standards in the field of CS</a:t>
            </a:r>
            <a:br>
              <a:rPr lang="en-US" sz="2000" dirty="0"/>
            </a:br>
            <a:endParaRPr lang="en-US" sz="2200" b="1" dirty="0">
              <a:solidFill>
                <a:srgbClr val="FF0000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200" dirty="0"/>
              <a:t>goal: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/>
              <a:t>creation and implementation of specific standards (levels) of customer service and system of their measurement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200" dirty="0"/>
              <a:t>different target service levels for different segments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200" dirty="0"/>
              <a:t>motivation of employees to meet the company's goals in the field of CS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2200" dirty="0"/>
          </a:p>
          <a:p>
            <a:endParaRPr lang="en-US" sz="2200" dirty="0"/>
          </a:p>
          <a:p>
            <a:r>
              <a:rPr lang="en-US" sz="2000" b="1" dirty="0"/>
              <a:t>The whole process of customer service audit must be repeated regularly by management !!!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143177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37D5AD5A-FF92-44C3-8E29-C8161CB59810}"/>
              </a:ext>
            </a:extLst>
          </p:cNvPr>
          <p:cNvSpPr/>
          <p:nvPr/>
        </p:nvSpPr>
        <p:spPr>
          <a:xfrm>
            <a:off x="492145" y="628601"/>
            <a:ext cx="7220932" cy="2380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0"/>
              </a:spcBef>
            </a:pPr>
            <a:r>
              <a:rPr lang="en-US" sz="2200" b="1" dirty="0" bmk="_Toc374514537"/>
              <a:t>Obstacles to customer service strategy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inability to distinguish specific market segments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different levels of CS vs. different price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unrealistic expectations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seeking general and common market requirements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disregard of geographical differences</a:t>
            </a:r>
          </a:p>
        </p:txBody>
      </p:sp>
    </p:spTree>
    <p:extLst>
      <p:ext uri="{BB962C8B-B14F-4D97-AF65-F5344CB8AC3E}">
        <p14:creationId xmlns:p14="http://schemas.microsoft.com/office/powerpoint/2010/main" val="4108533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36A7CE57-5466-4ED0-9D0D-A3A8D403DB74}"/>
              </a:ext>
            </a:extLst>
          </p:cNvPr>
          <p:cNvSpPr/>
          <p:nvPr/>
        </p:nvSpPr>
        <p:spPr>
          <a:xfrm>
            <a:off x="457956" y="675617"/>
            <a:ext cx="7225646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bmk="_Toc374514537">
                <a:solidFill>
                  <a:srgbClr val="307871"/>
                </a:solidFill>
              </a:rPr>
              <a:t>Determination and evaluation of CS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setting standards, performance norms of CS components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performance in the field of CS can be measured and controlled as follows: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to introduce quantitative performance standards for each service component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to measure the actual performance of each component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to analyze the differences between actual performance and standards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take corrective step to improve actual performance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motivation customers to cooperate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92420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36A7CE57-5466-4ED0-9D0D-A3A8D403DB74}"/>
              </a:ext>
            </a:extLst>
          </p:cNvPr>
          <p:cNvSpPr/>
          <p:nvPr/>
        </p:nvSpPr>
        <p:spPr>
          <a:xfrm>
            <a:off x="391212" y="809105"/>
            <a:ext cx="7225646" cy="2790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0"/>
              </a:spcBef>
            </a:pPr>
            <a:r>
              <a:rPr lang="en-US" sz="2200" b="1" dirty="0">
                <a:solidFill>
                  <a:srgbClr val="FF0000"/>
                </a:solidFill>
              </a:rPr>
              <a:t>Measurement of CS performance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b="1" i="1" dirty="0"/>
              <a:t>pre-sales components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notification of product unavailability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quality of sales representatives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regular visits by sales representatives	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monitoring the customer‘s storage level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consultations for new product / package development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communication of the planned delivery date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941408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36A7CE57-5466-4ED0-9D0D-A3A8D403DB74}"/>
              </a:ext>
            </a:extLst>
          </p:cNvPr>
          <p:cNvSpPr/>
          <p:nvPr/>
        </p:nvSpPr>
        <p:spPr>
          <a:xfrm>
            <a:off x="409695" y="715182"/>
            <a:ext cx="7225646" cy="3057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i="1" dirty="0"/>
              <a:t>sales components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percentage of pending orders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percentage of availability / reliability of order fulfillment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incomplete deliveries / losses on deliveries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simplicity of ordering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order confirmation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offer credit terms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handling queries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frequency of supply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39384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36A7CE57-5466-4ED0-9D0D-A3A8D403DB74}"/>
              </a:ext>
            </a:extLst>
          </p:cNvPr>
          <p:cNvSpPr/>
          <p:nvPr/>
        </p:nvSpPr>
        <p:spPr>
          <a:xfrm>
            <a:off x="382997" y="768578"/>
            <a:ext cx="7225646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order cycle time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order cycle time reliability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timeliness of deliveries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expedition delay (fluctuations in the cycle)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complete order fulfillment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order status information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ability to track orders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03466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36A7CE57-5466-4ED0-9D0D-A3A8D403DB74}"/>
              </a:ext>
            </a:extLst>
          </p:cNvPr>
          <p:cNvSpPr/>
          <p:nvPr/>
        </p:nvSpPr>
        <p:spPr>
          <a:xfrm>
            <a:off x="382997" y="787431"/>
            <a:ext cx="722564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b="1" i="1" dirty="0"/>
              <a:t>after-sales components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invoice accuracy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return / leveling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product damage (hidden and visible)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well stacked pallets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easy-to-read information on the expiry date on the packaging (use by date, ...)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quality of the packaging of goods intended for display in the shop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4170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7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40631" y="576553"/>
            <a:ext cx="7155013" cy="3221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0"/>
              </a:spcBef>
            </a:pPr>
            <a:r>
              <a:rPr lang="en-US" sz="2200" b="1" dirty="0">
                <a:solidFill>
                  <a:srgbClr val="FF0000"/>
                </a:solidFill>
              </a:rPr>
              <a:t>Standards in customer service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must reflect real customer requirements (not what management thinks)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appointed workers regularly measure actual performance in specified indicators and compare it to standards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importance of the order processing system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importance of IS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92762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CB6B64B9-2117-4C59-9D89-F3DC1C8A1111}"/>
              </a:ext>
            </a:extLst>
          </p:cNvPr>
          <p:cNvSpPr/>
          <p:nvPr/>
        </p:nvSpPr>
        <p:spPr>
          <a:xfrm>
            <a:off x="508954" y="883029"/>
            <a:ext cx="723104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0"/>
              </a:spcBef>
            </a:pPr>
            <a:r>
              <a:rPr lang="en-US" sz="2200" b="1" dirty="0">
                <a:solidFill>
                  <a:srgbClr val="FF0000"/>
                </a:solidFill>
              </a:rPr>
              <a:t>Examples of standards in the field of CS</a:t>
            </a:r>
          </a:p>
          <a:p>
            <a:pPr marL="214313" indent="-214313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percentage of availability of the goods in stock:</a:t>
            </a:r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by product or product group</a:t>
            </a:r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by storage location</a:t>
            </a:r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by customer or customer category</a:t>
            </a:r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by period</a:t>
            </a:r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by </a:t>
            </a:r>
            <a:r>
              <a:rPr lang="en-US" dirty="0"/>
              <a:t>completeness of orders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4201532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000" b="1"/>
          </a:p>
          <a:p>
            <a:pPr lvl="0"/>
            <a:endParaRPr lang="en-US" sz="3600" b="1" cap="all"/>
          </a:p>
          <a:p>
            <a:pPr lvl="0"/>
            <a:r>
              <a:rPr lang="en-US" sz="3100" b="1"/>
              <a:t>Logistics</a:t>
            </a:r>
          </a:p>
          <a:p>
            <a:pPr lvl="0"/>
            <a:r>
              <a:rPr lang="en-US" sz="3100" b="1"/>
              <a:t>-</a:t>
            </a:r>
          </a:p>
          <a:p>
            <a:pPr lvl="0"/>
            <a:r>
              <a:rPr lang="en-US" sz="3100" b="1"/>
              <a:t>Customer service</a:t>
            </a:r>
            <a:br>
              <a:rPr lang="en-US" sz="3100" b="1"/>
            </a:br>
            <a:r>
              <a:rPr lang="en-US" sz="3100" b="1"/>
              <a:t> Part 2</a:t>
            </a:r>
          </a:p>
          <a:p>
            <a:endParaRPr lang="en-US" sz="30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>
                <a:solidFill>
                  <a:srgbClr val="002060"/>
                </a:solidFill>
                <a:cs typeface="Arial" panose="020B0604020202020204" pitchFamily="34" charset="0"/>
              </a:rPr>
              <a:t>Customer service audit</a:t>
            </a:r>
          </a:p>
          <a:p>
            <a:pPr marL="0" indent="0">
              <a:buNone/>
            </a:pPr>
            <a:r>
              <a:rPr lang="en-US" sz="1800" b="1">
                <a:solidFill>
                  <a:srgbClr val="002060"/>
                </a:solidFill>
                <a:cs typeface="Arial" panose="020B0604020202020204" pitchFamily="34" charset="0"/>
              </a:rPr>
              <a:t>Determination and evaluation of the level of customer service</a:t>
            </a:r>
          </a:p>
          <a:p>
            <a:pPr marL="0" indent="0">
              <a:buNone/>
            </a:pPr>
            <a:r>
              <a:rPr lang="en-US" sz="1800" b="1">
                <a:solidFill>
                  <a:srgbClr val="002060"/>
                </a:solidFill>
                <a:cs typeface="Arial" panose="020B0604020202020204" pitchFamily="34" charset="0"/>
              </a:rPr>
              <a:t>LIS</a:t>
            </a:r>
          </a:p>
          <a:p>
            <a:pPr marL="0" indent="0">
              <a:buNone/>
            </a:pPr>
            <a:r>
              <a:rPr lang="en-US" sz="1800" b="1">
                <a:solidFill>
                  <a:srgbClr val="002060"/>
                </a:solidFill>
                <a:cs typeface="Arial" panose="020B0604020202020204" pitchFamily="34" charset="0"/>
              </a:rPr>
              <a:t>EDI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Structure of the lecture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CB6B64B9-2117-4C59-9D89-F3DC1C8A1111}"/>
              </a:ext>
            </a:extLst>
          </p:cNvPr>
          <p:cNvSpPr/>
          <p:nvPr/>
        </p:nvSpPr>
        <p:spPr>
          <a:xfrm>
            <a:off x="508954" y="883029"/>
            <a:ext cx="7231046" cy="2103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transportation time</a:t>
            </a:r>
            <a:r>
              <a:rPr lang="cs-CZ" sz="2400" dirty="0"/>
              <a:t>:</a:t>
            </a:r>
            <a:endParaRPr lang="cs-CZ" sz="2200" dirty="0"/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by mode of transport</a:t>
            </a:r>
            <a:endParaRPr lang="cs-CZ" dirty="0"/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by storage location</a:t>
            </a:r>
            <a:endParaRPr lang="cs-CZ" dirty="0"/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by customer or customer category</a:t>
            </a:r>
            <a:endParaRPr lang="cs-CZ" dirty="0"/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by </a:t>
            </a:r>
            <a:r>
              <a:rPr lang="cs-CZ" dirty="0"/>
              <a:t>period</a:t>
            </a:r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by order size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5347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CB6B64B9-2117-4C59-9D89-F3DC1C8A1111}"/>
              </a:ext>
            </a:extLst>
          </p:cNvPr>
          <p:cNvSpPr/>
          <p:nvPr/>
        </p:nvSpPr>
        <p:spPr>
          <a:xfrm>
            <a:off x="508954" y="883029"/>
            <a:ext cx="7231046" cy="2072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even distribution of supplies</a:t>
            </a:r>
            <a:r>
              <a:rPr lang="cs-CZ" sz="2200" dirty="0"/>
              <a:t>:</a:t>
            </a:r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by </a:t>
            </a:r>
            <a:r>
              <a:rPr lang="en-US" dirty="0"/>
              <a:t>timely delivery</a:t>
            </a:r>
            <a:endParaRPr lang="cs-CZ" dirty="0"/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by storage location</a:t>
            </a:r>
            <a:endParaRPr lang="cs-CZ" dirty="0"/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by customer or customer category</a:t>
            </a:r>
            <a:endParaRPr lang="cs-CZ" dirty="0"/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by date range</a:t>
            </a:r>
            <a:endParaRPr lang="cs-CZ" dirty="0"/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by order size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3643524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CB6B64B9-2117-4C59-9D89-F3DC1C8A1111}"/>
              </a:ext>
            </a:extLst>
          </p:cNvPr>
          <p:cNvSpPr/>
          <p:nvPr/>
        </p:nvSpPr>
        <p:spPr>
          <a:xfrm>
            <a:off x="507896" y="628601"/>
            <a:ext cx="737272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2600" b="1" dirty="0" bmk="_Toc374514537"/>
              <a:t>Improving the quality and performance of CS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level and quality of CS can be increased by: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carefully examining the needs of customers</a:t>
            </a:r>
            <a:endParaRPr lang="en-US" b="1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setting service levels that respect the interrelationship between revenue and costs</a:t>
            </a:r>
            <a:endParaRPr lang="en-US" b="1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using the latest technology in the order processing system</a:t>
            </a:r>
            <a:endParaRPr lang="en-US" b="1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measuring and evaluating the performance of individual logistics activities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utilization of CS audit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influence of the ordering system</a:t>
            </a:r>
          </a:p>
        </p:txBody>
      </p:sp>
    </p:spTree>
    <p:extLst>
      <p:ext uri="{BB962C8B-B14F-4D97-AF65-F5344CB8AC3E}">
        <p14:creationId xmlns:p14="http://schemas.microsoft.com/office/powerpoint/2010/main" val="5837791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33193" y="761971"/>
            <a:ext cx="7247427" cy="2995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ts val="430"/>
              </a:spcBef>
              <a:buNone/>
            </a:pPr>
            <a:r>
              <a:rPr lang="en-US" altLang="cs-CZ" sz="2600" b="1" dirty="0" bmk="_Toc374514537">
                <a:solidFill>
                  <a:srgbClr val="307871"/>
                </a:solidFill>
                <a:latin typeface="+mn-lt"/>
              </a:rPr>
              <a:t>Logistics information system (LIS)</a:t>
            </a:r>
          </a:p>
          <a:p>
            <a:pPr marL="342900" indent="-342900" algn="just">
              <a:spcBef>
                <a:spcPts val="430"/>
              </a:spcBef>
            </a:pPr>
            <a:r>
              <a:rPr lang="en-US" sz="2200" dirty="0">
                <a:latin typeface="+mj-lt"/>
              </a:rPr>
              <a:t>IS focused on logistics data</a:t>
            </a:r>
            <a:endParaRPr lang="en-US" altLang="cs-CZ" sz="2200" dirty="0">
              <a:latin typeface="+mj-lt"/>
            </a:endParaRPr>
          </a:p>
          <a:p>
            <a:pPr marL="342900" indent="-342900" algn="just">
              <a:spcBef>
                <a:spcPts val="430"/>
              </a:spcBef>
            </a:pPr>
            <a:r>
              <a:rPr lang="en-US" sz="2400" dirty="0">
                <a:latin typeface="+mj-lt"/>
              </a:rPr>
              <a:t>support for logistics management</a:t>
            </a:r>
            <a:endParaRPr lang="en-US" altLang="cs-CZ" sz="2200" dirty="0">
              <a:latin typeface="+mj-lt"/>
            </a:endParaRPr>
          </a:p>
          <a:p>
            <a:pPr marL="342900" indent="-342900" algn="just">
              <a:spcBef>
                <a:spcPts val="430"/>
              </a:spcBef>
            </a:pPr>
            <a:r>
              <a:rPr lang="en-US" sz="2400" dirty="0">
                <a:latin typeface="+mj-lt"/>
              </a:rPr>
              <a:t>order-handling system is the nerve center</a:t>
            </a:r>
            <a:endParaRPr lang="en-US" altLang="cs-CZ" sz="2200" dirty="0">
              <a:latin typeface="+mj-lt"/>
            </a:endParaRPr>
          </a:p>
          <a:p>
            <a:pPr marL="342900" indent="-342900" algn="just">
              <a:spcBef>
                <a:spcPts val="430"/>
              </a:spcBef>
            </a:pPr>
            <a:r>
              <a:rPr lang="en-US" altLang="cs-CZ" sz="2200" dirty="0">
                <a:latin typeface="+mj-lt"/>
              </a:rPr>
              <a:t>goal:</a:t>
            </a:r>
          </a:p>
          <a:p>
            <a:pPr marL="1085850" lvl="1" indent="-342900" algn="just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latin typeface="+mj-lt"/>
              </a:rPr>
              <a:t>create an information environment in which it is possible to effectively plan and coordinate all logistics activities related to material flow management in the logistics chain</a:t>
            </a:r>
            <a:endParaRPr lang="en-US" altLang="cs-CZ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48450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pSp>
        <p:nvGrpSpPr>
          <p:cNvPr id="2" name="Skupina 1"/>
          <p:cNvGrpSpPr/>
          <p:nvPr/>
        </p:nvGrpSpPr>
        <p:grpSpPr>
          <a:xfrm>
            <a:off x="408355" y="514017"/>
            <a:ext cx="7222856" cy="4466169"/>
            <a:chOff x="350755" y="677331"/>
            <a:chExt cx="7222856" cy="4466169"/>
          </a:xfrm>
        </p:grpSpPr>
        <p:grpSp>
          <p:nvGrpSpPr>
            <p:cNvPr id="33" name="Skupina 32"/>
            <p:cNvGrpSpPr/>
            <p:nvPr/>
          </p:nvGrpSpPr>
          <p:grpSpPr>
            <a:xfrm>
              <a:off x="350755" y="677331"/>
              <a:ext cx="7222856" cy="4466169"/>
              <a:chOff x="527560" y="1982633"/>
              <a:chExt cx="7770773" cy="4661055"/>
            </a:xfrm>
          </p:grpSpPr>
          <p:sp>
            <p:nvSpPr>
              <p:cNvPr id="34" name="Text Box 13"/>
              <p:cNvSpPr txBox="1">
                <a:spLocks noChangeArrowheads="1"/>
              </p:cNvSpPr>
              <p:nvPr/>
            </p:nvSpPr>
            <p:spPr bwMode="auto">
              <a:xfrm>
                <a:off x="6083771" y="4620496"/>
                <a:ext cx="2214562" cy="415685"/>
              </a:xfrm>
              <a:prstGeom prst="rect">
                <a:avLst/>
              </a:prstGeom>
              <a:solidFill>
                <a:srgbClr val="FFFFFF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eaLnBrk="0" hangingPunct="0">
                  <a:spcBef>
                    <a:spcPts val="8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rgbClr val="000000"/>
                    </a:solidFill>
                    <a:latin typeface="Calibri" panose="020F0502020204030204" pitchFamily="34" charset="0"/>
                    <a:ea typeface="SimSun" panose="02010600030101010101" pitchFamily="2" charset="-122"/>
                  </a:defRPr>
                </a:lvl1pPr>
                <a:lvl2pPr eaLnBrk="0" hangingPunct="0">
                  <a:spcBef>
                    <a:spcPts val="7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rgbClr val="000000"/>
                    </a:solidFill>
                    <a:latin typeface="Calibri" panose="020F0502020204030204" pitchFamily="34" charset="0"/>
                    <a:ea typeface="SimSun" panose="02010600030101010101" pitchFamily="2" charset="-122"/>
                  </a:defRPr>
                </a:lvl2pPr>
                <a:lvl3pPr eaLnBrk="0" hangingPunct="0">
                  <a:spcBef>
                    <a:spcPts val="600"/>
                  </a:spcBef>
                  <a:buChar char="•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000000"/>
                    </a:solidFill>
                    <a:latin typeface="Calibri" panose="020F0502020204030204" pitchFamily="34" charset="0"/>
                    <a:ea typeface="SimSun" panose="02010600030101010101" pitchFamily="2" charset="-122"/>
                  </a:defRPr>
                </a:lvl3pPr>
                <a:lvl4pPr eaLnBrk="0" hangingPunct="0">
                  <a:spcBef>
                    <a:spcPts val="500"/>
                  </a:spcBef>
                  <a:buChar char="–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SimSun" panose="02010600030101010101" pitchFamily="2" charset="-122"/>
                  </a:defRPr>
                </a:lvl4pPr>
                <a:lvl5pPr eaLnBrk="0" hangingPunct="0">
                  <a:spcBef>
                    <a:spcPts val="500"/>
                  </a:spcBef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SimSun" panose="02010600030101010101" pitchFamily="2" charset="-122"/>
                  </a:defRPr>
                </a:lvl5pPr>
                <a:lvl6pPr marL="25146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SimSun" panose="02010600030101010101" pitchFamily="2" charset="-122"/>
                  </a:defRPr>
                </a:lvl6pPr>
                <a:lvl7pPr marL="29718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SimSun" panose="02010600030101010101" pitchFamily="2" charset="-122"/>
                  </a:defRPr>
                </a:lvl7pPr>
                <a:lvl8pPr marL="34290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SimSun" panose="02010600030101010101" pitchFamily="2" charset="-122"/>
                  </a:defRPr>
                </a:lvl8pPr>
                <a:lvl9pPr marL="38862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Char char="»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SimSun" panose="02010600030101010101" pitchFamily="2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sz="1400"/>
                  <a:t>Orders processing</a:t>
                </a:r>
                <a:endParaRPr lang="en-US" altLang="cs-CZ" sz="1400">
                  <a:latin typeface="Arial" panose="020B0604020202020204" pitchFamily="34" charset="0"/>
                </a:endParaRPr>
              </a:p>
            </p:txBody>
          </p:sp>
          <p:grpSp>
            <p:nvGrpSpPr>
              <p:cNvPr id="35" name="Skupina 34"/>
              <p:cNvGrpSpPr/>
              <p:nvPr/>
            </p:nvGrpSpPr>
            <p:grpSpPr>
              <a:xfrm>
                <a:off x="527560" y="1982633"/>
                <a:ext cx="7770773" cy="4661055"/>
                <a:chOff x="527560" y="1982633"/>
                <a:chExt cx="7770773" cy="4661055"/>
              </a:xfrm>
            </p:grpSpPr>
            <p:sp>
              <p:nvSpPr>
                <p:cNvPr id="3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012332" y="1982633"/>
                  <a:ext cx="2286001" cy="642938"/>
                </a:xfrm>
                <a:prstGeom prst="rect">
                  <a:avLst/>
                </a:prstGeom>
                <a:solidFill>
                  <a:srgbClr val="FFFFFF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90000" tIns="46800" rIns="90000" bIns="46800"/>
                <a:lstStyle>
                  <a:lvl1pPr eaLnBrk="0" hangingPunct="0">
                    <a:spcBef>
                      <a:spcPts val="800"/>
                    </a:spcBef>
                    <a:buChar char="•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32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1pPr>
                  <a:lvl2pPr eaLnBrk="0" hangingPunct="0">
                    <a:spcBef>
                      <a:spcPts val="700"/>
                    </a:spcBef>
                    <a:buChar char="–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8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2pPr>
                  <a:lvl3pPr eaLnBrk="0" hangingPunct="0">
                    <a:spcBef>
                      <a:spcPts val="600"/>
                    </a:spcBef>
                    <a:buChar char="•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4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3pPr>
                  <a:lvl4pPr eaLnBrk="0" hangingPunct="0">
                    <a:spcBef>
                      <a:spcPts val="500"/>
                    </a:spcBef>
                    <a:buChar char="–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4pPr>
                  <a:lvl5pPr eaLnBrk="0" hangingPunct="0">
                    <a:spcBef>
                      <a:spcPts val="500"/>
                    </a:spcBef>
                    <a:buChar char="»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5pPr>
                  <a:lvl6pPr marL="2514600" indent="-228600" defTabSz="449263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Char char="»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6pPr>
                  <a:lvl7pPr marL="2971800" indent="-228600" defTabSz="449263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Char char="»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7pPr>
                  <a:lvl8pPr marL="3429000" indent="-228600" defTabSz="449263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Char char="»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8pPr>
                  <a:lvl9pPr marL="3886200" indent="-228600" defTabSz="449263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Char char="»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sz="1400"/>
                    <a:t>Orders issuing to suppliers of resources</a:t>
                  </a:r>
                  <a:endParaRPr lang="en-US" altLang="cs-CZ" sz="14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7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6083771" y="3811981"/>
                  <a:ext cx="2214562" cy="431800"/>
                </a:xfrm>
                <a:prstGeom prst="rect">
                  <a:avLst/>
                </a:prstGeom>
                <a:solidFill>
                  <a:srgbClr val="FFFFFF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90000" tIns="46800" rIns="90000" bIns="46800"/>
                <a:lstStyle>
                  <a:lvl1pPr eaLnBrk="0" hangingPunct="0">
                    <a:spcBef>
                      <a:spcPts val="800"/>
                    </a:spcBef>
                    <a:buChar char="•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32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1pPr>
                  <a:lvl2pPr eaLnBrk="0" hangingPunct="0">
                    <a:spcBef>
                      <a:spcPts val="700"/>
                    </a:spcBef>
                    <a:buChar char="–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8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2pPr>
                  <a:lvl3pPr eaLnBrk="0" hangingPunct="0">
                    <a:spcBef>
                      <a:spcPts val="600"/>
                    </a:spcBef>
                    <a:buChar char="•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4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3pPr>
                  <a:lvl4pPr eaLnBrk="0" hangingPunct="0">
                    <a:spcBef>
                      <a:spcPts val="500"/>
                    </a:spcBef>
                    <a:buChar char="–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4pPr>
                  <a:lvl5pPr eaLnBrk="0" hangingPunct="0">
                    <a:spcBef>
                      <a:spcPts val="500"/>
                    </a:spcBef>
                    <a:buChar char="»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5pPr>
                  <a:lvl6pPr marL="2514600" indent="-228600" defTabSz="449263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Char char="»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6pPr>
                  <a:lvl7pPr marL="2971800" indent="-228600" defTabSz="449263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Char char="»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7pPr>
                  <a:lvl8pPr marL="3429000" indent="-228600" defTabSz="449263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Char char="»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8pPr>
                  <a:lvl9pPr marL="3886200" indent="-228600" defTabSz="449263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Char char="»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sz="1400" dirty="0"/>
                    <a:t>Production plan</a:t>
                  </a:r>
                  <a:endParaRPr lang="en-US" altLang="cs-CZ" sz="1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8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6083771" y="2890071"/>
                  <a:ext cx="2214562" cy="571500"/>
                </a:xfrm>
                <a:prstGeom prst="rect">
                  <a:avLst/>
                </a:prstGeom>
                <a:solidFill>
                  <a:srgbClr val="FFFFFF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90000" tIns="46800" rIns="90000" bIns="46800"/>
                <a:lstStyle>
                  <a:lvl1pPr eaLnBrk="0" hangingPunct="0">
                    <a:spcBef>
                      <a:spcPts val="800"/>
                    </a:spcBef>
                    <a:buChar char="•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32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1pPr>
                  <a:lvl2pPr eaLnBrk="0" hangingPunct="0">
                    <a:spcBef>
                      <a:spcPts val="700"/>
                    </a:spcBef>
                    <a:buChar char="–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8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2pPr>
                  <a:lvl3pPr eaLnBrk="0" hangingPunct="0">
                    <a:spcBef>
                      <a:spcPts val="600"/>
                    </a:spcBef>
                    <a:buChar char="•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4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3pPr>
                  <a:lvl4pPr eaLnBrk="0" hangingPunct="0">
                    <a:spcBef>
                      <a:spcPts val="500"/>
                    </a:spcBef>
                    <a:buChar char="–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4pPr>
                  <a:lvl5pPr eaLnBrk="0" hangingPunct="0">
                    <a:spcBef>
                      <a:spcPts val="500"/>
                    </a:spcBef>
                    <a:buChar char="»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5pPr>
                  <a:lvl6pPr marL="2514600" indent="-228600" defTabSz="449263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Char char="»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6pPr>
                  <a:lvl7pPr marL="2971800" indent="-228600" defTabSz="449263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Char char="»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7pPr>
                  <a:lvl8pPr marL="3429000" indent="-228600" defTabSz="449263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Char char="»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8pPr>
                  <a:lvl9pPr marL="3886200" indent="-228600" defTabSz="449263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Char char="»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sz="1400"/>
                    <a:t>Supply plan for production</a:t>
                  </a:r>
                  <a:endParaRPr lang="en-US" altLang="cs-CZ" sz="14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9" name="AutoShape 17"/>
                <p:cNvSpPr>
                  <a:spLocks noChangeArrowheads="1"/>
                </p:cNvSpPr>
                <p:nvPr/>
              </p:nvSpPr>
              <p:spPr bwMode="auto">
                <a:xfrm>
                  <a:off x="3537362" y="4478337"/>
                  <a:ext cx="1585089" cy="571500"/>
                </a:xfrm>
                <a:prstGeom prst="leftArrow">
                  <a:avLst>
                    <a:gd name="adj1" fmla="val 50000"/>
                    <a:gd name="adj2" fmla="val 50000"/>
                  </a:avLst>
                </a:prstGeom>
                <a:gradFill>
                  <a:gsLst>
                    <a:gs pos="0">
                      <a:schemeClr val="bg2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22225">
                  <a:solidFill>
                    <a:schemeClr val="bg2"/>
                  </a:solidFill>
                  <a:prstDash val="sysDash"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buFont typeface="Times New Roman" pitchFamily="16" charset="0"/>
                    <a:buNone/>
                    <a:defRPr/>
                  </a:pPr>
                  <a:endParaRPr lang="en-US" sz="1400">
                    <a:latin typeface="Arial" charset="0"/>
                    <a:ea typeface="SimSun" charset="-122"/>
                  </a:endParaRPr>
                </a:p>
              </p:txBody>
            </p:sp>
            <p:sp>
              <p:nvSpPr>
                <p:cNvPr id="40" name="AutoShape 18"/>
                <p:cNvSpPr>
                  <a:spLocks noChangeArrowheads="1"/>
                </p:cNvSpPr>
                <p:nvPr/>
              </p:nvSpPr>
              <p:spPr bwMode="auto">
                <a:xfrm flipV="1">
                  <a:off x="5429250" y="2214563"/>
                  <a:ext cx="571500" cy="68262"/>
                </a:xfrm>
                <a:prstGeom prst="leftArrow">
                  <a:avLst>
                    <a:gd name="adj1" fmla="val 50000"/>
                    <a:gd name="adj2" fmla="val 50582"/>
                  </a:avLst>
                </a:prstGeom>
                <a:solidFill>
                  <a:srgbClr val="000000"/>
                </a:solidFill>
                <a:ln w="255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cs-CZ" sz="1400"/>
                </a:p>
              </p:txBody>
            </p:sp>
            <p:sp>
              <p:nvSpPr>
                <p:cNvPr id="41" name="AutoShape 19"/>
                <p:cNvSpPr>
                  <a:spLocks noChangeArrowheads="1"/>
                </p:cNvSpPr>
                <p:nvPr/>
              </p:nvSpPr>
              <p:spPr bwMode="auto">
                <a:xfrm rot="13365362">
                  <a:off x="2352675" y="6038850"/>
                  <a:ext cx="776288" cy="80963"/>
                </a:xfrm>
                <a:prstGeom prst="leftArrow">
                  <a:avLst>
                    <a:gd name="adj1" fmla="val 50000"/>
                    <a:gd name="adj2" fmla="val 50205"/>
                  </a:avLst>
                </a:prstGeom>
                <a:solidFill>
                  <a:srgbClr val="000000"/>
                </a:solidFill>
                <a:ln w="255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cs-CZ" sz="1400"/>
                </a:p>
              </p:txBody>
            </p:sp>
            <p:sp>
              <p:nvSpPr>
                <p:cNvPr id="42" name="AutoShape 21"/>
                <p:cNvSpPr>
                  <a:spLocks noChangeArrowheads="1"/>
                </p:cNvSpPr>
                <p:nvPr/>
              </p:nvSpPr>
              <p:spPr bwMode="auto">
                <a:xfrm>
                  <a:off x="7146778" y="5111486"/>
                  <a:ext cx="53328" cy="192352"/>
                </a:xfrm>
                <a:prstGeom prst="upArrow">
                  <a:avLst>
                    <a:gd name="adj1" fmla="val 50000"/>
                    <a:gd name="adj2" fmla="val 50000"/>
                  </a:avLst>
                </a:prstGeom>
                <a:solidFill>
                  <a:srgbClr val="000000"/>
                </a:solidFill>
                <a:ln w="255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cs-CZ" sz="1400"/>
                </a:p>
              </p:txBody>
            </p:sp>
            <p:sp>
              <p:nvSpPr>
                <p:cNvPr id="43" name="AutoShape 22"/>
                <p:cNvSpPr>
                  <a:spLocks noChangeArrowheads="1"/>
                </p:cNvSpPr>
                <p:nvPr/>
              </p:nvSpPr>
              <p:spPr bwMode="auto">
                <a:xfrm>
                  <a:off x="7121390" y="4340630"/>
                  <a:ext cx="71438" cy="214313"/>
                </a:xfrm>
                <a:prstGeom prst="upArrow">
                  <a:avLst>
                    <a:gd name="adj1" fmla="val 50000"/>
                    <a:gd name="adj2" fmla="val 50000"/>
                  </a:avLst>
                </a:prstGeom>
                <a:solidFill>
                  <a:srgbClr val="000000"/>
                </a:solidFill>
                <a:ln w="255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cs-CZ" sz="1400"/>
                </a:p>
              </p:txBody>
            </p:sp>
            <p:sp>
              <p:nvSpPr>
                <p:cNvPr id="44" name="AutoShape 23"/>
                <p:cNvSpPr>
                  <a:spLocks noChangeArrowheads="1"/>
                </p:cNvSpPr>
                <p:nvPr/>
              </p:nvSpPr>
              <p:spPr bwMode="auto">
                <a:xfrm>
                  <a:off x="7111058" y="3527125"/>
                  <a:ext cx="71438" cy="214312"/>
                </a:xfrm>
                <a:prstGeom prst="upArrow">
                  <a:avLst>
                    <a:gd name="adj1" fmla="val 50000"/>
                    <a:gd name="adj2" fmla="val 50000"/>
                  </a:avLst>
                </a:prstGeom>
                <a:solidFill>
                  <a:srgbClr val="000000"/>
                </a:solidFill>
                <a:ln w="255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cs-CZ" sz="1400"/>
                </a:p>
              </p:txBody>
            </p:sp>
            <p:sp>
              <p:nvSpPr>
                <p:cNvPr id="45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6072188" y="5357813"/>
                  <a:ext cx="2214562" cy="357188"/>
                </a:xfrm>
                <a:prstGeom prst="rect">
                  <a:avLst/>
                </a:prstGeom>
                <a:solidFill>
                  <a:srgbClr val="FFFFFF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90000" tIns="46800" rIns="90000" bIns="46800"/>
                <a:lstStyle>
                  <a:lvl1pPr eaLnBrk="0" hangingPunct="0">
                    <a:spcBef>
                      <a:spcPts val="800"/>
                    </a:spcBef>
                    <a:buChar char="•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32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1pPr>
                  <a:lvl2pPr eaLnBrk="0" hangingPunct="0">
                    <a:spcBef>
                      <a:spcPts val="700"/>
                    </a:spcBef>
                    <a:buChar char="–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8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2pPr>
                  <a:lvl3pPr eaLnBrk="0" hangingPunct="0">
                    <a:spcBef>
                      <a:spcPts val="600"/>
                    </a:spcBef>
                    <a:buChar char="•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4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3pPr>
                  <a:lvl4pPr eaLnBrk="0" hangingPunct="0">
                    <a:spcBef>
                      <a:spcPts val="500"/>
                    </a:spcBef>
                    <a:buChar char="–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4pPr>
                  <a:lvl5pPr eaLnBrk="0" hangingPunct="0">
                    <a:spcBef>
                      <a:spcPts val="500"/>
                    </a:spcBef>
                    <a:buChar char="»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5pPr>
                  <a:lvl6pPr marL="2514600" indent="-228600" defTabSz="449263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Char char="»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6pPr>
                  <a:lvl7pPr marL="2971800" indent="-228600" defTabSz="449263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Char char="»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7pPr>
                  <a:lvl8pPr marL="3429000" indent="-228600" defTabSz="449263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Char char="»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8pPr>
                  <a:lvl9pPr marL="3886200" indent="-228600" defTabSz="449263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Char char="»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 sz="2000">
                      <a:solidFill>
                        <a:srgbClr val="000000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sz="1400"/>
                    <a:t>Orders transfer</a:t>
                  </a:r>
                  <a:endParaRPr lang="en-US" altLang="cs-CZ" sz="14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6" name="AutoShape 23"/>
                <p:cNvSpPr>
                  <a:spLocks noChangeArrowheads="1"/>
                </p:cNvSpPr>
                <p:nvPr/>
              </p:nvSpPr>
              <p:spPr bwMode="auto">
                <a:xfrm>
                  <a:off x="7085672" y="2666113"/>
                  <a:ext cx="71437" cy="142875"/>
                </a:xfrm>
                <a:prstGeom prst="upArrow">
                  <a:avLst>
                    <a:gd name="adj1" fmla="val 50000"/>
                    <a:gd name="adj2" fmla="val 50000"/>
                  </a:avLst>
                </a:prstGeom>
                <a:solidFill>
                  <a:srgbClr val="000000"/>
                </a:solidFill>
                <a:ln w="255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cs-CZ" sz="1400"/>
                </a:p>
              </p:txBody>
            </p:sp>
            <p:grpSp>
              <p:nvGrpSpPr>
                <p:cNvPr id="47" name="Skupina 46"/>
                <p:cNvGrpSpPr/>
                <p:nvPr/>
              </p:nvGrpSpPr>
              <p:grpSpPr>
                <a:xfrm>
                  <a:off x="527560" y="2000250"/>
                  <a:ext cx="2060065" cy="3714751"/>
                  <a:chOff x="527560" y="2000250"/>
                  <a:chExt cx="2060065" cy="3714751"/>
                </a:xfrm>
              </p:grpSpPr>
              <p:sp>
                <p:nvSpPr>
                  <p:cNvPr id="51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1500" y="2928938"/>
                    <a:ext cx="2016125" cy="571500"/>
                  </a:xfrm>
                  <a:prstGeom prst="rect">
                    <a:avLst/>
                  </a:prstGeom>
                  <a:solidFill>
                    <a:srgbClr val="FFFFFF"/>
                  </a:solidFill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90000" tIns="46800" rIns="90000" bIns="46800"/>
                  <a:lstStyle>
                    <a:lvl1pPr eaLnBrk="0" hangingPunct="0">
                      <a:spcBef>
                        <a:spcPts val="800"/>
                      </a:spcBef>
                      <a:buChar char="•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32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1pPr>
                    <a:lvl2pPr eaLnBrk="0" hangingPunct="0">
                      <a:spcBef>
                        <a:spcPts val="700"/>
                      </a:spcBef>
                      <a:buChar char="–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8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2pPr>
                    <a:lvl3pPr eaLnBrk="0" hangingPunct="0">
                      <a:spcBef>
                        <a:spcPts val="600"/>
                      </a:spcBef>
                      <a:buChar char="•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4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3pPr>
                    <a:lvl4pPr eaLnBrk="0" hangingPunct="0">
                      <a:spcBef>
                        <a:spcPts val="500"/>
                      </a:spcBef>
                      <a:buChar char="–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4pPr>
                    <a:lvl5pPr eaLnBrk="0" hangingPunct="0">
                      <a:spcBef>
                        <a:spcPts val="500"/>
                      </a:spcBef>
                      <a:buChar char="»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5pPr>
                    <a:lvl6pPr marL="2514600" indent="-228600" defTabSz="449263" eaLnBrk="0" fontAlgn="base" hangingPunct="0">
                      <a:spcBef>
                        <a:spcPts val="5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anose="02020603050405020304" pitchFamily="18" charset="0"/>
                      <a:buChar char="»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6pPr>
                    <a:lvl7pPr marL="2971800" indent="-228600" defTabSz="449263" eaLnBrk="0" fontAlgn="base" hangingPunct="0">
                      <a:spcBef>
                        <a:spcPts val="5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anose="02020603050405020304" pitchFamily="18" charset="0"/>
                      <a:buChar char="»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7pPr>
                    <a:lvl8pPr marL="3429000" indent="-228600" defTabSz="449263" eaLnBrk="0" fontAlgn="base" hangingPunct="0">
                      <a:spcBef>
                        <a:spcPts val="5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anose="02020603050405020304" pitchFamily="18" charset="0"/>
                      <a:buChar char="»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8pPr>
                    <a:lvl9pPr marL="3886200" indent="-228600" defTabSz="449263" eaLnBrk="0" fontAlgn="base" hangingPunct="0">
                      <a:spcBef>
                        <a:spcPts val="5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anose="02020603050405020304" pitchFamily="18" charset="0"/>
                      <a:buChar char="»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sz="1400"/>
                      <a:t>Receipt of stocks, accounting documents</a:t>
                    </a:r>
                    <a:endParaRPr lang="en-US" altLang="cs-CZ" sz="140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52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1500" y="4429125"/>
                    <a:ext cx="2016125" cy="571500"/>
                  </a:xfrm>
                  <a:prstGeom prst="rect">
                    <a:avLst/>
                  </a:prstGeom>
                  <a:solidFill>
                    <a:srgbClr val="FFFFFF"/>
                  </a:solidFill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90000" tIns="46800" rIns="90000" bIns="46800"/>
                  <a:lstStyle>
                    <a:lvl1pPr eaLnBrk="0" hangingPunct="0">
                      <a:spcBef>
                        <a:spcPts val="800"/>
                      </a:spcBef>
                      <a:buChar char="•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32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1pPr>
                    <a:lvl2pPr eaLnBrk="0" hangingPunct="0">
                      <a:spcBef>
                        <a:spcPts val="700"/>
                      </a:spcBef>
                      <a:buChar char="–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8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2pPr>
                    <a:lvl3pPr eaLnBrk="0" hangingPunct="0">
                      <a:spcBef>
                        <a:spcPts val="600"/>
                      </a:spcBef>
                      <a:buChar char="•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4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3pPr>
                    <a:lvl4pPr eaLnBrk="0" hangingPunct="0">
                      <a:spcBef>
                        <a:spcPts val="500"/>
                      </a:spcBef>
                      <a:buChar char="–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4pPr>
                    <a:lvl5pPr eaLnBrk="0" hangingPunct="0">
                      <a:spcBef>
                        <a:spcPts val="500"/>
                      </a:spcBef>
                      <a:buChar char="»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5pPr>
                    <a:lvl6pPr marL="2514600" indent="-228600" defTabSz="449263" eaLnBrk="0" fontAlgn="base" hangingPunct="0">
                      <a:spcBef>
                        <a:spcPts val="5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anose="02020603050405020304" pitchFamily="18" charset="0"/>
                      <a:buChar char="»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6pPr>
                    <a:lvl7pPr marL="2971800" indent="-228600" defTabSz="449263" eaLnBrk="0" fontAlgn="base" hangingPunct="0">
                      <a:spcBef>
                        <a:spcPts val="5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anose="02020603050405020304" pitchFamily="18" charset="0"/>
                      <a:buChar char="»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7pPr>
                    <a:lvl8pPr marL="3429000" indent="-228600" defTabSz="449263" eaLnBrk="0" fontAlgn="base" hangingPunct="0">
                      <a:spcBef>
                        <a:spcPts val="5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anose="02020603050405020304" pitchFamily="18" charset="0"/>
                      <a:buChar char="»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8pPr>
                    <a:lvl9pPr marL="3886200" indent="-228600" defTabSz="449263" eaLnBrk="0" fontAlgn="base" hangingPunct="0">
                      <a:spcBef>
                        <a:spcPts val="5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anose="02020603050405020304" pitchFamily="18" charset="0"/>
                      <a:buChar char="»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sz="1400" dirty="0"/>
                      <a:t>Warehouse of finished products</a:t>
                    </a:r>
                    <a:endParaRPr lang="en-US" altLang="cs-CZ" sz="14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53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1500" y="3714750"/>
                    <a:ext cx="2016125" cy="431800"/>
                  </a:xfrm>
                  <a:prstGeom prst="rect">
                    <a:avLst/>
                  </a:prstGeom>
                  <a:solidFill>
                    <a:srgbClr val="FFFFFF"/>
                  </a:solidFill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90000" tIns="46800" rIns="90000" bIns="46800"/>
                  <a:lstStyle>
                    <a:lvl1pPr eaLnBrk="0" hangingPunct="0">
                      <a:spcBef>
                        <a:spcPts val="800"/>
                      </a:spcBef>
                      <a:buChar char="•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32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1pPr>
                    <a:lvl2pPr eaLnBrk="0" hangingPunct="0">
                      <a:spcBef>
                        <a:spcPts val="700"/>
                      </a:spcBef>
                      <a:buChar char="–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8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2pPr>
                    <a:lvl3pPr eaLnBrk="0" hangingPunct="0">
                      <a:spcBef>
                        <a:spcPts val="600"/>
                      </a:spcBef>
                      <a:buChar char="•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4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3pPr>
                    <a:lvl4pPr eaLnBrk="0" hangingPunct="0">
                      <a:spcBef>
                        <a:spcPts val="500"/>
                      </a:spcBef>
                      <a:buChar char="–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4pPr>
                    <a:lvl5pPr eaLnBrk="0" hangingPunct="0">
                      <a:spcBef>
                        <a:spcPts val="500"/>
                      </a:spcBef>
                      <a:buChar char="»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5pPr>
                    <a:lvl6pPr marL="2514600" indent="-228600" defTabSz="449263" eaLnBrk="0" fontAlgn="base" hangingPunct="0">
                      <a:spcBef>
                        <a:spcPts val="5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anose="02020603050405020304" pitchFamily="18" charset="0"/>
                      <a:buChar char="»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6pPr>
                    <a:lvl7pPr marL="2971800" indent="-228600" defTabSz="449263" eaLnBrk="0" fontAlgn="base" hangingPunct="0">
                      <a:spcBef>
                        <a:spcPts val="5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anose="02020603050405020304" pitchFamily="18" charset="0"/>
                      <a:buChar char="»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7pPr>
                    <a:lvl8pPr marL="3429000" indent="-228600" defTabSz="449263" eaLnBrk="0" fontAlgn="base" hangingPunct="0">
                      <a:spcBef>
                        <a:spcPts val="5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anose="02020603050405020304" pitchFamily="18" charset="0"/>
                      <a:buChar char="»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8pPr>
                    <a:lvl9pPr marL="3886200" indent="-228600" defTabSz="449263" eaLnBrk="0" fontAlgn="base" hangingPunct="0">
                      <a:spcBef>
                        <a:spcPts val="5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anose="02020603050405020304" pitchFamily="18" charset="0"/>
                      <a:buChar char="»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cs-CZ" sz="1400" dirty="0"/>
                      <a:t>Production</a:t>
                    </a:r>
                  </a:p>
                </p:txBody>
              </p:sp>
              <p:grpSp>
                <p:nvGrpSpPr>
                  <p:cNvPr id="54" name="Skupina 53"/>
                  <p:cNvGrpSpPr/>
                  <p:nvPr/>
                </p:nvGrpSpPr>
                <p:grpSpPr>
                  <a:xfrm>
                    <a:off x="527560" y="2000250"/>
                    <a:ext cx="2016125" cy="901700"/>
                    <a:chOff x="527560" y="2000250"/>
                    <a:chExt cx="2016125" cy="901700"/>
                  </a:xfrm>
                </p:grpSpPr>
                <p:sp>
                  <p:nvSpPr>
                    <p:cNvPr id="59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27560" y="2000250"/>
                      <a:ext cx="2016125" cy="57150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36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lIns="90000" tIns="46800" rIns="90000" bIns="46800"/>
                    <a:lstStyle>
                      <a:lvl1pPr eaLnBrk="0" hangingPunct="0">
                        <a:spcBef>
                          <a:spcPts val="800"/>
                        </a:spcBef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32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buChar char="–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buChar char="–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buChar char="»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Char char="»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Char char="»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Char char="»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Char char="»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en-US" sz="1400"/>
                        <a:t>Transfer orders to suppliers of resources</a:t>
                      </a:r>
                      <a:endParaRPr lang="en-US" altLang="cs-CZ" sz="140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60" name="AutoShap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16063" y="2687638"/>
                      <a:ext cx="46037" cy="214312"/>
                    </a:xfrm>
                    <a:prstGeom prst="downArrow">
                      <a:avLst>
                        <a:gd name="adj1" fmla="val 50000"/>
                        <a:gd name="adj2" fmla="val 50000"/>
                      </a:avLst>
                    </a:prstGeom>
                    <a:solidFill>
                      <a:srgbClr val="000000"/>
                    </a:solidFill>
                    <a:ln w="2556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altLang="cs-CZ" sz="1400"/>
                    </a:p>
                  </p:txBody>
                </p:sp>
              </p:grpSp>
              <p:sp>
                <p:nvSpPr>
                  <p:cNvPr id="55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1500" y="5357813"/>
                    <a:ext cx="2016125" cy="357188"/>
                  </a:xfrm>
                  <a:prstGeom prst="rect">
                    <a:avLst/>
                  </a:prstGeom>
                  <a:solidFill>
                    <a:srgbClr val="FFFFFF"/>
                  </a:solidFill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lIns="90000" tIns="46800" rIns="90000" bIns="46800"/>
                  <a:lstStyle>
                    <a:lvl1pPr eaLnBrk="0" hangingPunct="0">
                      <a:spcBef>
                        <a:spcPts val="800"/>
                      </a:spcBef>
                      <a:buChar char="•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32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1pPr>
                    <a:lvl2pPr eaLnBrk="0" hangingPunct="0">
                      <a:spcBef>
                        <a:spcPts val="700"/>
                      </a:spcBef>
                      <a:buChar char="–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8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2pPr>
                    <a:lvl3pPr eaLnBrk="0" hangingPunct="0">
                      <a:spcBef>
                        <a:spcPts val="600"/>
                      </a:spcBef>
                      <a:buChar char="•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4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3pPr>
                    <a:lvl4pPr eaLnBrk="0" hangingPunct="0">
                      <a:spcBef>
                        <a:spcPts val="500"/>
                      </a:spcBef>
                      <a:buChar char="–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4pPr>
                    <a:lvl5pPr eaLnBrk="0" hangingPunct="0">
                      <a:spcBef>
                        <a:spcPts val="500"/>
                      </a:spcBef>
                      <a:buChar char="»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5pPr>
                    <a:lvl6pPr marL="2514600" indent="-228600" defTabSz="449263" eaLnBrk="0" fontAlgn="base" hangingPunct="0">
                      <a:spcBef>
                        <a:spcPts val="5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anose="02020603050405020304" pitchFamily="18" charset="0"/>
                      <a:buChar char="»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6pPr>
                    <a:lvl7pPr marL="2971800" indent="-228600" defTabSz="449263" eaLnBrk="0" fontAlgn="base" hangingPunct="0">
                      <a:spcBef>
                        <a:spcPts val="5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anose="02020603050405020304" pitchFamily="18" charset="0"/>
                      <a:buChar char="»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7pPr>
                    <a:lvl8pPr marL="3429000" indent="-228600" defTabSz="449263" eaLnBrk="0" fontAlgn="base" hangingPunct="0">
                      <a:spcBef>
                        <a:spcPts val="5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anose="02020603050405020304" pitchFamily="18" charset="0"/>
                      <a:buChar char="»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8pPr>
                    <a:lvl9pPr marL="3886200" indent="-228600" defTabSz="449263" eaLnBrk="0" fontAlgn="base" hangingPunct="0">
                      <a:spcBef>
                        <a:spcPts val="5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anose="02020603050405020304" pitchFamily="18" charset="0"/>
                      <a:buChar char="»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 sz="200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cs-CZ" sz="1400"/>
                      <a:t>Dispatching, </a:t>
                    </a:r>
                    <a:r>
                      <a:rPr lang="en-US" sz="1400"/>
                      <a:t>invoicing</a:t>
                    </a:r>
                    <a:endParaRPr lang="en-US" altLang="cs-CZ" sz="140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56" name="AutoShape 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1552575" y="3538538"/>
                    <a:ext cx="46038" cy="142875"/>
                  </a:xfrm>
                  <a:prstGeom prst="downArrow">
                    <a:avLst>
                      <a:gd name="adj1" fmla="val 50000"/>
                      <a:gd name="adj2" fmla="val 49655"/>
                    </a:avLst>
                  </a:prstGeom>
                  <a:solidFill>
                    <a:srgbClr val="000000"/>
                  </a:solidFill>
                  <a:ln w="2556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altLang="cs-CZ" sz="1400"/>
                  </a:p>
                </p:txBody>
              </p:sp>
              <p:sp>
                <p:nvSpPr>
                  <p:cNvPr id="57" name="AutoShape 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1568450" y="4175125"/>
                    <a:ext cx="46038" cy="214313"/>
                  </a:xfrm>
                  <a:prstGeom prst="downArrow">
                    <a:avLst>
                      <a:gd name="adj1" fmla="val 50000"/>
                      <a:gd name="adj2" fmla="val 49655"/>
                    </a:avLst>
                  </a:prstGeom>
                  <a:solidFill>
                    <a:srgbClr val="000000"/>
                  </a:solidFill>
                  <a:ln w="2556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altLang="cs-CZ" sz="1400"/>
                  </a:p>
                </p:txBody>
              </p:sp>
              <p:sp>
                <p:nvSpPr>
                  <p:cNvPr id="58" name="AutoShape 24"/>
                  <p:cNvSpPr>
                    <a:spLocks noChangeArrowheads="1"/>
                  </p:cNvSpPr>
                  <p:nvPr/>
                </p:nvSpPr>
                <p:spPr bwMode="auto">
                  <a:xfrm>
                    <a:off x="1598613" y="5049838"/>
                    <a:ext cx="50800" cy="254000"/>
                  </a:xfrm>
                  <a:prstGeom prst="downArrow">
                    <a:avLst>
                      <a:gd name="adj1" fmla="val 50000"/>
                      <a:gd name="adj2" fmla="val 49815"/>
                    </a:avLst>
                  </a:prstGeom>
                  <a:solidFill>
                    <a:srgbClr val="000000"/>
                  </a:solidFill>
                  <a:ln w="2556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altLang="cs-CZ" sz="1400"/>
                  </a:p>
                </p:txBody>
              </p:sp>
            </p:grpSp>
            <p:sp>
              <p:nvSpPr>
                <p:cNvPr id="48" name="Elipsa 45"/>
                <p:cNvSpPr>
                  <a:spLocks noChangeArrowheads="1"/>
                </p:cNvSpPr>
                <p:nvPr/>
              </p:nvSpPr>
              <p:spPr bwMode="auto">
                <a:xfrm>
                  <a:off x="3357563" y="2000250"/>
                  <a:ext cx="2000250" cy="571500"/>
                </a:xfrm>
                <a:prstGeom prst="ellipse">
                  <a:avLst/>
                </a:prstGeom>
                <a:solidFill>
                  <a:srgbClr val="00B8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altLang="cs-CZ" sz="1400"/>
                </a:p>
              </p:txBody>
            </p:sp>
            <p:sp>
              <p:nvSpPr>
                <p:cNvPr id="49" name="Elipsa 47"/>
                <p:cNvSpPr>
                  <a:spLocks noChangeArrowheads="1"/>
                </p:cNvSpPr>
                <p:nvPr/>
              </p:nvSpPr>
              <p:spPr bwMode="auto">
                <a:xfrm>
                  <a:off x="3357563" y="6072188"/>
                  <a:ext cx="2000250" cy="571500"/>
                </a:xfrm>
                <a:prstGeom prst="ellipse">
                  <a:avLst/>
                </a:prstGeom>
                <a:solidFill>
                  <a:srgbClr val="FFC00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altLang="cs-CZ" sz="1400"/>
                </a:p>
              </p:txBody>
            </p:sp>
            <p:sp>
              <p:nvSpPr>
                <p:cNvPr id="50" name="AutoShape 18"/>
                <p:cNvSpPr>
                  <a:spLocks noChangeArrowheads="1"/>
                </p:cNvSpPr>
                <p:nvPr/>
              </p:nvSpPr>
              <p:spPr bwMode="auto">
                <a:xfrm>
                  <a:off x="2643188" y="2286000"/>
                  <a:ext cx="641350" cy="46038"/>
                </a:xfrm>
                <a:prstGeom prst="leftArrow">
                  <a:avLst>
                    <a:gd name="adj1" fmla="val 50000"/>
                    <a:gd name="adj2" fmla="val 49661"/>
                  </a:avLst>
                </a:prstGeom>
                <a:solidFill>
                  <a:srgbClr val="000000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cs-CZ" sz="1400"/>
                </a:p>
              </p:txBody>
            </p:sp>
          </p:grpSp>
        </p:grpSp>
        <p:sp>
          <p:nvSpPr>
            <p:cNvPr id="61" name="AutoShape 19"/>
            <p:cNvSpPr>
              <a:spLocks noChangeArrowheads="1"/>
            </p:cNvSpPr>
            <p:nvPr/>
          </p:nvSpPr>
          <p:spPr bwMode="auto">
            <a:xfrm rot="8709868" flipV="1">
              <a:off x="4954439" y="4618167"/>
              <a:ext cx="749300" cy="85725"/>
            </a:xfrm>
            <a:prstGeom prst="leftArrow">
              <a:avLst>
                <a:gd name="adj1" fmla="val 50000"/>
                <a:gd name="adj2" fmla="val 50664"/>
              </a:avLst>
            </a:prstGeom>
            <a:solidFill>
              <a:srgbClr val="000000"/>
            </a:solidFill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cs-CZ"/>
            </a:p>
          </p:txBody>
        </p:sp>
      </p:grpSp>
      <p:sp>
        <p:nvSpPr>
          <p:cNvPr id="62" name="TextovéPole 46"/>
          <p:cNvSpPr txBox="1">
            <a:spLocks noChangeArrowheads="1"/>
          </p:cNvSpPr>
          <p:nvPr/>
        </p:nvSpPr>
        <p:spPr bwMode="auto">
          <a:xfrm>
            <a:off x="3398736" y="579971"/>
            <a:ext cx="1357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cs-CZ" b="1" dirty="0">
                <a:solidFill>
                  <a:schemeClr val="tx1"/>
                </a:solidFill>
              </a:rPr>
              <a:t>Supplier</a:t>
            </a:r>
          </a:p>
        </p:txBody>
      </p:sp>
      <p:sp>
        <p:nvSpPr>
          <p:cNvPr id="63" name="TextovéPole 48"/>
          <p:cNvSpPr txBox="1">
            <a:spLocks noChangeArrowheads="1"/>
          </p:cNvSpPr>
          <p:nvPr/>
        </p:nvSpPr>
        <p:spPr bwMode="auto">
          <a:xfrm>
            <a:off x="3329001" y="4491254"/>
            <a:ext cx="1260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cs-CZ" b="1" dirty="0">
                <a:solidFill>
                  <a:schemeClr val="tx1"/>
                </a:solidFill>
              </a:rPr>
              <a:t>Customer</a:t>
            </a:r>
          </a:p>
        </p:txBody>
      </p:sp>
      <p:sp>
        <p:nvSpPr>
          <p:cNvPr id="3" name="Obdélník 2"/>
          <p:cNvSpPr/>
          <p:nvPr/>
        </p:nvSpPr>
        <p:spPr>
          <a:xfrm>
            <a:off x="2620827" y="1506996"/>
            <a:ext cx="25451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Material and information flow of customer order</a:t>
            </a:r>
            <a:endParaRPr lang="cs-CZ" altLang="cs-CZ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1180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28625" y="628601"/>
            <a:ext cx="7451995" cy="259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eaLnBrk="0" hangingPunct="0">
              <a:spcBef>
                <a:spcPts val="7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eaLnBrk="0" hangingPunct="0">
              <a:spcBef>
                <a:spcPts val="6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eaLnBrk="0" hangingPunct="0">
              <a:spcBef>
                <a:spcPts val="5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eaLnBrk="0" hangingPunct="0">
              <a:spcBef>
                <a:spcPts val="5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ts val="430"/>
              </a:spcBef>
              <a:buClrTx/>
              <a:buFontTx/>
              <a:buNone/>
            </a:pPr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</a:rPr>
              <a:t>LIS requirements</a:t>
            </a:r>
            <a:endParaRPr lang="en-US" altLang="cs-CZ" sz="22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430"/>
              </a:spcBef>
              <a:buClrTx/>
              <a:buFontTx/>
              <a:buNone/>
            </a:pPr>
            <a:endParaRPr lang="en-US" altLang="cs-CZ" sz="1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</a:rPr>
              <a:t>simplification of administrative tasks with documents</a:t>
            </a:r>
          </a:p>
          <a:p>
            <a:pPr marL="342900" indent="-342900" eaLnBrk="1" hangingPunct="1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</a:rPr>
              <a:t>data for operational management</a:t>
            </a:r>
          </a:p>
          <a:p>
            <a:pPr marL="342900" indent="-342900" eaLnBrk="1" hangingPunct="1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</a:rPr>
              <a:t>data for economic decision-making</a:t>
            </a:r>
          </a:p>
          <a:p>
            <a:pPr marL="342900" indent="-342900" eaLnBrk="1" hangingPunct="1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</a:rPr>
              <a:t>openness to other systems and its interconnection in SCM etc.</a:t>
            </a:r>
            <a:endParaRPr lang="en-US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5100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6311" y="527392"/>
            <a:ext cx="7204309" cy="2413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eaLnBrk="0" hangingPunct="0">
              <a:spcBef>
                <a:spcPts val="7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eaLnBrk="0" hangingPunct="0">
              <a:spcBef>
                <a:spcPts val="6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eaLnBrk="0" hangingPunct="0">
              <a:spcBef>
                <a:spcPts val="5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eaLnBrk="0" hangingPunct="0">
              <a:spcBef>
                <a:spcPts val="5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</a:rPr>
              <a:t>LIS is decomposed into</a:t>
            </a:r>
            <a:r>
              <a:rPr lang="en-GB" altLang="cs-CZ" sz="2400" b="1" dirty="0">
                <a:solidFill>
                  <a:schemeClr val="tx1"/>
                </a:solidFill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ts val="430"/>
              </a:spcBef>
              <a:buClrTx/>
              <a:buFontTx/>
              <a:buNone/>
            </a:pPr>
            <a:endParaRPr lang="en-GB" altLang="cs-CZ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</a:rPr>
              <a:t> order processing subsystem</a:t>
            </a:r>
          </a:p>
          <a:p>
            <a:pPr eaLnBrk="1" hangingPunct="1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</a:rPr>
              <a:t> demand forecasting subsystem</a:t>
            </a:r>
          </a:p>
          <a:p>
            <a:pPr eaLnBrk="1" hangingPunct="1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</a:rPr>
              <a:t> logistics planning subsystem</a:t>
            </a:r>
          </a:p>
          <a:p>
            <a:pPr eaLnBrk="1" hangingPunct="1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</a:rPr>
              <a:t> stock management subsystem</a:t>
            </a:r>
            <a:endParaRPr lang="en-GB" altLang="cs-CZ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7429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31211" y="628601"/>
            <a:ext cx="7249409" cy="28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eaLnBrk="0" hangingPunct="0">
              <a:spcBef>
                <a:spcPts val="7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eaLnBrk="0" hangingPunct="0">
              <a:spcBef>
                <a:spcPts val="6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eaLnBrk="0" hangingPunct="0">
              <a:spcBef>
                <a:spcPts val="5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eaLnBrk="0" hangingPunct="0">
              <a:spcBef>
                <a:spcPts val="5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400" b="1" dirty="0">
                <a:solidFill>
                  <a:schemeClr val="tx1"/>
                </a:solidFill>
                <a:latin typeface="Arial" panose="020B0604020202020204" pitchFamily="34" charset="0"/>
              </a:rPr>
              <a:t>EDI (</a:t>
            </a:r>
            <a:r>
              <a:rPr lang="en-US" altLang="cs-CZ" sz="2400" b="1" i="1" dirty="0">
                <a:solidFill>
                  <a:schemeClr val="tx1"/>
                </a:solidFill>
                <a:latin typeface="Arial" panose="020B0604020202020204" pitchFamily="34" charset="0"/>
              </a:rPr>
              <a:t>Electronic Data Interchange</a:t>
            </a:r>
            <a:r>
              <a:rPr lang="en-US" altLang="cs-CZ" sz="2400" b="1" dirty="0">
                <a:solidFill>
                  <a:schemeClr val="tx1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cs-CZ" sz="2200" b="1" dirty="0">
                <a:solidFill>
                  <a:schemeClr val="tx1"/>
                </a:solidFill>
                <a:latin typeface="Arial" panose="020B0604020202020204" pitchFamily="34" charset="0"/>
              </a:rPr>
              <a:t>  </a:t>
            </a: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</a:rPr>
              <a:t>modern way of communication between two independent subjects, where standardized structured business and other documents are exchanged electronically (without human intervention)</a:t>
            </a: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</a:rPr>
              <a:t>for the first time in the 1960s. in the automotive industry</a:t>
            </a:r>
          </a:p>
        </p:txBody>
      </p:sp>
    </p:spTree>
    <p:extLst>
      <p:ext uri="{BB962C8B-B14F-4D97-AF65-F5344CB8AC3E}">
        <p14:creationId xmlns:p14="http://schemas.microsoft.com/office/powerpoint/2010/main" val="12622637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31211" y="628601"/>
            <a:ext cx="7249409" cy="354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eaLnBrk="0" hangingPunct="0">
              <a:spcBef>
                <a:spcPts val="7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eaLnBrk="0" hangingPunct="0">
              <a:spcBef>
                <a:spcPts val="6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eaLnBrk="0" hangingPunct="0">
              <a:spcBef>
                <a:spcPts val="5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eaLnBrk="0" hangingPunct="0">
              <a:spcBef>
                <a:spcPts val="5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in the Czech Republic in the greater after 1998</a:t>
            </a:r>
            <a:endParaRPr lang="en-US" altLang="cs-CZ" sz="2200" dirty="0">
              <a:solidFill>
                <a:schemeClr val="tx1"/>
              </a:solidFill>
              <a:latin typeface="+mj-lt"/>
            </a:endParaRP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clear legal framework until 2004</a:t>
            </a:r>
            <a:endParaRPr lang="en-US" altLang="cs-CZ" sz="2200" dirty="0">
              <a:solidFill>
                <a:schemeClr val="tx1"/>
              </a:solidFill>
              <a:latin typeface="+mj-lt"/>
            </a:endParaRP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latin typeface="+mj-lt"/>
              </a:rPr>
              <a:t>i</a:t>
            </a:r>
            <a:r>
              <a:rPr lang="en-US" sz="2400" dirty="0">
                <a:latin typeface="+mj-lt"/>
              </a:rPr>
              <a:t>nitially negative attitude towards EDI:</a:t>
            </a:r>
            <a:br>
              <a:rPr lang="en-US" sz="2400" dirty="0">
                <a:latin typeface="+mj-lt"/>
              </a:rPr>
            </a:br>
            <a:endParaRPr lang="en-US" altLang="cs-CZ" sz="2200" dirty="0">
              <a:solidFill>
                <a:schemeClr val="tx1"/>
              </a:solidFill>
              <a:latin typeface="+mj-lt"/>
            </a:endParaRPr>
          </a:p>
          <a:p>
            <a:pPr marL="742950" lvl="1" indent="-285750" eaLnBrk="1" hangingPunct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latin typeface="+mj-lt"/>
              </a:rPr>
              <a:t>the enforcement methods of the chains themselves and the sanctions against their suppliers</a:t>
            </a:r>
          </a:p>
          <a:p>
            <a:pPr marL="742950" lvl="1" indent="-285750" eaLnBrk="1" hangingPunct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latin typeface="+mj-lt"/>
              </a:rPr>
              <a:t>costs</a:t>
            </a:r>
          </a:p>
          <a:p>
            <a:pPr marL="742950" lvl="1" indent="-285750" eaLnBrk="1" hangingPunct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latin typeface="+mj-lt"/>
              </a:rPr>
              <a:t>demanding implementation into enterprise IS</a:t>
            </a:r>
          </a:p>
          <a:p>
            <a:pPr marL="742950" lvl="1" indent="-285750" eaLnBrk="1" hangingPunct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latin typeface="+mj-lt"/>
              </a:rPr>
              <a:t>demanding maintenance and expansion</a:t>
            </a:r>
          </a:p>
          <a:p>
            <a:pPr marL="742950" lvl="1" indent="-285750" eaLnBrk="1" hangingPunct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latin typeface="+mj-lt"/>
              </a:rPr>
              <a:t>minimum price competition in EDI solutions</a:t>
            </a:r>
            <a:endParaRPr lang="en-US" altLang="cs-CZ" sz="1800" dirty="0">
              <a:solidFill>
                <a:schemeClr val="tx1"/>
              </a:solidFill>
              <a:latin typeface="+mj-lt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US" altLang="cs-CZ" sz="2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9563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31211" y="628601"/>
            <a:ext cx="7249409" cy="3049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eaLnBrk="0" hangingPunct="0">
              <a:spcBef>
                <a:spcPts val="7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eaLnBrk="0" hangingPunct="0">
              <a:spcBef>
                <a:spcPts val="6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eaLnBrk="0" hangingPunct="0">
              <a:spcBef>
                <a:spcPts val="5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eaLnBrk="0" hangingPunct="0">
              <a:spcBef>
                <a:spcPts val="5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342900" indent="-342900" eaLnBrk="1" hangingPunct="1">
              <a:spcBef>
                <a:spcPct val="0"/>
              </a:spcBef>
            </a:pPr>
            <a:r>
              <a:rPr lang="en-US" sz="2200" dirty="0">
                <a:solidFill>
                  <a:schemeClr val="tx1"/>
                </a:solidFill>
                <a:latin typeface="+mj-lt"/>
              </a:rPr>
              <a:t>n</a:t>
            </a:r>
            <a:r>
              <a:rPr lang="en-US" sz="2400" dirty="0">
                <a:latin typeface="+mj-lt"/>
              </a:rPr>
              <a:t>egative experience </a:t>
            </a:r>
            <a:r>
              <a:rPr lang="en-US" altLang="cs-CZ" sz="2200" dirty="0">
                <a:solidFill>
                  <a:schemeClr val="tx1"/>
                </a:solidFill>
                <a:latin typeface="+mj-lt"/>
                <a:sym typeface="Symbol" panose="05050102010706020507" pitchFamily="18" charset="2"/>
              </a:rPr>
              <a:t> </a:t>
            </a:r>
            <a:r>
              <a:rPr lang="en-US" altLang="cs-CZ" sz="2200" dirty="0">
                <a:solidFill>
                  <a:schemeClr val="tx1"/>
                </a:solidFill>
                <a:latin typeface="+mj-lt"/>
              </a:rPr>
              <a:t>EDI </a:t>
            </a:r>
            <a:r>
              <a:rPr lang="en-US" sz="2400" dirty="0">
                <a:latin typeface="+mj-lt"/>
              </a:rPr>
              <a:t>will bring something only to big suppliers and chains</a:t>
            </a:r>
            <a:r>
              <a:rPr lang="en-US" altLang="cs-CZ" sz="2200" dirty="0">
                <a:solidFill>
                  <a:schemeClr val="tx1"/>
                </a:solidFill>
                <a:latin typeface="+mj-lt"/>
              </a:rPr>
              <a:t> </a:t>
            </a:r>
            <a:endParaRPr lang="cs-CZ" altLang="cs-CZ" sz="2200" dirty="0">
              <a:solidFill>
                <a:schemeClr val="tx1"/>
              </a:solidFill>
              <a:latin typeface="+mj-lt"/>
            </a:endParaRPr>
          </a:p>
          <a:p>
            <a:pPr marL="342900" indent="-342900" eaLnBrk="1" hangingPunct="1">
              <a:spcBef>
                <a:spcPct val="0"/>
              </a:spcBef>
            </a:pPr>
            <a:r>
              <a:rPr lang="en-US" sz="2200" dirty="0">
                <a:solidFill>
                  <a:schemeClr val="tx1"/>
                </a:solidFill>
                <a:latin typeface="+mj-lt"/>
              </a:rPr>
              <a:t>today, virtually everyone can benefit from EDI</a:t>
            </a:r>
            <a:r>
              <a:rPr lang="en-US" altLang="cs-CZ" sz="2200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800100" lvl="1" indent="-342900" eaLnBrk="1" hangingPunct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latin typeface="+mj-lt"/>
              </a:rPr>
              <a:t>affordability</a:t>
            </a:r>
          </a:p>
          <a:p>
            <a:pPr marL="800100" lvl="1" indent="-342900" eaLnBrk="1" hangingPunct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latin typeface="+mj-lt"/>
              </a:rPr>
              <a:t>easy integration into business IS</a:t>
            </a:r>
          </a:p>
          <a:p>
            <a:pPr marL="800100" lvl="1" indent="-342900" eaLnBrk="1" hangingPunct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latin typeface="+mj-lt"/>
              </a:rPr>
              <a:t>traditional and proven technology</a:t>
            </a:r>
          </a:p>
          <a:p>
            <a:pPr marL="800100" lvl="1" indent="-342900" eaLnBrk="1" hangingPunct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latin typeface="+mj-lt"/>
              </a:rPr>
              <a:t>common part of business relationships applicable to any industry or industry</a:t>
            </a:r>
          </a:p>
          <a:p>
            <a:pPr marL="800100" lvl="1" indent="-342900" eaLnBrk="1" hangingPunct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latin typeface="+mj-lt"/>
              </a:rPr>
              <a:t>EDI is also used by the state administration</a:t>
            </a:r>
            <a:endParaRPr lang="en-US" altLang="cs-CZ" sz="2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6158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7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5F1F2008-DBCF-4206-B987-1C3D44B0C82D}"/>
              </a:ext>
            </a:extLst>
          </p:cNvPr>
          <p:cNvSpPr/>
          <p:nvPr/>
        </p:nvSpPr>
        <p:spPr>
          <a:xfrm>
            <a:off x="251640" y="802035"/>
            <a:ext cx="7488360" cy="2790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cap="all" dirty="0" bmk="_Toc374514537">
                <a:solidFill>
                  <a:srgbClr val="307871"/>
                </a:solidFill>
              </a:rPr>
              <a:t>Customer service Audit</a:t>
            </a:r>
          </a:p>
          <a:p>
            <a:pPr algn="ctr"/>
            <a:endParaRPr lang="en-US" sz="1400" b="1" cap="all" dirty="0" bmk="_Toc374514537">
              <a:solidFill>
                <a:srgbClr val="307871"/>
              </a:solidFill>
            </a:endParaRPr>
          </a:p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b="1" dirty="0"/>
              <a:t>Audit</a:t>
            </a:r>
            <a:r>
              <a:rPr lang="en-US" sz="2200" dirty="0"/>
              <a:t> = </a:t>
            </a:r>
            <a:r>
              <a:rPr lang="en-US" sz="2400" dirty="0"/>
              <a:t>Formal and systematic review by qualified professionals to:</a:t>
            </a:r>
            <a:endParaRPr lang="en-US" sz="2200" dirty="0"/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determine the extent to which specific organizations meet management goals</a:t>
            </a:r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find out which conditions need to be improved</a:t>
            </a:r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6508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17862" y="628601"/>
            <a:ext cx="7137852" cy="227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marL="342900" indent="-342900" eaLnBrk="0" hangingPunct="0">
              <a:spcBef>
                <a:spcPts val="8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800100" indent="-342900" eaLnBrk="0" hangingPunct="0">
              <a:spcBef>
                <a:spcPts val="7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257300" indent="-342900" eaLnBrk="0" hangingPunct="0">
              <a:spcBef>
                <a:spcPts val="6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714500" indent="-342900" eaLnBrk="0" hangingPunct="0">
              <a:spcBef>
                <a:spcPts val="5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171700" indent="-342900" eaLnBrk="0" hangingPunct="0">
              <a:spcBef>
                <a:spcPts val="5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628900" indent="-3429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3086100" indent="-3429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543300" indent="-3429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4000500" indent="-3429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US" sz="2400" b="1" dirty="0">
                <a:solidFill>
                  <a:schemeClr val="tx1"/>
                </a:solidFill>
                <a:latin typeface="+mj-lt"/>
              </a:rPr>
              <a:t>Advantages of using EDI</a:t>
            </a:r>
            <a:r>
              <a:rPr lang="en-US" altLang="cs-CZ" sz="2400" b="1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None/>
            </a:pPr>
            <a:endParaRPr lang="en-US" altLang="cs-CZ" sz="2400" b="1" dirty="0">
              <a:solidFill>
                <a:schemeClr val="tx1"/>
              </a:solidFill>
              <a:latin typeface="+mj-lt"/>
            </a:endParaRPr>
          </a:p>
          <a:p>
            <a:pPr eaLnBrk="1" hangingPunct="1">
              <a:spcBef>
                <a:spcPct val="0"/>
              </a:spcBef>
            </a:pPr>
            <a:r>
              <a:rPr lang="en-US" sz="2400" dirty="0">
                <a:latin typeface="+mj-lt"/>
              </a:rPr>
              <a:t>speed</a:t>
            </a:r>
          </a:p>
          <a:p>
            <a:pPr eaLnBrk="1" hangingPunct="1">
              <a:spcBef>
                <a:spcPct val="0"/>
              </a:spcBef>
            </a:pPr>
            <a:r>
              <a:rPr lang="en-US" sz="2400" dirty="0">
                <a:latin typeface="+mj-lt"/>
              </a:rPr>
              <a:t>reliability</a:t>
            </a:r>
          </a:p>
          <a:p>
            <a:pPr eaLnBrk="1" hangingPunct="1">
              <a:spcBef>
                <a:spcPct val="0"/>
              </a:spcBef>
            </a:pPr>
            <a:r>
              <a:rPr lang="en-US" sz="2400" dirty="0">
                <a:latin typeface="+mj-lt"/>
              </a:rPr>
              <a:t>lower costs</a:t>
            </a:r>
          </a:p>
          <a:p>
            <a:pPr eaLnBrk="1" hangingPunct="1">
              <a:spcBef>
                <a:spcPct val="0"/>
              </a:spcBef>
            </a:pPr>
            <a:endParaRPr lang="en-US" altLang="cs-CZ" sz="2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158791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94143" y="665645"/>
            <a:ext cx="6928082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b="1" dirty="0">
                <a:latin typeface="+mj-lt"/>
              </a:rPr>
              <a:t>The most widespread types of EDI business reports:</a:t>
            </a:r>
            <a:endParaRPr lang="en-US" altLang="cs-CZ" sz="2400" b="1" dirty="0">
              <a:latin typeface="+mj-lt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cs-CZ" sz="2200" dirty="0">
              <a:latin typeface="+mj-lt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Order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Invoice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Advice of dispatch of goods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Business objection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Stock overview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Product catalog and prices</a:t>
            </a:r>
            <a:endParaRPr lang="en-US" alt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87382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784626" y="432392"/>
            <a:ext cx="2475357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en-US" sz="2100" b="1" ker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Summary of lecture</a:t>
            </a:r>
            <a:endParaRPr lang="en-US" sz="2100" b="1" kern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002060"/>
                </a:solidFill>
                <a:cs typeface="Arial" panose="020B0604020202020204" pitchFamily="34" charset="0"/>
              </a:rPr>
              <a:t>You can: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solidFill>
                  <a:srgbClr val="002060"/>
                </a:solidFill>
                <a:cs typeface="Arial" panose="020B0604020202020204" pitchFamily="34" charset="0"/>
              </a:rPr>
              <a:t>Explain the essence of a customer service audit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solidFill>
                  <a:srgbClr val="002060"/>
                </a:solidFill>
                <a:cs typeface="Arial" panose="020B0604020202020204" pitchFamily="34" charset="0"/>
              </a:rPr>
              <a:t>Describe ways to evaluate customer service performance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solidFill>
                  <a:srgbClr val="002060"/>
                </a:solidFill>
                <a:cs typeface="Arial" panose="020B0604020202020204" pitchFamily="34" charset="0"/>
              </a:rPr>
              <a:t>Give examples of customer service standards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solidFill>
                  <a:srgbClr val="002060"/>
                </a:solidFill>
                <a:cs typeface="Arial" panose="020B0604020202020204" pitchFamily="34" charset="0"/>
              </a:rPr>
              <a:t>Define LIS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solidFill>
                  <a:srgbClr val="002060"/>
                </a:solidFill>
                <a:cs typeface="Arial" panose="020B0604020202020204" pitchFamily="34" charset="0"/>
              </a:rPr>
              <a:t>Characterize EDI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7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5F1F2008-DBCF-4206-B987-1C3D44B0C82D}"/>
              </a:ext>
            </a:extLst>
          </p:cNvPr>
          <p:cNvSpPr/>
          <p:nvPr/>
        </p:nvSpPr>
        <p:spPr>
          <a:xfrm>
            <a:off x="251640" y="802035"/>
            <a:ext cx="7488360" cy="3303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means of rating the current level of CS provided by the company</a:t>
            </a:r>
            <a:endParaRPr lang="en-US" sz="2200" dirty="0"/>
          </a:p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provides some benchmark for evaluation of the impact of changes in CS strategy</a:t>
            </a:r>
            <a:r>
              <a:rPr lang="en-US" sz="2200" dirty="0"/>
              <a:t> </a:t>
            </a:r>
          </a:p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goal</a:t>
            </a:r>
            <a:r>
              <a:rPr lang="en-US" sz="2200" dirty="0"/>
              <a:t>: </a:t>
            </a:r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to identify critical components of CS</a:t>
            </a:r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to identify how the performance of these components is controlled</a:t>
            </a:r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to evaluate the quality and capabilities of internal IS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38023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4F3CEE8C-85BB-4019-A11B-F1CE2775FB3E}"/>
              </a:ext>
            </a:extLst>
          </p:cNvPr>
          <p:cNvSpPr/>
          <p:nvPr/>
        </p:nvSpPr>
        <p:spPr>
          <a:xfrm>
            <a:off x="698325" y="703172"/>
            <a:ext cx="7130808" cy="2780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0"/>
              </a:spcBef>
            </a:pPr>
            <a:r>
              <a:rPr lang="en-US" sz="2400" b="1" dirty="0"/>
              <a:t>Customer service audit phase</a:t>
            </a:r>
            <a:r>
              <a:rPr lang="en-US" sz="2200" b="1" dirty="0"/>
              <a:t>:</a:t>
            </a:r>
          </a:p>
          <a:p>
            <a:pPr>
              <a:spcBef>
                <a:spcPts val="430"/>
              </a:spcBef>
            </a:pPr>
            <a:endParaRPr lang="en-US" sz="1400" b="1" dirty="0"/>
          </a:p>
          <a:p>
            <a:pPr marL="457200" indent="-457200">
              <a:spcBef>
                <a:spcPts val="430"/>
              </a:spcBef>
              <a:buFont typeface="+mj-lt"/>
              <a:buAutoNum type="arabicPeriod"/>
            </a:pPr>
            <a:r>
              <a:rPr lang="en-US" sz="2400" dirty="0"/>
              <a:t>External audit</a:t>
            </a:r>
          </a:p>
          <a:p>
            <a:pPr marL="457200" indent="-457200">
              <a:spcBef>
                <a:spcPts val="430"/>
              </a:spcBef>
              <a:buFont typeface="+mj-lt"/>
              <a:buAutoNum type="arabicPeriod"/>
            </a:pPr>
            <a:r>
              <a:rPr lang="en-US" sz="2400" dirty="0"/>
              <a:t>Internal audit</a:t>
            </a:r>
          </a:p>
          <a:p>
            <a:pPr marL="457200" indent="-457200">
              <a:spcBef>
                <a:spcPts val="430"/>
              </a:spcBef>
              <a:buFont typeface="+mj-lt"/>
              <a:buAutoNum type="arabicPeriod"/>
            </a:pPr>
            <a:r>
              <a:rPr lang="en-US" sz="2400" dirty="0"/>
              <a:t>Identification of opportunities and methods of improvement</a:t>
            </a:r>
          </a:p>
          <a:p>
            <a:pPr marL="457200" indent="-457200">
              <a:spcBef>
                <a:spcPts val="430"/>
              </a:spcBef>
              <a:buFont typeface="+mj-lt"/>
              <a:buAutoNum type="arabicPeriod"/>
            </a:pPr>
            <a:r>
              <a:rPr lang="en-US" sz="2400" dirty="0"/>
              <a:t>Introduction of standards in the field of CS</a:t>
            </a:r>
          </a:p>
        </p:txBody>
      </p:sp>
    </p:spTree>
    <p:extLst>
      <p:ext uri="{BB962C8B-B14F-4D97-AF65-F5344CB8AC3E}">
        <p14:creationId xmlns:p14="http://schemas.microsoft.com/office/powerpoint/2010/main" val="1711471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5F15EEA4-53FF-4F13-8C10-8D87C8CEEFA3}"/>
              </a:ext>
            </a:extLst>
          </p:cNvPr>
          <p:cNvSpPr/>
          <p:nvPr/>
        </p:nvSpPr>
        <p:spPr>
          <a:xfrm>
            <a:off x="680408" y="739319"/>
            <a:ext cx="720021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430"/>
              </a:spcBef>
            </a:pPr>
            <a:r>
              <a:rPr lang="en-US" sz="2200" b="1" dirty="0">
                <a:solidFill>
                  <a:srgbClr val="FF0000"/>
                </a:solidFill>
              </a:rPr>
              <a:t>1. External audit</a:t>
            </a:r>
          </a:p>
          <a:p>
            <a:pPr marL="214313" indent="-214313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main goal: </a:t>
            </a:r>
          </a:p>
          <a:p>
            <a:pPr marL="557213" lvl="1" indent="-214313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to identify those service components that customers consider important in their purchasing decisions</a:t>
            </a:r>
          </a:p>
          <a:p>
            <a:pPr marL="557213" lvl="1" indent="-214313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to find out how customers perceive the service (quality, level of service) offered by the company and offered by the company's main competitors</a:t>
            </a:r>
          </a:p>
          <a:p>
            <a:pPr marL="214313" indent="-214313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interview with several selected customers of the company</a:t>
            </a:r>
          </a:p>
          <a:p>
            <a:pPr marL="214313" indent="-214313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questionnaire</a:t>
            </a:r>
          </a:p>
          <a:p>
            <a:pPr marL="214313" indent="-214313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to engage the marketing department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88262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34073" y="628601"/>
            <a:ext cx="7308526" cy="3395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po</a:t>
            </a:r>
            <a:r>
              <a:rPr lang="en-US" sz="2400" dirty="0"/>
              <a:t>ssible problems</a:t>
            </a:r>
            <a:r>
              <a:rPr lang="en-US" sz="2200" dirty="0"/>
              <a:t>: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CS is on the same level as the competition have </a:t>
            </a:r>
            <a:r>
              <a:rPr lang="en-US" dirty="0">
                <a:sym typeface="Symbol" panose="05050102010706020507" pitchFamily="18" charset="2"/>
              </a:rPr>
              <a:t></a:t>
            </a:r>
            <a:r>
              <a:rPr lang="en-US" dirty="0"/>
              <a:t> the customer is difficult to distinguish between suppliers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indicator important for the customer none of the suppliers provide </a:t>
            </a:r>
            <a:r>
              <a:rPr lang="en-US" dirty="0">
                <a:sym typeface="Symbol" panose="05050102010706020507" pitchFamily="18" charset="2"/>
              </a:rPr>
              <a:t></a:t>
            </a:r>
            <a:r>
              <a:rPr lang="en-US" dirty="0"/>
              <a:t> market opportunity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customers cannot appreciate the service provided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performance is better than perceived</a:t>
            </a:r>
          </a:p>
          <a:p>
            <a:pPr marL="285750" lvl="1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internal audit can also be performed during an external audit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584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1DAD824C-2DD8-4E8A-B92E-CB5404F6E31D}"/>
              </a:ext>
            </a:extLst>
          </p:cNvPr>
          <p:cNvSpPr/>
          <p:nvPr/>
        </p:nvSpPr>
        <p:spPr>
          <a:xfrm>
            <a:off x="663084" y="650201"/>
            <a:ext cx="66552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430"/>
              </a:spcBef>
            </a:pPr>
            <a:r>
              <a:rPr lang="en-US" sz="2200" b="1" dirty="0">
                <a:solidFill>
                  <a:srgbClr val="FF0000"/>
                </a:solidFill>
              </a:rPr>
              <a:t>2. Internal audit</a:t>
            </a:r>
          </a:p>
          <a:p>
            <a:pPr marL="214313" indent="-214313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goal:</a:t>
            </a:r>
          </a:p>
          <a:p>
            <a:pPr marL="6286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to identify differences between established business practices and customer requirements</a:t>
            </a:r>
          </a:p>
          <a:p>
            <a:pPr marL="6286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evaluate business-to-customer communications and intra-company communications, including assessing and reporting customer service performance </a:t>
            </a:r>
          </a:p>
        </p:txBody>
      </p:sp>
    </p:spTree>
    <p:extLst>
      <p:ext uri="{BB962C8B-B14F-4D97-AF65-F5344CB8AC3E}">
        <p14:creationId xmlns:p14="http://schemas.microsoft.com/office/powerpoint/2010/main" val="3478277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1DAD824C-2DD8-4E8A-B92E-CB5404F6E31D}"/>
              </a:ext>
            </a:extLst>
          </p:cNvPr>
          <p:cNvSpPr/>
          <p:nvPr/>
        </p:nvSpPr>
        <p:spPr>
          <a:xfrm>
            <a:off x="655884" y="628601"/>
            <a:ext cx="6655241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interview</a:t>
            </a:r>
            <a:r>
              <a:rPr lang="cs-CZ" sz="2200" dirty="0"/>
              <a:t>s</a:t>
            </a:r>
            <a:r>
              <a:rPr lang="en-US" sz="2200" dirty="0"/>
              <a:t> with managers: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Defining the scope of responsibilities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Size and organizational structure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Decision-making powers and decision-making processes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Measurement and evaluation of performance and results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CS definition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Opinion on how customers define CS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Company plans to change or improve CS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Internal communication between departments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en-US" dirty="0"/>
              <a:t>Communication with key customers </a:t>
            </a:r>
          </a:p>
        </p:txBody>
      </p:sp>
    </p:spTree>
    <p:extLst>
      <p:ext uri="{BB962C8B-B14F-4D97-AF65-F5344CB8AC3E}">
        <p14:creationId xmlns:p14="http://schemas.microsoft.com/office/powerpoint/2010/main" val="948398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1319</TotalTime>
  <Words>1119</Words>
  <Application>Microsoft Office PowerPoint</Application>
  <PresentationFormat>Předvádění na obrazovce (16:9)</PresentationFormat>
  <Paragraphs>229</Paragraphs>
  <Slides>32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42" baseType="lpstr">
      <vt:lpstr>SimSun</vt:lpstr>
      <vt:lpstr>Arial</vt:lpstr>
      <vt:lpstr>Calibri</vt:lpstr>
      <vt:lpstr>Courier New</vt:lpstr>
      <vt:lpstr>DejaVu Sans</vt:lpstr>
      <vt:lpstr>StarSymbol</vt:lpstr>
      <vt:lpstr>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cem0001</cp:lastModifiedBy>
  <cp:revision>493</cp:revision>
  <dcterms:created xsi:type="dcterms:W3CDTF">2016-07-06T15:42:34Z</dcterms:created>
  <dcterms:modified xsi:type="dcterms:W3CDTF">2019-10-26T04:07:46Z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