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5"/>
  </p:notesMasterIdLst>
  <p:sldIdLst>
    <p:sldId id="258" r:id="rId2"/>
    <p:sldId id="263" r:id="rId3"/>
    <p:sldId id="316" r:id="rId4"/>
    <p:sldId id="317" r:id="rId5"/>
    <p:sldId id="318" r:id="rId6"/>
    <p:sldId id="319" r:id="rId7"/>
    <p:sldId id="331" r:id="rId8"/>
    <p:sldId id="320" r:id="rId9"/>
    <p:sldId id="321" r:id="rId10"/>
    <p:sldId id="332" r:id="rId11"/>
    <p:sldId id="323" r:id="rId12"/>
    <p:sldId id="342" r:id="rId13"/>
    <p:sldId id="333" r:id="rId14"/>
    <p:sldId id="334" r:id="rId15"/>
    <p:sldId id="335" r:id="rId16"/>
    <p:sldId id="324" r:id="rId17"/>
    <p:sldId id="325" r:id="rId18"/>
    <p:sldId id="337" r:id="rId19"/>
    <p:sldId id="336" r:id="rId20"/>
    <p:sldId id="327" r:id="rId21"/>
    <p:sldId id="328" r:id="rId22"/>
    <p:sldId id="348" r:id="rId23"/>
    <p:sldId id="338" r:id="rId24"/>
    <p:sldId id="347" r:id="rId25"/>
    <p:sldId id="339" r:id="rId26"/>
    <p:sldId id="343" r:id="rId27"/>
    <p:sldId id="340" r:id="rId28"/>
    <p:sldId id="329" r:id="rId29"/>
    <p:sldId id="341" r:id="rId30"/>
    <p:sldId id="330" r:id="rId31"/>
    <p:sldId id="346" r:id="rId32"/>
    <p:sldId id="314" r:id="rId33"/>
    <p:sldId id="287" r:id="rId3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em0001" initials="c" lastIdx="0" clrIdx="0">
    <p:extLst>
      <p:ext uri="{19B8F6BF-5375-455C-9EA6-DF929625EA0E}">
        <p15:presenceInfo xmlns:p15="http://schemas.microsoft.com/office/powerpoint/2012/main" userId="cem000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68" autoAdjust="0"/>
  </p:normalViewPr>
  <p:slideViewPr>
    <p:cSldViewPr snapToGrid="0">
      <p:cViewPr varScale="1">
        <p:scale>
          <a:sx n="154" d="100"/>
          <a:sy n="154" d="100"/>
        </p:scale>
        <p:origin x="38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400" b="0" i="0" u="none" strike="noStrike" kern="1200" spc="0" baseline="0" noProof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noProof="0" dirty="0"/>
              <a:t>Stock maintenance costs [CZK]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0" i="0" u="none" strike="noStrike" kern="1200" spc="0" baseline="0" noProof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List1!$O$2</c:f>
              <c:strCache>
                <c:ptCount val="1"/>
                <c:pt idx="0">
                  <c:v>Náklady na udržování zásob ve výši 40% prům. zásoby [Kč]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List1!$M$3:$M$17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List1!$O$3:$O$17</c:f>
              <c:numCache>
                <c:formatCode>General</c:formatCode>
                <c:ptCount val="15"/>
                <c:pt idx="0">
                  <c:v>300000</c:v>
                </c:pt>
                <c:pt idx="1">
                  <c:v>150000</c:v>
                </c:pt>
                <c:pt idx="2">
                  <c:v>100000</c:v>
                </c:pt>
                <c:pt idx="3">
                  <c:v>75000</c:v>
                </c:pt>
                <c:pt idx="4">
                  <c:v>60000</c:v>
                </c:pt>
                <c:pt idx="5">
                  <c:v>50000</c:v>
                </c:pt>
                <c:pt idx="6">
                  <c:v>42857.142857142862</c:v>
                </c:pt>
                <c:pt idx="7">
                  <c:v>37500</c:v>
                </c:pt>
                <c:pt idx="8">
                  <c:v>33333.333333333336</c:v>
                </c:pt>
                <c:pt idx="9">
                  <c:v>30000</c:v>
                </c:pt>
                <c:pt idx="10">
                  <c:v>27272.727272727272</c:v>
                </c:pt>
                <c:pt idx="11">
                  <c:v>25000</c:v>
                </c:pt>
                <c:pt idx="12">
                  <c:v>23076.923076923078</c:v>
                </c:pt>
                <c:pt idx="13">
                  <c:v>21428.571428571431</c:v>
                </c:pt>
                <c:pt idx="14">
                  <c:v>20000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1D5-4B7C-B0AC-C0A2B9F87A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7590240"/>
        <c:axId val="117590632"/>
      </c:scatterChart>
      <c:valAx>
        <c:axId val="1175902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7590632"/>
        <c:crosses val="autoZero"/>
        <c:crossBetween val="midCat"/>
      </c:valAx>
      <c:valAx>
        <c:axId val="117590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759024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890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132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4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5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000" b="1" dirty="0"/>
          </a:p>
          <a:p>
            <a:pPr algn="l"/>
            <a:endParaRPr lang="en-US" sz="3000" b="1" dirty="0"/>
          </a:p>
          <a:p>
            <a:pPr lvl="0"/>
            <a:endParaRPr lang="en-US" sz="3000" b="1" cap="all" dirty="0"/>
          </a:p>
          <a:p>
            <a:pPr lvl="0"/>
            <a:endParaRPr lang="en-US" sz="3000" b="1" cap="all" dirty="0"/>
          </a:p>
          <a:p>
            <a:pPr lvl="0"/>
            <a:r>
              <a:rPr lang="en-US" sz="3000" b="1" cap="all" dirty="0"/>
              <a:t>Logistics</a:t>
            </a:r>
          </a:p>
          <a:p>
            <a:pPr lvl="0"/>
            <a:r>
              <a:rPr lang="en-US" sz="3000" b="1" cap="all" dirty="0"/>
              <a:t>-</a:t>
            </a:r>
          </a:p>
          <a:p>
            <a:pPr lvl="0"/>
            <a:r>
              <a:rPr lang="en-US" sz="2600" b="1" cap="all" dirty="0" smtClean="0"/>
              <a:t>stock </a:t>
            </a:r>
            <a:r>
              <a:rPr lang="en-US" sz="2600" b="1" cap="all" dirty="0"/>
              <a:t>and their management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b="1" i="1" dirty="0">
                <a:solidFill>
                  <a:srgbClr val="002060"/>
                </a:solidFill>
              </a:rPr>
              <a:t>The aim of the lecture is to clarify importance of </a:t>
            </a:r>
            <a:r>
              <a:rPr lang="en-US" sz="1800" b="1" i="1" dirty="0" smtClean="0">
                <a:solidFill>
                  <a:srgbClr val="002060"/>
                </a:solidFill>
              </a:rPr>
              <a:t>stock </a:t>
            </a:r>
            <a:r>
              <a:rPr lang="en-US" sz="1800" b="1" i="1" dirty="0">
                <a:solidFill>
                  <a:srgbClr val="002060"/>
                </a:solidFill>
              </a:rPr>
              <a:t>and the essence of their management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Šárka </a:t>
            </a:r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Čemerková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lecturer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35078" y="472263"/>
            <a:ext cx="7322574" cy="3529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ts val="430"/>
              </a:spcBef>
            </a:pPr>
            <a:r>
              <a:rPr lang="en-US" sz="2800" b="1" cap="all" dirty="0" bmk="_Toc374514537">
                <a:solidFill>
                  <a:srgbClr val="307871"/>
                </a:solidFill>
              </a:rPr>
              <a:t>Stock management</a:t>
            </a:r>
          </a:p>
          <a:p>
            <a:pPr marL="0" lvl="1" algn="ctr">
              <a:spcBef>
                <a:spcPts val="430"/>
              </a:spcBef>
            </a:pPr>
            <a:endParaRPr lang="en-US" sz="1400" b="1" cap="all" dirty="0" bmk="_Toc374514537">
              <a:solidFill>
                <a:srgbClr val="307871"/>
              </a:solidFill>
            </a:endParaRP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s</a:t>
            </a:r>
            <a:r>
              <a:rPr lang="en-US" sz="2200" dirty="0"/>
              <a:t>tock level regulation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goal:</a:t>
            </a:r>
          </a:p>
          <a:p>
            <a:pPr marL="742950" lvl="1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dirty="0" smtClean="0"/>
              <a:t>to </a:t>
            </a:r>
            <a:r>
              <a:rPr lang="en-US" dirty="0" smtClean="0"/>
              <a:t>maintain stock </a:t>
            </a:r>
            <a:r>
              <a:rPr lang="en-US" dirty="0"/>
              <a:t>in a size and structure that meets the needs of the business while respecting the economic efficiency criteria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logistics stock regulation focuses on 2 conflict </a:t>
            </a:r>
            <a:r>
              <a:rPr lang="en-US" sz="2400" dirty="0"/>
              <a:t>areas: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b="1" dirty="0"/>
              <a:t>performance</a:t>
            </a:r>
            <a:r>
              <a:rPr lang="en-US" dirty="0"/>
              <a:t> that is closely related to delivery readiness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b="1" smtClean="0"/>
              <a:t>economy</a:t>
            </a:r>
            <a:r>
              <a:rPr lang="en-US" smtClean="0"/>
              <a:t>, </a:t>
            </a:r>
            <a:r>
              <a:rPr lang="en-US" dirty="0"/>
              <a:t>thus reducing the cost of </a:t>
            </a:r>
            <a:r>
              <a:rPr lang="en-US" dirty="0" smtClean="0"/>
              <a:t>stock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092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27704" y="628601"/>
            <a:ext cx="7322574" cy="2698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basic groups of factors influencing stock management</a:t>
            </a:r>
            <a:r>
              <a:rPr lang="en-US" sz="2200" dirty="0"/>
              <a:t>: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b="1" dirty="0"/>
              <a:t>external factors </a:t>
            </a:r>
            <a:r>
              <a:rPr lang="en-US" dirty="0"/>
              <a:t>(factors of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surrounding</a:t>
            </a:r>
            <a:r>
              <a:rPr lang="cs-CZ" dirty="0" smtClean="0"/>
              <a:t>s </a:t>
            </a:r>
            <a:r>
              <a:rPr lang="cs-CZ" dirty="0" err="1" smtClean="0"/>
              <a:t>of</a:t>
            </a:r>
            <a:r>
              <a:rPr lang="en-US" dirty="0" smtClean="0"/>
              <a:t> </a:t>
            </a:r>
            <a:r>
              <a:rPr lang="en-US" dirty="0"/>
              <a:t>the enterprise) - in market and mixed economies are considered primary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b="1" dirty="0"/>
              <a:t>internal factors </a:t>
            </a:r>
            <a:r>
              <a:rPr lang="en-US" dirty="0"/>
              <a:t>(business microenvironment factors)</a:t>
            </a:r>
          </a:p>
          <a:p>
            <a:pPr marL="285750" lvl="2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the most important external regulator </a:t>
            </a:r>
            <a:r>
              <a:rPr lang="cs-CZ" sz="2000" dirty="0"/>
              <a:t>-</a:t>
            </a:r>
            <a:r>
              <a:rPr lang="en-US" sz="2000" dirty="0"/>
              <a:t> </a:t>
            </a:r>
            <a:r>
              <a:rPr lang="en-US" sz="2000" b="1" dirty="0"/>
              <a:t>the state of supply and demand in the relevant stock market</a:t>
            </a:r>
            <a:endParaRPr lang="cs-CZ" sz="2000" b="1" dirty="0"/>
          </a:p>
          <a:p>
            <a:pPr marL="285750" lvl="2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basic factor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en-US" sz="2000" dirty="0" smtClean="0"/>
              <a:t>internal </a:t>
            </a:r>
            <a:r>
              <a:rPr lang="en-US" sz="2000" dirty="0"/>
              <a:t>regulation</a:t>
            </a:r>
            <a:r>
              <a:rPr lang="cs-CZ" sz="2000" dirty="0"/>
              <a:t> - </a:t>
            </a:r>
            <a:r>
              <a:rPr lang="en-US" sz="2000" b="1" dirty="0"/>
              <a:t>cost</a:t>
            </a:r>
            <a:r>
              <a:rPr lang="cs-CZ" sz="2000" b="1" dirty="0"/>
              <a:t>s</a:t>
            </a:r>
            <a:r>
              <a:rPr lang="en-US" sz="2000" b="1" dirty="0"/>
              <a:t> of maintaining and securing </a:t>
            </a:r>
            <a:r>
              <a:rPr lang="en-US" sz="2000" b="1" dirty="0" smtClean="0"/>
              <a:t>stock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67219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7200" y="628601"/>
            <a:ext cx="727095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30"/>
              </a:spcBef>
            </a:pPr>
            <a:r>
              <a:rPr lang="en-US" sz="2200" b="1" dirty="0"/>
              <a:t>Internal Stock Management Factors:</a:t>
            </a:r>
            <a:endParaRPr lang="en-US" sz="2000" b="1" dirty="0"/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how the storage of stock works - we have one or more products; </a:t>
            </a:r>
            <a:r>
              <a:rPr lang="en-US" sz="2400" dirty="0" smtClean="0"/>
              <a:t>stock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en-US" sz="2400" dirty="0" smtClean="0"/>
              <a:t>drawn </a:t>
            </a:r>
            <a:r>
              <a:rPr lang="en-US" sz="2400" dirty="0"/>
              <a:t>periodically or non-periodically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how the storage is replenished </a:t>
            </a:r>
            <a:r>
              <a:rPr lang="en-US" sz="2400"/>
              <a:t>- </a:t>
            </a:r>
            <a:r>
              <a:rPr lang="en-US" sz="2400" smtClean="0"/>
              <a:t>immediately, randomly, gradually, </a:t>
            </a:r>
            <a:r>
              <a:rPr lang="en-US" sz="2400" dirty="0"/>
              <a:t>there are delays or not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how goods are taken from the storage - randomly or deterministically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there are some losses in the storage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restrictions - </a:t>
            </a:r>
            <a:r>
              <a:rPr lang="en-US" sz="2400"/>
              <a:t>storage </a:t>
            </a:r>
            <a:r>
              <a:rPr lang="en-US" sz="2400" smtClean="0"/>
              <a:t>size, </a:t>
            </a:r>
            <a:r>
              <a:rPr lang="en-US" sz="2400" dirty="0"/>
              <a:t>financing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endParaRPr lang="en-US" altLang="cs-CZ" sz="2200" dirty="0"/>
          </a:p>
        </p:txBody>
      </p:sp>
    </p:spTree>
    <p:extLst>
      <p:ext uri="{BB962C8B-B14F-4D97-AF65-F5344CB8AC3E}">
        <p14:creationId xmlns:p14="http://schemas.microsoft.com/office/powerpoint/2010/main" val="960481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516194" y="628601"/>
            <a:ext cx="7226709" cy="3436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30"/>
              </a:spcBef>
            </a:pPr>
            <a:r>
              <a:rPr lang="en-US" sz="2200" b="1" dirty="0"/>
              <a:t>Stock management levels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 b="1" dirty="0"/>
              <a:t>strategic stock management </a:t>
            </a:r>
            <a:r>
              <a:rPr lang="en-US" sz="2200" dirty="0"/>
              <a:t>- a set of decisions on the amount of financial resources that the company can allocate from the total available resources to cover </a:t>
            </a:r>
            <a:r>
              <a:rPr lang="en-US" sz="2200" dirty="0" smtClean="0"/>
              <a:t>stock </a:t>
            </a:r>
            <a:r>
              <a:rPr lang="en-US" sz="2200" dirty="0"/>
              <a:t>in a given amount and structure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 b="1" dirty="0"/>
              <a:t>operative stock management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keeping of specific types of </a:t>
            </a:r>
            <a:r>
              <a:rPr lang="en-US" dirty="0" smtClean="0"/>
              <a:t>stock </a:t>
            </a:r>
            <a:r>
              <a:rPr lang="en-US" dirty="0"/>
              <a:t>at the level and structure as appropriate to in-house cost needs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based on the classification of </a:t>
            </a:r>
            <a:r>
              <a:rPr lang="en-US" dirty="0" smtClean="0"/>
              <a:t>stock </a:t>
            </a:r>
            <a:r>
              <a:rPr lang="en-US" dirty="0"/>
              <a:t>according to functional components  </a:t>
            </a:r>
          </a:p>
        </p:txBody>
      </p:sp>
    </p:spTree>
    <p:extLst>
      <p:ext uri="{BB962C8B-B14F-4D97-AF65-F5344CB8AC3E}">
        <p14:creationId xmlns:p14="http://schemas.microsoft.com/office/powerpoint/2010/main" val="25823446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516194" y="527392"/>
            <a:ext cx="736442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 b="1" dirty="0"/>
              <a:t>phases of stock management</a:t>
            </a:r>
            <a:r>
              <a:rPr lang="en-US" sz="2400" dirty="0"/>
              <a:t> </a:t>
            </a:r>
            <a:r>
              <a:rPr lang="en-US" sz="2200" dirty="0"/>
              <a:t>in a broader sense: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stock record:</a:t>
            </a:r>
          </a:p>
          <a:p>
            <a:pPr marL="1200150" lvl="2" indent="-285750">
              <a:spcBef>
                <a:spcPts val="430"/>
              </a:spcBef>
              <a:buFont typeface="Wingdings" panose="05000000000000000000" pitchFamily="2" charset="2"/>
              <a:buChar char="v"/>
            </a:pPr>
            <a:r>
              <a:rPr lang="en-US" sz="1600" dirty="0"/>
              <a:t>basic and indispensable source of information on the state and movement of </a:t>
            </a:r>
            <a:r>
              <a:rPr lang="en-US" sz="1600" dirty="0" smtClean="0"/>
              <a:t>stock</a:t>
            </a:r>
            <a:endParaRPr lang="en-US" sz="1600" dirty="0"/>
          </a:p>
          <a:p>
            <a:pPr marL="1200150" lvl="2" indent="-285750">
              <a:spcBef>
                <a:spcPts val="430"/>
              </a:spcBef>
              <a:buFont typeface="Wingdings" panose="05000000000000000000" pitchFamily="2" charset="2"/>
              <a:buChar char="v"/>
            </a:pPr>
            <a:r>
              <a:rPr lang="en-US" sz="1600" dirty="0"/>
              <a:t>captures phenomena signaling a material or value change in </a:t>
            </a:r>
            <a:r>
              <a:rPr lang="en-US" sz="1600" dirty="0" smtClean="0"/>
              <a:t>stock</a:t>
            </a:r>
            <a:endParaRPr lang="en-US" sz="1600" dirty="0"/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stock analysis:</a:t>
            </a:r>
          </a:p>
          <a:p>
            <a:pPr marL="1200150" lvl="2" indent="-285750">
              <a:spcBef>
                <a:spcPts val="430"/>
              </a:spcBef>
              <a:buFont typeface="Wingdings" panose="05000000000000000000" pitchFamily="2" charset="2"/>
              <a:buChar char="v"/>
            </a:pPr>
            <a:r>
              <a:rPr lang="en-US" sz="1600" dirty="0"/>
              <a:t>tool for identification and evaluation </a:t>
            </a:r>
            <a:r>
              <a:rPr lang="en-US" sz="1600"/>
              <a:t>of </a:t>
            </a:r>
            <a:r>
              <a:rPr lang="en-US" sz="1600" smtClean="0"/>
              <a:t>structural, quantitative, qualitative, </a:t>
            </a:r>
            <a:r>
              <a:rPr lang="en-US" sz="1600" dirty="0"/>
              <a:t>material and value changes in </a:t>
            </a:r>
            <a:r>
              <a:rPr lang="en-US" sz="1600" dirty="0" smtClean="0"/>
              <a:t>stock</a:t>
            </a:r>
            <a:endParaRPr lang="en-US" sz="1600" dirty="0"/>
          </a:p>
          <a:p>
            <a:pPr marL="1200150" lvl="2" indent="-285750">
              <a:spcBef>
                <a:spcPts val="430"/>
              </a:spcBef>
              <a:buFont typeface="Wingdings" panose="05000000000000000000" pitchFamily="2" charset="2"/>
              <a:buChar char="v"/>
            </a:pPr>
            <a:r>
              <a:rPr lang="en-US" sz="1600" dirty="0"/>
              <a:t>monitors factors that affect the state and movement of </a:t>
            </a:r>
            <a:r>
              <a:rPr lang="en-US" sz="1600" dirty="0" smtClean="0"/>
              <a:t>stock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08225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464575" y="711747"/>
            <a:ext cx="7364426" cy="2051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stock inspection:</a:t>
            </a:r>
          </a:p>
          <a:p>
            <a:pPr marL="1200150" lvl="2" indent="-285750">
              <a:spcBef>
                <a:spcPts val="430"/>
              </a:spcBef>
              <a:buFont typeface="Wingdings" panose="05000000000000000000" pitchFamily="2" charset="2"/>
              <a:buChar char="v"/>
            </a:pPr>
            <a:r>
              <a:rPr lang="en-US" sz="1600" dirty="0"/>
              <a:t>allows us to identify the levels of stock management</a:t>
            </a:r>
          </a:p>
          <a:p>
            <a:pPr marL="1200150" lvl="2" indent="-285750">
              <a:spcBef>
                <a:spcPts val="430"/>
              </a:spcBef>
              <a:buFont typeface="Wingdings" panose="05000000000000000000" pitchFamily="2" charset="2"/>
              <a:buChar char="v"/>
            </a:pPr>
            <a:r>
              <a:rPr lang="en-US" sz="1600" dirty="0"/>
              <a:t>degree of adherence to certain rules and guidelines of the supervisory authorities for the control and use of </a:t>
            </a:r>
            <a:r>
              <a:rPr lang="en-US" sz="1600" dirty="0" smtClean="0"/>
              <a:t>stock</a:t>
            </a:r>
            <a:endParaRPr lang="en-US" sz="1600" dirty="0"/>
          </a:p>
          <a:p>
            <a:pPr marL="1200150" lvl="2" indent="-285750">
              <a:spcBef>
                <a:spcPts val="430"/>
              </a:spcBef>
              <a:buFont typeface="Wingdings" panose="05000000000000000000" pitchFamily="2" charset="2"/>
              <a:buChar char="v"/>
            </a:pPr>
            <a:r>
              <a:rPr lang="en-US" sz="1600" dirty="0"/>
              <a:t>inspection of the method of disposal </a:t>
            </a:r>
            <a:r>
              <a:rPr lang="en-US" sz="1600"/>
              <a:t>of </a:t>
            </a:r>
            <a:r>
              <a:rPr lang="en-US" sz="1600" smtClean="0"/>
              <a:t>unnecessary, redundant, </a:t>
            </a:r>
            <a:r>
              <a:rPr lang="en-US" sz="1600" dirty="0"/>
              <a:t>event. unusable </a:t>
            </a:r>
            <a:r>
              <a:rPr lang="en-US" sz="1600" dirty="0" smtClean="0"/>
              <a:t>stock</a:t>
            </a:r>
            <a:endParaRPr lang="en-US" sz="1600" dirty="0"/>
          </a:p>
          <a:p>
            <a:pPr marL="1200150" lvl="2" indent="-285750">
              <a:spcBef>
                <a:spcPts val="430"/>
              </a:spcBef>
              <a:buFont typeface="Wingdings" panose="05000000000000000000" pitchFamily="2" charset="2"/>
              <a:buChar char="v"/>
            </a:pPr>
            <a:r>
              <a:rPr lang="en-US" sz="1600" dirty="0"/>
              <a:t>quality control of stock record and analysis</a:t>
            </a:r>
          </a:p>
        </p:txBody>
      </p:sp>
    </p:spTree>
    <p:extLst>
      <p:ext uri="{BB962C8B-B14F-4D97-AF65-F5344CB8AC3E}">
        <p14:creationId xmlns:p14="http://schemas.microsoft.com/office/powerpoint/2010/main" val="902464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501231" y="704373"/>
            <a:ext cx="7364426" cy="2082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self regulation:</a:t>
            </a:r>
          </a:p>
          <a:p>
            <a:pPr marL="1200150" lvl="2" indent="-285750">
              <a:spcBef>
                <a:spcPts val="430"/>
              </a:spcBef>
              <a:buFont typeface="Wingdings" panose="05000000000000000000" pitchFamily="2" charset="2"/>
              <a:buChar char="v"/>
            </a:pPr>
            <a:r>
              <a:rPr lang="en-US" sz="1600" dirty="0"/>
              <a:t>stock management in a narrower sense</a:t>
            </a:r>
          </a:p>
          <a:p>
            <a:pPr marL="1200150" lvl="2" indent="-285750">
              <a:spcBef>
                <a:spcPts val="430"/>
              </a:spcBef>
              <a:buFont typeface="Wingdings" panose="05000000000000000000" pitchFamily="2" charset="2"/>
              <a:buChar char="v"/>
            </a:pPr>
            <a:r>
              <a:rPr lang="en-US" sz="1600" dirty="0"/>
              <a:t>continuous monitoring and evaluation of the state and movement of </a:t>
            </a:r>
            <a:r>
              <a:rPr lang="en-US" sz="1600" dirty="0" smtClean="0"/>
              <a:t>stock </a:t>
            </a:r>
            <a:r>
              <a:rPr lang="en-US" sz="1600" dirty="0"/>
              <a:t>on the basis of adopted rules</a:t>
            </a:r>
          </a:p>
          <a:p>
            <a:pPr marL="1200150" lvl="2" indent="-285750">
              <a:spcBef>
                <a:spcPts val="430"/>
              </a:spcBef>
              <a:buFont typeface="Wingdings" panose="05000000000000000000" pitchFamily="2" charset="2"/>
              <a:buChar char="v"/>
            </a:pPr>
            <a:r>
              <a:rPr lang="en-US" sz="1600" dirty="0"/>
              <a:t>flexible provision of feedback in case of deviations from the desired state and development</a:t>
            </a:r>
          </a:p>
          <a:p>
            <a:pPr marL="1200150" lvl="2" indent="-285750">
              <a:spcBef>
                <a:spcPts val="430"/>
              </a:spcBef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0922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5CD90E54-7FEB-497A-A476-52C4DA9993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586" y="691733"/>
            <a:ext cx="7210425" cy="4000500"/>
          </a:xfrm>
          <a:prstGeom prst="rect">
            <a:avLst/>
          </a:prstGeom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2762164" y="527392"/>
            <a:ext cx="42915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Development of </a:t>
            </a:r>
            <a:r>
              <a:rPr lang="en-US" sz="2400" dirty="0" smtClean="0"/>
              <a:t>stock </a:t>
            </a:r>
            <a:r>
              <a:rPr lang="en-US" sz="2400" dirty="0"/>
              <a:t>in time</a:t>
            </a:r>
            <a:endParaRPr lang="en-US" sz="2200" b="1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5782F759-C2E1-4224-8A32-A8425C98FCE9}"/>
              </a:ext>
            </a:extLst>
          </p:cNvPr>
          <p:cNvSpPr txBox="1"/>
          <p:nvPr/>
        </p:nvSpPr>
        <p:spPr>
          <a:xfrm>
            <a:off x="68051" y="758224"/>
            <a:ext cx="1098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Size of the 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stock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A7C07B1A-CD80-4B3F-8D26-0B9B211060D3}"/>
              </a:ext>
            </a:extLst>
          </p:cNvPr>
          <p:cNvSpPr txBox="1"/>
          <p:nvPr/>
        </p:nvSpPr>
        <p:spPr>
          <a:xfrm>
            <a:off x="875512" y="2538096"/>
            <a:ext cx="829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Supply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xmlns="" id="{5F8A7EFE-0D64-4135-AB5D-E86283997E93}"/>
              </a:ext>
            </a:extLst>
          </p:cNvPr>
          <p:cNvSpPr txBox="1"/>
          <p:nvPr/>
        </p:nvSpPr>
        <p:spPr>
          <a:xfrm>
            <a:off x="2188390" y="2538096"/>
            <a:ext cx="829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Supply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xmlns="" id="{B1B16344-4179-4899-820E-80DE7FF2D7FE}"/>
              </a:ext>
            </a:extLst>
          </p:cNvPr>
          <p:cNvSpPr txBox="1"/>
          <p:nvPr/>
        </p:nvSpPr>
        <p:spPr>
          <a:xfrm>
            <a:off x="3742222" y="2538095"/>
            <a:ext cx="829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Supply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xmlns="" id="{A433A389-93C8-4EA6-B2EF-7691397D84B7}"/>
              </a:ext>
            </a:extLst>
          </p:cNvPr>
          <p:cNvSpPr txBox="1"/>
          <p:nvPr/>
        </p:nvSpPr>
        <p:spPr>
          <a:xfrm>
            <a:off x="5508676" y="2538095"/>
            <a:ext cx="829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Supply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xmlns="" id="{B41E0D71-8DA0-4904-AE62-33CD19C9C526}"/>
              </a:ext>
            </a:extLst>
          </p:cNvPr>
          <p:cNvSpPr txBox="1"/>
          <p:nvPr/>
        </p:nvSpPr>
        <p:spPr>
          <a:xfrm>
            <a:off x="793448" y="3653472"/>
            <a:ext cx="11779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Delivery cycle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xmlns="" id="{8E34346F-59CE-4B6F-BC33-2FC5A182C2BF}"/>
              </a:ext>
            </a:extLst>
          </p:cNvPr>
          <p:cNvSpPr txBox="1"/>
          <p:nvPr/>
        </p:nvSpPr>
        <p:spPr>
          <a:xfrm>
            <a:off x="1116314" y="1787779"/>
            <a:ext cx="11779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Consumption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xmlns="" id="{23562377-CB8E-4583-9EA6-A416773E9659}"/>
              </a:ext>
            </a:extLst>
          </p:cNvPr>
          <p:cNvSpPr txBox="1"/>
          <p:nvPr/>
        </p:nvSpPr>
        <p:spPr>
          <a:xfrm>
            <a:off x="2668023" y="1784044"/>
            <a:ext cx="11779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Consumption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xmlns="" id="{C29DE943-0D4B-4976-99B3-878D999BFFFC}"/>
              </a:ext>
            </a:extLst>
          </p:cNvPr>
          <p:cNvSpPr txBox="1"/>
          <p:nvPr/>
        </p:nvSpPr>
        <p:spPr>
          <a:xfrm>
            <a:off x="4156363" y="1768080"/>
            <a:ext cx="11779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Consumption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xmlns="" id="{62B9A61F-8562-4498-994F-06A89E4BFD44}"/>
              </a:ext>
            </a:extLst>
          </p:cNvPr>
          <p:cNvSpPr txBox="1"/>
          <p:nvPr/>
        </p:nvSpPr>
        <p:spPr>
          <a:xfrm>
            <a:off x="7053723" y="4512369"/>
            <a:ext cx="829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Time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xmlns="" id="{526E057A-C260-4275-8F90-3581146E6490}"/>
              </a:ext>
            </a:extLst>
          </p:cNvPr>
          <p:cNvSpPr txBox="1"/>
          <p:nvPr/>
        </p:nvSpPr>
        <p:spPr>
          <a:xfrm>
            <a:off x="3742222" y="3750454"/>
            <a:ext cx="14200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Delay </a:t>
            </a:r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delivery</a:t>
            </a:r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xmlns="" id="{2EC400B0-A0D0-42A6-BB56-4E632A275A54}"/>
              </a:ext>
            </a:extLst>
          </p:cNvPr>
          <p:cNvSpPr/>
          <p:nvPr/>
        </p:nvSpPr>
        <p:spPr>
          <a:xfrm>
            <a:off x="6731449" y="2311883"/>
            <a:ext cx="11930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Current stock</a:t>
            </a:r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xmlns="" id="{713B22C6-8906-4AD7-A483-CCCBAA62805C}"/>
              </a:ext>
            </a:extLst>
          </p:cNvPr>
          <p:cNvSpPr/>
          <p:nvPr/>
        </p:nvSpPr>
        <p:spPr>
          <a:xfrm>
            <a:off x="6734828" y="3712169"/>
            <a:ext cx="12729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Safety stock</a:t>
            </a:r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xmlns="" id="{68EA7856-33FB-47D7-989F-68B6BC8D6A1F}"/>
              </a:ext>
            </a:extLst>
          </p:cNvPr>
          <p:cNvSpPr/>
          <p:nvPr/>
        </p:nvSpPr>
        <p:spPr>
          <a:xfrm>
            <a:off x="6717763" y="4125257"/>
            <a:ext cx="169329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Technological stock</a:t>
            </a:r>
          </a:p>
        </p:txBody>
      </p:sp>
    </p:spTree>
    <p:extLst>
      <p:ext uri="{BB962C8B-B14F-4D97-AF65-F5344CB8AC3E}">
        <p14:creationId xmlns:p14="http://schemas.microsoft.com/office/powerpoint/2010/main" val="3987182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85750" y="527392"/>
            <a:ext cx="749402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en-US" sz="2400" b="1" dirty="0"/>
              <a:t>Stock management level indicators</a:t>
            </a:r>
          </a:p>
          <a:p>
            <a:endParaRPr lang="en-US" b="1" dirty="0"/>
          </a:p>
          <a:p>
            <a:pPr marL="342900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bearer of a specific amount of </a:t>
            </a:r>
            <a:r>
              <a:rPr lang="en-US" sz="2200" dirty="0" smtClean="0"/>
              <a:t>stock </a:t>
            </a:r>
            <a:r>
              <a:rPr lang="en-US" sz="2200" dirty="0"/>
              <a:t>in an enterprise is a </a:t>
            </a:r>
            <a:r>
              <a:rPr lang="en-US" sz="2200"/>
              <a:t>realized </a:t>
            </a:r>
            <a:r>
              <a:rPr lang="en-US" sz="2200" smtClean="0"/>
              <a:t>supply, </a:t>
            </a:r>
            <a:r>
              <a:rPr lang="en-US" sz="2200" dirty="0"/>
              <a:t>the amount of which is converted into </a:t>
            </a:r>
            <a:r>
              <a:rPr lang="en-US" sz="2200" dirty="0" smtClean="0"/>
              <a:t>stock </a:t>
            </a:r>
            <a:r>
              <a:rPr lang="en-US" sz="2200" dirty="0"/>
              <a:t>during the storage process</a:t>
            </a:r>
          </a:p>
          <a:p>
            <a:pPr>
              <a:spcBef>
                <a:spcPts val="430"/>
              </a:spcBef>
            </a:pPr>
            <a:endParaRPr lang="en-US" sz="1400" b="1" dirty="0">
              <a:solidFill>
                <a:srgbClr val="FF0000"/>
              </a:solidFill>
            </a:endParaRPr>
          </a:p>
          <a:p>
            <a:pPr>
              <a:spcBef>
                <a:spcPts val="430"/>
              </a:spcBef>
            </a:pPr>
            <a:r>
              <a:rPr lang="en-US" sz="2200" b="1" dirty="0">
                <a:solidFill>
                  <a:srgbClr val="FF0000"/>
                </a:solidFill>
              </a:rPr>
              <a:t>average current stock </a:t>
            </a:r>
          </a:p>
          <a:p>
            <a:pPr marL="342900" indent="-342900">
              <a:spcBef>
                <a:spcPts val="430"/>
              </a:spcBef>
              <a:buFont typeface="+mj-lt"/>
              <a:buAutoNum type="arabicPeriod"/>
            </a:pPr>
            <a:r>
              <a:rPr lang="en-US" sz="2200" dirty="0"/>
              <a:t>in conditions of continuous even consumption</a:t>
            </a:r>
          </a:p>
          <a:p>
            <a:pPr marL="342900" indent="-342900">
              <a:buFont typeface="+mj-lt"/>
              <a:buAutoNum type="arabicPeriod"/>
            </a:pPr>
            <a:endParaRPr lang="en-US" sz="2200" dirty="0"/>
          </a:p>
          <a:p>
            <a:pPr marL="342900" indent="-342900">
              <a:buFont typeface="+mj-lt"/>
              <a:buAutoNum type="arabicPeriod"/>
            </a:pPr>
            <a:endParaRPr lang="en-US" sz="2200" dirty="0"/>
          </a:p>
          <a:p>
            <a:pPr>
              <a:spcBef>
                <a:spcPts val="430"/>
              </a:spcBef>
            </a:pPr>
            <a:r>
              <a:rPr lang="en-US" sz="2200" dirty="0"/>
              <a:t>where </a:t>
            </a:r>
          </a:p>
          <a:p>
            <a:pPr>
              <a:spcBef>
                <a:spcPts val="430"/>
              </a:spcBef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…</a:t>
            </a:r>
            <a:r>
              <a:rPr lang="en-US" sz="2200" dirty="0"/>
              <a:t>	supply</a:t>
            </a:r>
          </a:p>
          <a:p>
            <a:endParaRPr lang="en-US" sz="2200" dirty="0"/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 flipV="1">
            <a:off x="4026310" y="3657599"/>
            <a:ext cx="1301664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5560422"/>
              </p:ext>
            </p:extLst>
          </p:nvPr>
        </p:nvGraphicFramePr>
        <p:xfrm>
          <a:off x="3915697" y="3458971"/>
          <a:ext cx="1201994" cy="891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8" r:id="rId5" imgW="583947" imgH="444307" progId="Equation.3">
                  <p:embed/>
                </p:oleObj>
              </mc:Choice>
              <mc:Fallback>
                <p:oleObj r:id="rId5" imgW="583947" imgH="444307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5697" y="3458971"/>
                        <a:ext cx="1201994" cy="8918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58037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3"/>
          <a:srcRect l="27641" t="65887" r="71512" b="27718"/>
          <a:stretch/>
        </p:blipFill>
        <p:spPr>
          <a:xfrm>
            <a:off x="2676831" y="1568557"/>
            <a:ext cx="162233" cy="413472"/>
          </a:xfrm>
          <a:prstGeom prst="rect">
            <a:avLst/>
          </a:prstGeom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85750" y="527392"/>
            <a:ext cx="7494024" cy="3129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30"/>
              </a:spcBef>
            </a:pPr>
            <a:r>
              <a:rPr lang="en-US" sz="2200" dirty="0"/>
              <a:t>2. in conditions of uneven consumption</a:t>
            </a:r>
          </a:p>
          <a:p>
            <a:pPr marL="342900" indent="-342900">
              <a:spcBef>
                <a:spcPts val="430"/>
              </a:spcBef>
              <a:buFont typeface="+mj-lt"/>
              <a:buAutoNum type="arabicPeriod"/>
            </a:pPr>
            <a:endParaRPr lang="en-US" sz="2200" dirty="0"/>
          </a:p>
          <a:p>
            <a:pPr marL="342900" indent="-342900">
              <a:spcBef>
                <a:spcPts val="430"/>
              </a:spcBef>
              <a:buFont typeface="+mj-lt"/>
              <a:buAutoNum type="arabicPeriod"/>
            </a:pPr>
            <a:endParaRPr lang="en-US" sz="2200" dirty="0"/>
          </a:p>
          <a:p>
            <a:pPr marL="342900" indent="-342900">
              <a:spcBef>
                <a:spcPts val="430"/>
              </a:spcBef>
              <a:buFont typeface="+mj-lt"/>
              <a:buAutoNum type="arabicPeriod"/>
            </a:pPr>
            <a:endParaRPr lang="en-US" sz="2200" dirty="0"/>
          </a:p>
          <a:p>
            <a:pPr>
              <a:spcBef>
                <a:spcPts val="430"/>
              </a:spcBef>
            </a:pPr>
            <a:r>
              <a:rPr lang="en-US" sz="2200" dirty="0"/>
              <a:t>where</a:t>
            </a:r>
          </a:p>
          <a:p>
            <a:pPr>
              <a:spcBef>
                <a:spcPts val="430"/>
              </a:spcBef>
            </a:pPr>
            <a:r>
              <a:rPr lang="en-US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2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en-US" sz="2200" dirty="0"/>
              <a:t>	… minimal level of </a:t>
            </a:r>
            <a:r>
              <a:rPr lang="en-US" sz="2200" dirty="0" smtClean="0"/>
              <a:t>stock</a:t>
            </a:r>
            <a:endParaRPr lang="en-US" sz="2200" dirty="0"/>
          </a:p>
          <a:p>
            <a:pPr>
              <a:spcBef>
                <a:spcPts val="430"/>
              </a:spcBef>
            </a:pPr>
            <a:r>
              <a:rPr lang="en-US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2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en-US" sz="2200" dirty="0"/>
              <a:t>	… maximal level of </a:t>
            </a:r>
            <a:r>
              <a:rPr lang="en-US" sz="2200" dirty="0" smtClean="0"/>
              <a:t>stock</a:t>
            </a:r>
            <a:endParaRPr lang="en-US" sz="2200" dirty="0"/>
          </a:p>
          <a:p>
            <a:pPr>
              <a:spcBef>
                <a:spcPts val="430"/>
              </a:spcBef>
            </a:pPr>
            <a:endParaRPr lang="en-US" dirty="0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7437938"/>
              </p:ext>
            </p:extLst>
          </p:nvPr>
        </p:nvGraphicFramePr>
        <p:xfrm>
          <a:off x="2465540" y="1138708"/>
          <a:ext cx="2193245" cy="8596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1" name="Rovnice" r:id="rId5" imgW="1028254" imgH="406224" progId="Equation.3">
                  <p:embed/>
                </p:oleObj>
              </mc:Choice>
              <mc:Fallback>
                <p:oleObj name="Rovnice" r:id="rId5" imgW="1028254" imgH="4062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5540" y="1138708"/>
                        <a:ext cx="2193245" cy="8596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3161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000" b="1" dirty="0"/>
          </a:p>
          <a:p>
            <a:pPr lvl="0"/>
            <a:endParaRPr lang="en-US" sz="3600" b="1" cap="all" dirty="0"/>
          </a:p>
          <a:p>
            <a:pPr lvl="0"/>
            <a:r>
              <a:rPr lang="en-US" sz="3100" b="1" dirty="0"/>
              <a:t>Logistics</a:t>
            </a:r>
          </a:p>
          <a:p>
            <a:pPr lvl="0"/>
            <a:r>
              <a:rPr lang="en-US" sz="3100" b="1" dirty="0"/>
              <a:t>-</a:t>
            </a:r>
          </a:p>
          <a:p>
            <a:pPr lvl="0"/>
            <a:r>
              <a:rPr lang="en-US" sz="3100" b="1" dirty="0" smtClean="0"/>
              <a:t>Stock </a:t>
            </a:r>
            <a:r>
              <a:rPr lang="en-US" sz="3100" b="1" dirty="0"/>
              <a:t>and their management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2235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Stock </a:t>
            </a:r>
            <a:r>
              <a:rPr lang="en-US" sz="1800" b="1" dirty="0">
                <a:solidFill>
                  <a:srgbClr val="002060"/>
                </a:solidFill>
                <a:cs typeface="Arial" panose="020B0604020202020204" pitchFamily="34" charset="0"/>
              </a:rPr>
              <a:t>and their types</a:t>
            </a:r>
            <a:br>
              <a:rPr lang="en-US" sz="1800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en-US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Stock </a:t>
            </a:r>
            <a:r>
              <a:rPr lang="en-US" sz="1800" b="1" dirty="0">
                <a:solidFill>
                  <a:srgbClr val="002060"/>
                </a:solidFill>
                <a:cs typeface="Arial" panose="020B0604020202020204" pitchFamily="34" charset="0"/>
              </a:rPr>
              <a:t>creation factors</a:t>
            </a:r>
            <a:br>
              <a:rPr lang="en-US" sz="1800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en-US" sz="1800" b="1" dirty="0">
                <a:solidFill>
                  <a:srgbClr val="002060"/>
                </a:solidFill>
                <a:cs typeface="Arial" panose="020B0604020202020204" pitchFamily="34" charset="0"/>
              </a:rPr>
              <a:t>Stock management factors</a:t>
            </a:r>
            <a:br>
              <a:rPr lang="en-US" sz="1800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en-US" sz="1800" b="1" dirty="0">
                <a:solidFill>
                  <a:srgbClr val="002060"/>
                </a:solidFill>
                <a:cs typeface="Arial" panose="020B0604020202020204" pitchFamily="34" charset="0"/>
              </a:rPr>
              <a:t>Stock management phases</a:t>
            </a:r>
            <a:br>
              <a:rPr lang="en-US" sz="1800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en-US" sz="1800" b="1" dirty="0">
                <a:solidFill>
                  <a:srgbClr val="002060"/>
                </a:solidFill>
                <a:cs typeface="Arial" panose="020B0604020202020204" pitchFamily="34" charset="0"/>
              </a:rPr>
              <a:t>Stock management level indicators</a:t>
            </a:r>
            <a:br>
              <a:rPr lang="en-US" sz="1800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en-US" sz="1800" b="1" dirty="0">
                <a:solidFill>
                  <a:srgbClr val="002060"/>
                </a:solidFill>
                <a:cs typeface="Arial" panose="020B0604020202020204" pitchFamily="34" charset="0"/>
              </a:rPr>
              <a:t>Approaches to stock management</a:t>
            </a:r>
          </a:p>
          <a:p>
            <a:pPr marL="0" indent="0">
              <a:buNone/>
            </a:pPr>
            <a:endParaRPr lang="en-US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Structure of the lecture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50973" y="682229"/>
            <a:ext cx="7358298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30"/>
              </a:spcBef>
            </a:pPr>
            <a:r>
              <a:rPr lang="en-US" sz="2200" b="1" dirty="0">
                <a:solidFill>
                  <a:srgbClr val="FF0000"/>
                </a:solidFill>
              </a:rPr>
              <a:t>total</a:t>
            </a:r>
            <a:r>
              <a:rPr lang="cs-CZ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>
                <a:solidFill>
                  <a:srgbClr val="FF0000"/>
                </a:solidFill>
              </a:rPr>
              <a:t>average stock  </a:t>
            </a:r>
            <a:r>
              <a:rPr lang="en-US" sz="2200" b="1" i="1" dirty="0">
                <a:solidFill>
                  <a:srgbClr val="FF0000"/>
                </a:solidFill>
              </a:rPr>
              <a:t>Z</a:t>
            </a:r>
            <a:r>
              <a:rPr lang="en-US" sz="2200" b="1" i="1" baseline="-25000" dirty="0">
                <a:solidFill>
                  <a:srgbClr val="FF0000"/>
                </a:solidFill>
              </a:rPr>
              <a:t>C</a:t>
            </a:r>
          </a:p>
          <a:p>
            <a:pPr>
              <a:spcBef>
                <a:spcPts val="430"/>
              </a:spcBef>
            </a:pPr>
            <a:r>
              <a:rPr lang="en-US" sz="2200" dirty="0"/>
              <a:t>sum of the average current stock and all fixed components of </a:t>
            </a:r>
            <a:r>
              <a:rPr lang="en-US" sz="2200" dirty="0" smtClean="0"/>
              <a:t>stock</a:t>
            </a:r>
            <a:endParaRPr lang="en-US" sz="2200" dirty="0"/>
          </a:p>
          <a:p>
            <a:pPr lvl="0">
              <a:spcBef>
                <a:spcPts val="430"/>
              </a:spcBef>
            </a:pPr>
            <a:endParaRPr lang="en-US" sz="2200" b="1" dirty="0">
              <a:solidFill>
                <a:srgbClr val="FF0000"/>
              </a:solidFill>
            </a:endParaRPr>
          </a:p>
          <a:p>
            <a:pPr lvl="0">
              <a:spcBef>
                <a:spcPts val="430"/>
              </a:spcBef>
            </a:pPr>
            <a:r>
              <a:rPr lang="en-US" sz="2200" b="1" dirty="0">
                <a:solidFill>
                  <a:srgbClr val="FF0000"/>
                </a:solidFill>
              </a:rPr>
              <a:t>immediate stock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actual physical stock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available stock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balance stock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899613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766915" y="628601"/>
            <a:ext cx="735877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turnover (turnover rate) of </a:t>
            </a:r>
            <a:r>
              <a:rPr lang="en-US" sz="2200" b="1" dirty="0" smtClean="0">
                <a:solidFill>
                  <a:srgbClr val="FF0000"/>
                </a:solidFill>
              </a:rPr>
              <a:t>stock</a:t>
            </a:r>
            <a:endParaRPr lang="en-US" sz="2200" b="1" dirty="0">
              <a:solidFill>
                <a:srgbClr val="FF0000"/>
              </a:solidFill>
            </a:endParaRPr>
          </a:p>
          <a:p>
            <a:endParaRPr lang="en-US" sz="2200" b="1" dirty="0"/>
          </a:p>
          <a:p>
            <a:endParaRPr lang="en-US" sz="2200" b="1" dirty="0"/>
          </a:p>
          <a:p>
            <a:endParaRPr lang="en-US" sz="2200" b="1" dirty="0"/>
          </a:p>
          <a:p>
            <a:r>
              <a:rPr lang="en-US" sz="2200" dirty="0"/>
              <a:t>where</a:t>
            </a:r>
          </a:p>
          <a:p>
            <a:r>
              <a:rPr lang="en-US" sz="2200" i="1" dirty="0"/>
              <a:t>S</a:t>
            </a:r>
            <a:r>
              <a:rPr lang="en-US" sz="2200" i="1" baseline="-25000" dirty="0"/>
              <a:t>o</a:t>
            </a:r>
            <a:r>
              <a:rPr lang="en-US" sz="2200" dirty="0"/>
              <a:t>	… consumption for the period under review [CZK]</a:t>
            </a:r>
          </a:p>
          <a:p>
            <a:r>
              <a:rPr lang="en-US" sz="2200" i="1" dirty="0" err="1"/>
              <a:t>Z</a:t>
            </a:r>
            <a:r>
              <a:rPr lang="en-US" sz="2200" i="1" baseline="-25000" dirty="0" err="1"/>
              <a:t>c</a:t>
            </a:r>
            <a:r>
              <a:rPr lang="en-US" sz="2200" dirty="0"/>
              <a:t>	… total average stock [CZK]</a:t>
            </a:r>
          </a:p>
          <a:p>
            <a:endParaRPr lang="en-US" sz="2200" b="1" dirty="0"/>
          </a:p>
          <a:p>
            <a:r>
              <a:rPr lang="en-US" sz="2200" b="1" dirty="0">
                <a:solidFill>
                  <a:srgbClr val="FF0000"/>
                </a:solidFill>
              </a:rPr>
              <a:t>stock turnover time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6635" y="1186477"/>
            <a:ext cx="942975" cy="676275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7256827"/>
              </p:ext>
            </p:extLst>
          </p:nvPr>
        </p:nvGraphicFramePr>
        <p:xfrm>
          <a:off x="1762222" y="4051156"/>
          <a:ext cx="1091800" cy="690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5" name="Rovnice" r:id="rId5" imgW="609480" imgH="393480" progId="Equation.3">
                  <p:embed/>
                </p:oleObj>
              </mc:Choice>
              <mc:Fallback>
                <p:oleObj name="Rovnice" r:id="rId5" imgW="609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222" y="4051156"/>
                        <a:ext cx="1091800" cy="6907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16955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45690" y="628601"/>
            <a:ext cx="7145593" cy="24057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430"/>
              </a:spcBef>
              <a:spcAft>
                <a:spcPts val="600"/>
              </a:spcAft>
            </a:pPr>
            <a:r>
              <a:rPr lang="en-US" sz="2200" b="1" dirty="0">
                <a:latin typeface="+mj-lt"/>
                <a:cs typeface="Times New Roman" panose="02020603050405020304" pitchFamily="18" charset="0"/>
              </a:rPr>
              <a:t>In </a:t>
            </a:r>
            <a:r>
              <a:rPr lang="en-US" sz="2200" b="1">
                <a:latin typeface="+mj-lt"/>
                <a:cs typeface="Times New Roman" panose="02020603050405020304" pitchFamily="18" charset="0"/>
              </a:rPr>
              <a:t>stock </a:t>
            </a:r>
            <a:r>
              <a:rPr lang="en-US" sz="2200" b="1" smtClean="0">
                <a:latin typeface="+mj-lt"/>
                <a:cs typeface="Times New Roman" panose="02020603050405020304" pitchFamily="18" charset="0"/>
              </a:rPr>
              <a:t>management, </a:t>
            </a:r>
            <a:r>
              <a:rPr lang="en-US" sz="2200" b="1" dirty="0">
                <a:latin typeface="+mj-lt"/>
                <a:cs typeface="Times New Roman" panose="02020603050405020304" pitchFamily="18" charset="0"/>
              </a:rPr>
              <a:t>we always need to know the answers to basic questions:</a:t>
            </a:r>
          </a:p>
          <a:p>
            <a:pPr marL="342900" lvl="0" indent="-342900">
              <a:spcBef>
                <a:spcPts val="43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200" dirty="0">
                <a:latin typeface="+mj-lt"/>
              </a:rPr>
              <a:t>What and when to order?</a:t>
            </a:r>
          </a:p>
          <a:p>
            <a:pPr marL="342900" lvl="0" indent="-342900">
              <a:spcBef>
                <a:spcPts val="43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200" dirty="0">
                <a:latin typeface="+mj-lt"/>
              </a:rPr>
              <a:t>How much to order?</a:t>
            </a:r>
          </a:p>
          <a:p>
            <a:pPr marL="342900" lvl="0" indent="-342900">
              <a:spcBef>
                <a:spcPts val="43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200" dirty="0">
                <a:latin typeface="+mj-lt"/>
              </a:rPr>
              <a:t>What's in </a:t>
            </a:r>
            <a:r>
              <a:rPr lang="en-US" sz="2200" dirty="0" smtClean="0">
                <a:latin typeface="+mj-lt"/>
              </a:rPr>
              <a:t>stock</a:t>
            </a:r>
            <a:r>
              <a:rPr lang="en-US" sz="2200" dirty="0">
                <a:latin typeface="+mj-lt"/>
              </a:rPr>
              <a:t>?</a:t>
            </a:r>
          </a:p>
          <a:p>
            <a:pPr marL="342900" lvl="0" indent="-342900">
              <a:spcBef>
                <a:spcPts val="43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200" dirty="0">
                <a:latin typeface="+mj-lt"/>
              </a:rPr>
              <a:t>How to ensure the accuracy of stock data?</a:t>
            </a:r>
          </a:p>
        </p:txBody>
      </p:sp>
    </p:spTree>
    <p:extLst>
      <p:ext uri="{BB962C8B-B14F-4D97-AF65-F5344CB8AC3E}">
        <p14:creationId xmlns:p14="http://schemas.microsoft.com/office/powerpoint/2010/main" val="24473689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486696" y="628601"/>
            <a:ext cx="7204588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Stock management methods and techniques</a:t>
            </a:r>
          </a:p>
          <a:p>
            <a:endParaRPr lang="en-US" sz="2200" dirty="0"/>
          </a:p>
          <a:p>
            <a:pPr marL="342900" indent="-342900">
              <a:buFont typeface="+mj-lt"/>
              <a:buAutoNum type="arabicPeriod"/>
            </a:pPr>
            <a:r>
              <a:rPr lang="en-US" sz="2200" b="1" dirty="0">
                <a:solidFill>
                  <a:srgbClr val="FF0000"/>
                </a:solidFill>
              </a:rPr>
              <a:t>Optimization methods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they follow the theory of stock management + principle of cost optimization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finding a minimum total costs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in the area </a:t>
            </a:r>
            <a:r>
              <a:rPr lang="en-US" sz="2200"/>
              <a:t>of </a:t>
            </a:r>
            <a:r>
              <a:rPr lang="en-US" sz="2200" smtClean="0"/>
              <a:t>purchasing, </a:t>
            </a:r>
            <a:r>
              <a:rPr lang="en-US" sz="2200" dirty="0"/>
              <a:t>this principle </a:t>
            </a:r>
            <a:r>
              <a:rPr lang="en-US" sz="2200"/>
              <a:t>is </a:t>
            </a:r>
            <a:r>
              <a:rPr lang="en-US" sz="2200" smtClean="0"/>
              <a:t>used, </a:t>
            </a:r>
            <a:r>
              <a:rPr lang="en-US" sz="2200"/>
              <a:t>for </a:t>
            </a:r>
            <a:r>
              <a:rPr lang="en-US" sz="2200" smtClean="0"/>
              <a:t>example, </a:t>
            </a:r>
            <a:r>
              <a:rPr lang="en-US" sz="2200" dirty="0"/>
              <a:t>to calculate the optimum size of supply</a:t>
            </a:r>
          </a:p>
        </p:txBody>
      </p:sp>
    </p:spTree>
    <p:extLst>
      <p:ext uri="{BB962C8B-B14F-4D97-AF65-F5344CB8AC3E}">
        <p14:creationId xmlns:p14="http://schemas.microsoft.com/office/powerpoint/2010/main" val="28118832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6375670" y="1489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8968566"/>
              </p:ext>
            </p:extLst>
          </p:nvPr>
        </p:nvGraphicFramePr>
        <p:xfrm>
          <a:off x="1237561" y="1551675"/>
          <a:ext cx="2561672" cy="778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9" r:id="rId4" imgW="1459866" imgH="444307" progId="Equation.3">
                  <p:embed/>
                </p:oleObj>
              </mc:Choice>
              <mc:Fallback>
                <p:oleObj r:id="rId4" imgW="1459866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7561" y="1551675"/>
                        <a:ext cx="2561672" cy="7782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bdélník 10"/>
          <p:cNvSpPr/>
          <p:nvPr/>
        </p:nvSpPr>
        <p:spPr>
          <a:xfrm>
            <a:off x="1006447" y="2391989"/>
            <a:ext cx="721577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where</a:t>
            </a:r>
          </a:p>
          <a:p>
            <a:pPr indent="450215" algn="just">
              <a:spcAft>
                <a:spcPts val="0"/>
              </a:spcAft>
            </a:pPr>
            <a:r>
              <a:rPr lang="en-US" i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baseline="-2500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	</a:t>
            </a:r>
            <a:r>
              <a:rPr lang="en-US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en-US"/>
              <a:t>unit storage costs per year</a:t>
            </a:r>
            <a:endParaRPr lang="en-US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en-US" i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baseline="-2500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… </a:t>
            </a:r>
            <a:r>
              <a:rPr lang="en-US"/>
              <a:t>costs of one delivery</a:t>
            </a:r>
            <a:endParaRPr lang="en-US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en-US" i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	</a:t>
            </a:r>
            <a:r>
              <a:rPr lang="en-US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 s</a:t>
            </a:r>
            <a:r>
              <a:rPr lang="en-US"/>
              <a:t>ize of one delivery</a:t>
            </a:r>
            <a:endParaRPr lang="en-US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en-US" i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… </a:t>
            </a:r>
            <a:r>
              <a:rPr lang="en-US"/>
              <a:t>annual demand (annual amount of supplies)</a:t>
            </a:r>
          </a:p>
          <a:p>
            <a:pPr indent="450215" algn="just">
              <a:spcAft>
                <a:spcPts val="0"/>
              </a:spcAft>
            </a:pPr>
            <a:r>
              <a:rPr lang="en-US" i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/2	… average stock</a:t>
            </a:r>
          </a:p>
          <a:p>
            <a:pPr indent="450215" algn="just">
              <a:spcAft>
                <a:spcPts val="600"/>
              </a:spcAft>
            </a:pPr>
            <a:r>
              <a:rPr lang="en-US" i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i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… </a:t>
            </a:r>
            <a:r>
              <a:rPr lang="en-US"/>
              <a:t>number of delivery cycles</a:t>
            </a:r>
            <a:endParaRPr lang="en-US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617268" y="596506"/>
            <a:ext cx="68454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>
                <a:latin typeface="+mj-lt"/>
              </a:rPr>
              <a:t>Total cost of ordering and storage</a:t>
            </a:r>
          </a:p>
        </p:txBody>
      </p:sp>
    </p:spTree>
    <p:extLst>
      <p:ext uri="{BB962C8B-B14F-4D97-AF65-F5344CB8AC3E}">
        <p14:creationId xmlns:p14="http://schemas.microsoft.com/office/powerpoint/2010/main" val="26173244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6375670" y="1489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xmlns="" id="{534D7BC1-0E60-42F2-9D77-499903B5B3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2226" y="928687"/>
            <a:ext cx="6612074" cy="343549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F0D7BB5C-9659-41CC-8E42-63ACDD03204C}"/>
              </a:ext>
            </a:extLst>
          </p:cNvPr>
          <p:cNvSpPr/>
          <p:nvPr/>
        </p:nvSpPr>
        <p:spPr>
          <a:xfrm>
            <a:off x="741321" y="928687"/>
            <a:ext cx="6154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Costs 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xmlns="" id="{45374946-DE2E-48EB-B796-553E208AB9B0}"/>
              </a:ext>
            </a:extLst>
          </p:cNvPr>
          <p:cNvSpPr/>
          <p:nvPr/>
        </p:nvSpPr>
        <p:spPr>
          <a:xfrm>
            <a:off x="7320530" y="4012804"/>
            <a:ext cx="9187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Order size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1A7B70B3-3F6A-491B-8021-B3BDB41A657A}"/>
              </a:ext>
            </a:extLst>
          </p:cNvPr>
          <p:cNvSpPr/>
          <p:nvPr/>
        </p:nvSpPr>
        <p:spPr>
          <a:xfrm>
            <a:off x="6204747" y="3463434"/>
            <a:ext cx="12399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Ordering costs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220B40AC-A778-46A4-BB83-3522D046385F}"/>
              </a:ext>
            </a:extLst>
          </p:cNvPr>
          <p:cNvSpPr/>
          <p:nvPr/>
        </p:nvSpPr>
        <p:spPr>
          <a:xfrm>
            <a:off x="6375670" y="2562691"/>
            <a:ext cx="11473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Storage costs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xmlns="" id="{C55C8FAE-41E9-4765-BFF9-7A4B4B43D568}"/>
              </a:ext>
            </a:extLst>
          </p:cNvPr>
          <p:cNvSpPr/>
          <p:nvPr/>
        </p:nvSpPr>
        <p:spPr>
          <a:xfrm>
            <a:off x="4275875" y="2329482"/>
            <a:ext cx="9469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Total costs</a:t>
            </a:r>
          </a:p>
        </p:txBody>
      </p:sp>
    </p:spTree>
    <p:extLst>
      <p:ext uri="{BB962C8B-B14F-4D97-AF65-F5344CB8AC3E}">
        <p14:creationId xmlns:p14="http://schemas.microsoft.com/office/powerpoint/2010/main" val="3101742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>
          <a:xfrm>
            <a:off x="656303" y="684045"/>
            <a:ext cx="6968613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/>
              <a:t>optimum supply size</a:t>
            </a:r>
          </a:p>
          <a:p>
            <a:endParaRPr lang="en-US" sz="2200">
              <a:latin typeface="+mj-lt"/>
            </a:endParaRPr>
          </a:p>
          <a:p>
            <a:endParaRPr lang="en-US" sz="2200">
              <a:latin typeface="+mj-lt"/>
            </a:endParaRPr>
          </a:p>
          <a:p>
            <a:endParaRPr lang="en-US" sz="2200">
              <a:latin typeface="+mj-lt"/>
            </a:endParaRPr>
          </a:p>
          <a:p>
            <a:endParaRPr lang="en-US" sz="2200">
              <a:latin typeface="+mj-lt"/>
            </a:endParaRPr>
          </a:p>
          <a:p>
            <a:r>
              <a:rPr lang="en-US" sz="2200"/>
              <a:t>optimal (minimal) costs</a:t>
            </a:r>
          </a:p>
          <a:p>
            <a:endParaRPr lang="en-US" sz="2200">
              <a:latin typeface="+mj-lt"/>
            </a:endParaRPr>
          </a:p>
          <a:p>
            <a:endParaRPr lang="en-US" sz="2200">
              <a:latin typeface="+mj-lt"/>
            </a:endParaRPr>
          </a:p>
          <a:p>
            <a:endParaRPr lang="en-US" sz="2200">
              <a:latin typeface="+mj-lt"/>
            </a:endParaRPr>
          </a:p>
          <a:p>
            <a:endParaRPr lang="en-US" sz="2200">
              <a:latin typeface="+mj-lt"/>
            </a:endParaRPr>
          </a:p>
          <a:p>
            <a:endParaRPr lang="en-US" sz="2200">
              <a:latin typeface="+mj-lt"/>
            </a:endParaRPr>
          </a:p>
          <a:p>
            <a:endParaRPr lang="en-US" sz="2200">
              <a:latin typeface="+mj-lt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 flipV="1">
            <a:off x="1268362" y="1283108"/>
            <a:ext cx="108019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6830981"/>
              </p:ext>
            </p:extLst>
          </p:nvPr>
        </p:nvGraphicFramePr>
        <p:xfrm>
          <a:off x="1268362" y="1283108"/>
          <a:ext cx="1586764" cy="7797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2" r:id="rId4" imgW="1028254" imgH="533169" progId="Equation.3">
                  <p:embed/>
                </p:oleObj>
              </mc:Choice>
              <mc:Fallback>
                <p:oleObj r:id="rId4" imgW="1028254" imgH="53316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8362" y="1283108"/>
                        <a:ext cx="1586764" cy="7797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803788" y="54951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345825"/>
              </p:ext>
            </p:extLst>
          </p:nvPr>
        </p:nvGraphicFramePr>
        <p:xfrm>
          <a:off x="1268362" y="3313517"/>
          <a:ext cx="1937071" cy="476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3" r:id="rId6" imgW="1143000" imgH="292100" progId="Equation.3">
                  <p:embed/>
                </p:oleObj>
              </mc:Choice>
              <mc:Fallback>
                <p:oleObj r:id="rId6" imgW="1143000" imgH="2921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8362" y="3313517"/>
                        <a:ext cx="1937071" cy="4768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44539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64575" y="628601"/>
            <a:ext cx="731520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430"/>
              </a:spcBef>
              <a:buFont typeface="+mj-lt"/>
              <a:buAutoNum type="arabicPeriod" startAt="2"/>
            </a:pPr>
            <a:r>
              <a:rPr lang="en-US" sz="2200" b="1">
                <a:solidFill>
                  <a:srgbClr val="FF0000"/>
                </a:solidFill>
              </a:rPr>
              <a:t>Pull Systems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/>
              <a:t>proactive system triggered by the power of customer demand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 i="1"/>
              <a:t>Just-In-Time</a:t>
            </a:r>
            <a:r>
              <a:rPr lang="en-US" sz="2200"/>
              <a:t> (JIT) + </a:t>
            </a:r>
            <a:r>
              <a:rPr lang="en-US" sz="2200" i="1"/>
              <a:t>Kanban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/>
              <a:t>originally the automotive industry – Toyota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/>
              <a:t>today global logistics technology</a:t>
            </a:r>
          </a:p>
        </p:txBody>
      </p:sp>
    </p:spTree>
    <p:extLst>
      <p:ext uri="{BB962C8B-B14F-4D97-AF65-F5344CB8AC3E}">
        <p14:creationId xmlns:p14="http://schemas.microsoft.com/office/powerpoint/2010/main" val="1339342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50671" y="628601"/>
            <a:ext cx="7329949" cy="3395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430"/>
              </a:spcBef>
              <a:buFont typeface="+mj-lt"/>
              <a:buAutoNum type="arabicPeriod" startAt="3"/>
            </a:pPr>
            <a:r>
              <a:rPr lang="en-US" sz="2200" b="1" dirty="0">
                <a:solidFill>
                  <a:srgbClr val="FF0000"/>
                </a:solidFill>
              </a:rPr>
              <a:t>Push Systems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characterized by the creation of </a:t>
            </a:r>
            <a:r>
              <a:rPr lang="en-US" sz="2200" dirty="0" smtClean="0"/>
              <a:t>stock </a:t>
            </a:r>
            <a:r>
              <a:rPr lang="en-US" sz="2200" dirty="0"/>
              <a:t>- the amount and structure determined on the basis of forecast demand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traditional supply systems Just-in-Case (JIC)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traditional in European countries and America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possibility of elimination of the risks of timely non-delivery at the expense of increased storage and maintenance costs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existence of safety </a:t>
            </a:r>
            <a:r>
              <a:rPr lang="en-US" sz="2200" dirty="0" smtClean="0"/>
              <a:t>stock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229779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02674" y="576063"/>
            <a:ext cx="705911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430"/>
              </a:spcBef>
              <a:buFont typeface="+mj-lt"/>
              <a:buAutoNum type="arabicPeriod" startAt="4"/>
            </a:pPr>
            <a:r>
              <a:rPr lang="en-US" sz="2200" b="1" dirty="0">
                <a:solidFill>
                  <a:srgbClr val="FF0000"/>
                </a:solidFill>
              </a:rPr>
              <a:t>Differentiated stock management system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200" dirty="0"/>
              <a:t>where </a:t>
            </a:r>
            <a:r>
              <a:rPr lang="en-US" sz="2200" dirty="0" smtClean="0"/>
              <a:t>stock arise</a:t>
            </a:r>
            <a:r>
              <a:rPr lang="cs-CZ" sz="2200" dirty="0" smtClean="0"/>
              <a:t>s</a:t>
            </a:r>
            <a:r>
              <a:rPr lang="en-US" sz="2200" dirty="0" smtClean="0"/>
              <a:t> </a:t>
            </a:r>
            <a:r>
              <a:rPr lang="en-US" sz="2200" dirty="0"/>
              <a:t>and what are the causes of </a:t>
            </a:r>
            <a:r>
              <a:rPr lang="cs-CZ" sz="2200" dirty="0" err="1" smtClean="0"/>
              <a:t>its</a:t>
            </a:r>
            <a:r>
              <a:rPr lang="cs-CZ" sz="2200" dirty="0" smtClean="0"/>
              <a:t> </a:t>
            </a:r>
            <a:r>
              <a:rPr lang="en-US" sz="2200" dirty="0" smtClean="0"/>
              <a:t>formation</a:t>
            </a:r>
            <a:endParaRPr lang="en-US" sz="2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200" dirty="0"/>
              <a:t>selection of the items to achieve the lowest stock levels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200" dirty="0"/>
              <a:t>application of selected methods of stock management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200" dirty="0"/>
              <a:t>building of selected contractual supplier-customer relations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200" dirty="0"/>
              <a:t>creating </a:t>
            </a:r>
            <a:r>
              <a:rPr lang="en-US" sz="2200" dirty="0" smtClean="0"/>
              <a:t>logistic</a:t>
            </a:r>
            <a:r>
              <a:rPr lang="cs-CZ" sz="2200" dirty="0" smtClean="0"/>
              <a:t>s</a:t>
            </a:r>
            <a:r>
              <a:rPr lang="en-US" sz="2200" dirty="0" smtClean="0"/>
              <a:t> </a:t>
            </a:r>
            <a:r>
              <a:rPr lang="en-US" sz="2200" dirty="0"/>
              <a:t>chains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200" dirty="0"/>
              <a:t>for risk items </a:t>
            </a:r>
            <a:r>
              <a:rPr lang="cs-CZ" sz="2200" dirty="0" err="1" smtClean="0"/>
              <a:t>there</a:t>
            </a:r>
            <a:r>
              <a:rPr lang="cs-CZ" sz="2200" dirty="0" smtClean="0"/>
              <a:t> </a:t>
            </a:r>
            <a:r>
              <a:rPr lang="cs-CZ" sz="2200" dirty="0" err="1" smtClean="0"/>
              <a:t>is</a:t>
            </a:r>
            <a:r>
              <a:rPr lang="cs-CZ" sz="2200" dirty="0" smtClean="0"/>
              <a:t> a </a:t>
            </a:r>
            <a:r>
              <a:rPr lang="en-US" sz="2200" dirty="0" smtClean="0"/>
              <a:t>need </a:t>
            </a:r>
            <a:r>
              <a:rPr lang="en-US" sz="2200" dirty="0"/>
              <a:t>to maintain </a:t>
            </a:r>
            <a:r>
              <a:rPr lang="cs-CZ" sz="2200" dirty="0" err="1" smtClean="0"/>
              <a:t>safety</a:t>
            </a:r>
            <a:r>
              <a:rPr lang="cs-CZ" sz="2200" dirty="0" smtClean="0"/>
              <a:t> </a:t>
            </a:r>
            <a:r>
              <a:rPr lang="en-US" sz="2200" dirty="0" smtClean="0"/>
              <a:t>stock </a:t>
            </a:r>
            <a:r>
              <a:rPr lang="en-US" sz="2200" dirty="0"/>
              <a:t>(even if using the JIT concept)</a:t>
            </a:r>
          </a:p>
        </p:txBody>
      </p:sp>
    </p:spTree>
    <p:extLst>
      <p:ext uri="{BB962C8B-B14F-4D97-AF65-F5344CB8AC3E}">
        <p14:creationId xmlns:p14="http://schemas.microsoft.com/office/powerpoint/2010/main" val="1025829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53979" y="707602"/>
            <a:ext cx="7155014" cy="2534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en-US" sz="2800" b="1" cap="all" dirty="0" smtClean="0" bmk="_Toc374514537">
                <a:solidFill>
                  <a:srgbClr val="307871"/>
                </a:solidFill>
              </a:rPr>
              <a:t>stock</a:t>
            </a:r>
            <a:endParaRPr lang="en-US" sz="2800" b="1" cap="all" dirty="0" bmk="_Toc374514537">
              <a:solidFill>
                <a:srgbClr val="307871"/>
              </a:solidFill>
            </a:endParaRPr>
          </a:p>
          <a:p>
            <a:pPr marL="0" lvl="1"/>
            <a:r>
              <a:rPr lang="en-US" sz="2800" b="1" cap="all" dirty="0" bmk="_Toc374514537">
                <a:solidFill>
                  <a:srgbClr val="307871"/>
                </a:solidFill>
              </a:rPr>
              <a:t> 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current or short-term assets of the company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their </a:t>
            </a:r>
            <a:r>
              <a:rPr lang="en-US" sz="2400" dirty="0" smtClean="0"/>
              <a:t>characteristic </a:t>
            </a:r>
            <a:r>
              <a:rPr lang="en-US" sz="2400" dirty="0"/>
              <a:t>feature is that they are consumed or produced by the enterprise (as a result of the purchasing or production process)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2457196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818536" y="576063"/>
            <a:ext cx="684325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basic method for analysis and reduction of maintained </a:t>
            </a:r>
            <a:r>
              <a:rPr lang="en-US" sz="2200" dirty="0" smtClean="0"/>
              <a:t>stock </a:t>
            </a:r>
            <a:r>
              <a:rPr lang="en-US" sz="2200" dirty="0"/>
              <a:t>- ABC analysis: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 smtClean="0"/>
              <a:t>to </a:t>
            </a:r>
            <a:r>
              <a:rPr lang="en-US" dirty="0" smtClean="0"/>
              <a:t>sort </a:t>
            </a:r>
            <a:r>
              <a:rPr lang="en-US" dirty="0"/>
              <a:t>all delivered items based on delivered volume (number of pieces) and prices of individual items into 3 </a:t>
            </a:r>
            <a:r>
              <a:rPr lang="en-US"/>
              <a:t>groups </a:t>
            </a:r>
            <a:r>
              <a:rPr lang="en-US" smtClean="0"/>
              <a:t>A, B, </a:t>
            </a:r>
            <a:r>
              <a:rPr lang="en-US" dirty="0"/>
              <a:t>C</a:t>
            </a:r>
            <a:r>
              <a:rPr lang="en-US" dirty="0" smtClean="0"/>
              <a:t>:</a:t>
            </a:r>
            <a:endParaRPr lang="en-US" dirty="0"/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en-US" dirty="0"/>
              <a:t>group A: items with </a:t>
            </a:r>
            <a:r>
              <a:rPr lang="cs-CZ" dirty="0" smtClean="0"/>
              <a:t>a </a:t>
            </a:r>
            <a:r>
              <a:rPr lang="en-US" dirty="0" smtClean="0"/>
              <a:t>low </a:t>
            </a:r>
            <a:r>
              <a:rPr lang="en-US" dirty="0"/>
              <a:t>delivery volume and high value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en-US" dirty="0"/>
              <a:t>group C: items with a high volume of supply and low value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en-US" dirty="0"/>
              <a:t>to achieve the lowest </a:t>
            </a:r>
            <a:r>
              <a:rPr lang="en-US" dirty="0" smtClean="0"/>
              <a:t>stock </a:t>
            </a:r>
            <a:r>
              <a:rPr lang="en-US" dirty="0"/>
              <a:t>for the most expensive items and for items difficult to store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9876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39213" y="337003"/>
            <a:ext cx="7226710" cy="11430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430"/>
              </a:spcBef>
            </a:pPr>
            <a:r>
              <a:rPr lang="en-US" sz="2200" b="1" dirty="0">
                <a:latin typeface="+mj-lt"/>
                <a:cs typeface="Times New Roman" panose="02020603050405020304" pitchFamily="18" charset="0"/>
              </a:rPr>
              <a:t>Effect of stock turnover on stock maintenance costs</a:t>
            </a:r>
          </a:p>
          <a:p>
            <a:pPr lvl="0">
              <a:lnSpc>
                <a:spcPct val="115000"/>
              </a:lnSpc>
              <a:spcBef>
                <a:spcPts val="430"/>
              </a:spcBef>
            </a:pPr>
            <a:r>
              <a:rPr lang="en-US" dirty="0"/>
              <a:t>Example: the relationship between average stock level for different number </a:t>
            </a:r>
            <a:r>
              <a:rPr lang="en-US"/>
              <a:t>of </a:t>
            </a:r>
            <a:r>
              <a:rPr lang="en-US" smtClean="0"/>
              <a:t>turnovers, </a:t>
            </a:r>
            <a:r>
              <a:rPr lang="en-US"/>
              <a:t>maintenance </a:t>
            </a:r>
            <a:r>
              <a:rPr lang="en-US" smtClean="0"/>
              <a:t>costs, </a:t>
            </a:r>
            <a:r>
              <a:rPr lang="en-US" dirty="0"/>
              <a:t>and savings</a:t>
            </a:r>
            <a:endParaRPr lang="en-US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598142"/>
              </p:ext>
            </p:extLst>
          </p:nvPr>
        </p:nvGraphicFramePr>
        <p:xfrm>
          <a:off x="1144766" y="1568003"/>
          <a:ext cx="5924180" cy="32384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13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53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3893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785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29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Turnover</a:t>
                      </a:r>
                      <a:endParaRPr lang="en-US" sz="9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Average stock [CZK]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Stock maintenance costs [CZK]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Cost saving [CZK]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1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>
                          <a:effectLst/>
                        </a:rPr>
                        <a:t>750000</a:t>
                      </a:r>
                      <a:endParaRPr lang="en-US" sz="9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300000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 -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1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2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>
                          <a:effectLst/>
                        </a:rPr>
                        <a:t>375000</a:t>
                      </a:r>
                      <a:endParaRPr lang="en-US" sz="9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150000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150000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1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3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250000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100000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50000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1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4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>
                          <a:effectLst/>
                        </a:rPr>
                        <a:t>187500</a:t>
                      </a:r>
                      <a:endParaRPr lang="en-US" sz="9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75000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25000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1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5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150000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60000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15000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1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6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125000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>
                          <a:effectLst/>
                        </a:rPr>
                        <a:t>50000</a:t>
                      </a:r>
                      <a:endParaRPr lang="en-US" sz="9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10000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1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7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</a:rPr>
                        <a:t>107142</a:t>
                      </a:r>
                      <a:r>
                        <a:rPr lang="cs-CZ" sz="1000" noProof="0" dirty="0" smtClean="0">
                          <a:effectLst/>
                        </a:rPr>
                        <a:t>.</a:t>
                      </a:r>
                      <a:r>
                        <a:rPr lang="en-US" sz="1000" noProof="0" dirty="0" smtClean="0">
                          <a:effectLst/>
                        </a:rPr>
                        <a:t>86</a:t>
                      </a:r>
                      <a:endParaRPr lang="en-US" sz="9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</a:rPr>
                        <a:t>42857</a:t>
                      </a:r>
                      <a:r>
                        <a:rPr lang="cs-CZ" sz="1000" noProof="0" dirty="0" smtClean="0">
                          <a:effectLst/>
                        </a:rPr>
                        <a:t>.</a:t>
                      </a:r>
                      <a:r>
                        <a:rPr lang="en-US" sz="1000" noProof="0" dirty="0" smtClean="0">
                          <a:effectLst/>
                        </a:rPr>
                        <a:t>14</a:t>
                      </a:r>
                      <a:endParaRPr lang="en-US" sz="9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</a:rPr>
                        <a:t>7142</a:t>
                      </a:r>
                      <a:r>
                        <a:rPr lang="cs-CZ" sz="1000" noProof="0" dirty="0" smtClean="0">
                          <a:effectLst/>
                        </a:rPr>
                        <a:t>.</a:t>
                      </a:r>
                      <a:r>
                        <a:rPr lang="en-US" sz="1000" noProof="0" dirty="0" smtClean="0">
                          <a:effectLst/>
                        </a:rPr>
                        <a:t>86</a:t>
                      </a:r>
                      <a:endParaRPr lang="en-US" sz="9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1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8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93750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>
                          <a:effectLst/>
                        </a:rPr>
                        <a:t>37500</a:t>
                      </a:r>
                      <a:endParaRPr lang="en-US" sz="9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</a:rPr>
                        <a:t>5357</a:t>
                      </a:r>
                      <a:r>
                        <a:rPr lang="cs-CZ" sz="1000" noProof="0" dirty="0" smtClean="0">
                          <a:effectLst/>
                        </a:rPr>
                        <a:t>.</a:t>
                      </a:r>
                      <a:r>
                        <a:rPr lang="en-US" sz="1000" noProof="0" dirty="0" smtClean="0">
                          <a:effectLst/>
                        </a:rPr>
                        <a:t>14</a:t>
                      </a:r>
                      <a:endParaRPr lang="en-US" sz="9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1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9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</a:rPr>
                        <a:t>83333</a:t>
                      </a:r>
                      <a:r>
                        <a:rPr lang="cs-CZ" sz="1000" noProof="0" dirty="0" smtClean="0">
                          <a:effectLst/>
                        </a:rPr>
                        <a:t>.</a:t>
                      </a:r>
                      <a:r>
                        <a:rPr lang="en-US" sz="1000" noProof="0" dirty="0" smtClean="0">
                          <a:effectLst/>
                        </a:rPr>
                        <a:t>33</a:t>
                      </a:r>
                      <a:endParaRPr lang="en-US" sz="9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</a:rPr>
                        <a:t>33333</a:t>
                      </a:r>
                      <a:r>
                        <a:rPr lang="cs-CZ" sz="1000" noProof="0" dirty="0" smtClean="0">
                          <a:effectLst/>
                        </a:rPr>
                        <a:t>.</a:t>
                      </a:r>
                      <a:r>
                        <a:rPr lang="en-US" sz="1000" noProof="0" dirty="0" smtClean="0">
                          <a:effectLst/>
                        </a:rPr>
                        <a:t>33</a:t>
                      </a:r>
                      <a:endParaRPr lang="en-US" sz="9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</a:rPr>
                        <a:t>4166</a:t>
                      </a:r>
                      <a:r>
                        <a:rPr lang="cs-CZ" sz="1000" noProof="0" dirty="0" smtClean="0">
                          <a:effectLst/>
                        </a:rPr>
                        <a:t>.</a:t>
                      </a:r>
                      <a:r>
                        <a:rPr lang="en-US" sz="1000" noProof="0" dirty="0" smtClean="0">
                          <a:effectLst/>
                        </a:rPr>
                        <a:t>67</a:t>
                      </a:r>
                      <a:endParaRPr lang="en-US" sz="9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1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10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>
                          <a:effectLst/>
                        </a:rPr>
                        <a:t>75000</a:t>
                      </a:r>
                      <a:endParaRPr lang="en-US" sz="9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>
                          <a:effectLst/>
                        </a:rPr>
                        <a:t>30000</a:t>
                      </a:r>
                      <a:endParaRPr lang="en-US" sz="9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</a:rPr>
                        <a:t>3333</a:t>
                      </a:r>
                      <a:r>
                        <a:rPr lang="cs-CZ" sz="1000" noProof="0" dirty="0" smtClean="0">
                          <a:effectLst/>
                        </a:rPr>
                        <a:t>.</a:t>
                      </a:r>
                      <a:r>
                        <a:rPr lang="en-US" sz="1000" noProof="0" dirty="0" smtClean="0">
                          <a:effectLst/>
                        </a:rPr>
                        <a:t>33</a:t>
                      </a:r>
                      <a:endParaRPr lang="en-US" sz="9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91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11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</a:rPr>
                        <a:t>68181</a:t>
                      </a:r>
                      <a:r>
                        <a:rPr lang="cs-CZ" sz="1000" noProof="0" dirty="0" smtClean="0">
                          <a:effectLst/>
                        </a:rPr>
                        <a:t>.</a:t>
                      </a:r>
                      <a:r>
                        <a:rPr lang="en-US" sz="1000" noProof="0" dirty="0" smtClean="0">
                          <a:effectLst/>
                        </a:rPr>
                        <a:t>82</a:t>
                      </a:r>
                      <a:endParaRPr lang="en-US" sz="9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</a:rPr>
                        <a:t>27272</a:t>
                      </a:r>
                      <a:r>
                        <a:rPr lang="cs-CZ" sz="1000" noProof="0" dirty="0" smtClean="0">
                          <a:effectLst/>
                        </a:rPr>
                        <a:t>.</a:t>
                      </a:r>
                      <a:r>
                        <a:rPr lang="en-US" sz="1000" noProof="0" dirty="0" smtClean="0">
                          <a:effectLst/>
                        </a:rPr>
                        <a:t>73</a:t>
                      </a:r>
                      <a:endParaRPr lang="en-US" sz="9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</a:rPr>
                        <a:t>2727</a:t>
                      </a:r>
                      <a:r>
                        <a:rPr lang="cs-CZ" sz="1000" noProof="0" dirty="0" smtClean="0">
                          <a:effectLst/>
                        </a:rPr>
                        <a:t>.</a:t>
                      </a:r>
                      <a:r>
                        <a:rPr lang="en-US" sz="1000" noProof="0" dirty="0" smtClean="0">
                          <a:effectLst/>
                        </a:rPr>
                        <a:t>27</a:t>
                      </a:r>
                      <a:endParaRPr lang="en-US" sz="9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91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12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>
                          <a:effectLst/>
                        </a:rPr>
                        <a:t>62500</a:t>
                      </a:r>
                      <a:endParaRPr lang="en-US" sz="9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>
                          <a:effectLst/>
                        </a:rPr>
                        <a:t>25000</a:t>
                      </a:r>
                      <a:endParaRPr lang="en-US" sz="9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2272</a:t>
                      </a:r>
                      <a:r>
                        <a:rPr lang="cs-CZ" sz="10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0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</a:t>
                      </a:r>
                      <a:endParaRPr lang="en-US" sz="100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23" marR="35223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91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13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</a:rPr>
                        <a:t>57692</a:t>
                      </a:r>
                      <a:r>
                        <a:rPr lang="cs-CZ" sz="1000" noProof="0" dirty="0" smtClean="0">
                          <a:effectLst/>
                        </a:rPr>
                        <a:t>.</a:t>
                      </a:r>
                      <a:r>
                        <a:rPr lang="en-US" sz="1000" noProof="0" dirty="0" smtClean="0">
                          <a:effectLst/>
                        </a:rPr>
                        <a:t>31</a:t>
                      </a:r>
                      <a:endParaRPr lang="en-US" sz="9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</a:rPr>
                        <a:t>23076</a:t>
                      </a:r>
                      <a:r>
                        <a:rPr lang="cs-CZ" sz="1000" noProof="0" dirty="0" smtClean="0">
                          <a:effectLst/>
                        </a:rPr>
                        <a:t>.</a:t>
                      </a:r>
                      <a:r>
                        <a:rPr lang="en-US" sz="1000" noProof="0" dirty="0" smtClean="0">
                          <a:effectLst/>
                        </a:rPr>
                        <a:t>92</a:t>
                      </a:r>
                      <a:endParaRPr lang="en-US" sz="9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</a:rPr>
                        <a:t>1923</a:t>
                      </a:r>
                      <a:r>
                        <a:rPr lang="cs-CZ" sz="1000" noProof="0" dirty="0" smtClean="0">
                          <a:effectLst/>
                        </a:rPr>
                        <a:t>.</a:t>
                      </a:r>
                      <a:r>
                        <a:rPr lang="en-US" sz="1000" noProof="0" dirty="0" smtClean="0">
                          <a:effectLst/>
                        </a:rPr>
                        <a:t>08</a:t>
                      </a:r>
                      <a:endParaRPr lang="en-US" sz="9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1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14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</a:rPr>
                        <a:t>53571</a:t>
                      </a:r>
                      <a:r>
                        <a:rPr lang="cs-CZ" sz="1000" noProof="0" dirty="0" smtClean="0">
                          <a:effectLst/>
                        </a:rPr>
                        <a:t>.</a:t>
                      </a:r>
                      <a:r>
                        <a:rPr lang="en-US" sz="1000" noProof="0" dirty="0" smtClean="0">
                          <a:effectLst/>
                        </a:rPr>
                        <a:t>43</a:t>
                      </a:r>
                      <a:endParaRPr lang="en-US" sz="9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</a:rPr>
                        <a:t>21428</a:t>
                      </a:r>
                      <a:r>
                        <a:rPr lang="cs-CZ" sz="1000" noProof="0" dirty="0" smtClean="0">
                          <a:effectLst/>
                        </a:rPr>
                        <a:t>.</a:t>
                      </a:r>
                      <a:r>
                        <a:rPr lang="en-US" sz="1000" noProof="0" dirty="0" smtClean="0">
                          <a:effectLst/>
                        </a:rPr>
                        <a:t>57</a:t>
                      </a:r>
                      <a:endParaRPr lang="en-US" sz="9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 smtClean="0">
                          <a:effectLst/>
                        </a:rPr>
                        <a:t>1648</a:t>
                      </a:r>
                      <a:r>
                        <a:rPr lang="cs-CZ" sz="1000" noProof="0" dirty="0" smtClean="0">
                          <a:effectLst/>
                        </a:rPr>
                        <a:t>.</a:t>
                      </a:r>
                      <a:r>
                        <a:rPr lang="en-US" sz="1000" noProof="0" dirty="0" smtClean="0">
                          <a:effectLst/>
                        </a:rPr>
                        <a:t>35</a:t>
                      </a:r>
                      <a:endParaRPr lang="en-US" sz="9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91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15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50000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>
                          <a:effectLst/>
                        </a:rPr>
                        <a:t>20000</a:t>
                      </a:r>
                      <a:endParaRPr lang="en-US" sz="9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noProof="0" dirty="0">
                          <a:effectLst/>
                        </a:rPr>
                        <a:t>1428.57</a:t>
                      </a:r>
                      <a:endParaRPr lang="en-US" sz="9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223" marR="35223" marT="0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28232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7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val="1631117578"/>
              </p:ext>
            </p:extLst>
          </p:nvPr>
        </p:nvGraphicFramePr>
        <p:xfrm>
          <a:off x="775682" y="715298"/>
          <a:ext cx="5942207" cy="2927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Obdélník 1"/>
          <p:cNvSpPr/>
          <p:nvPr/>
        </p:nvSpPr>
        <p:spPr>
          <a:xfrm>
            <a:off x="2576945" y="3517490"/>
            <a:ext cx="2362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Number of turnovers</a:t>
            </a:r>
          </a:p>
        </p:txBody>
      </p:sp>
    </p:spTree>
    <p:extLst>
      <p:ext uri="{BB962C8B-B14F-4D97-AF65-F5344CB8AC3E}">
        <p14:creationId xmlns:p14="http://schemas.microsoft.com/office/powerpoint/2010/main" val="36936508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571430" y="432392"/>
            <a:ext cx="2901756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en-US" sz="2100" b="1" ker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Summary of the lecture</a:t>
            </a:r>
            <a:endParaRPr lang="en-US" sz="2100" b="1" kern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387" y="1160104"/>
            <a:ext cx="7617378" cy="20313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cs typeface="Arial" panose="020B0604020202020204" pitchFamily="34" charset="0"/>
              </a:rPr>
              <a:t>You can: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cs typeface="Arial" panose="020B0604020202020204" pitchFamily="34" charset="0"/>
              </a:rPr>
              <a:t>Explain the importance of stock creation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cs typeface="Arial" panose="020B0604020202020204" pitchFamily="34" charset="0"/>
              </a:rPr>
              <a:t>Describe the types of </a:t>
            </a:r>
            <a:r>
              <a:rPr 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stock</a:t>
            </a:r>
            <a:endParaRPr lang="en-US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cs typeface="Arial" panose="020B0604020202020204" pitchFamily="34" charset="0"/>
              </a:rPr>
              <a:t>Clarify the nature of stock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cs typeface="Arial" panose="020B0604020202020204" pitchFamily="34" charset="0"/>
              </a:rPr>
              <a:t>List stock management indicators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cs typeface="Arial" panose="020B0604020202020204" pitchFamily="34" charset="0"/>
              </a:rPr>
              <a:t>Characterize individual approaches to stock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55268" y="337003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33956" y="628601"/>
            <a:ext cx="7148339" cy="2759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m</a:t>
            </a:r>
            <a:r>
              <a:rPr lang="en-US" sz="2400" dirty="0"/>
              <a:t>ain stock categories</a:t>
            </a:r>
            <a:r>
              <a:rPr lang="en-US" sz="2200" dirty="0"/>
              <a:t>: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b="1" dirty="0"/>
              <a:t>material</a:t>
            </a:r>
            <a:r>
              <a:rPr lang="en-US" dirty="0"/>
              <a:t>:</a:t>
            </a:r>
          </a:p>
          <a:p>
            <a:pPr marL="1200150" lvl="2" indent="-285750">
              <a:spcBef>
                <a:spcPts val="430"/>
              </a:spcBef>
              <a:buFont typeface="Wingdings" panose="05000000000000000000" pitchFamily="2" charset="2"/>
              <a:buChar char="v"/>
            </a:pPr>
            <a:r>
              <a:rPr lang="en-US" dirty="0"/>
              <a:t>raw materials and basic material</a:t>
            </a:r>
          </a:p>
          <a:p>
            <a:pPr marL="1200150" lvl="2" indent="-285750">
              <a:spcBef>
                <a:spcPts val="430"/>
              </a:spcBef>
              <a:buFont typeface="Wingdings" panose="05000000000000000000" pitchFamily="2" charset="2"/>
              <a:buChar char="v"/>
            </a:pPr>
            <a:r>
              <a:rPr lang="en-US" dirty="0"/>
              <a:t>auxiliary and operating substances</a:t>
            </a:r>
          </a:p>
          <a:p>
            <a:pPr marL="1200150" lvl="2" indent="-285750">
              <a:spcBef>
                <a:spcPts val="430"/>
              </a:spcBef>
              <a:buFont typeface="Wingdings" panose="05000000000000000000" pitchFamily="2" charset="2"/>
              <a:buChar char="v"/>
            </a:pPr>
            <a:r>
              <a:rPr lang="en-US" dirty="0"/>
              <a:t>fuel</a:t>
            </a:r>
          </a:p>
          <a:p>
            <a:pPr marL="1200150" lvl="2" indent="-285750">
              <a:spcBef>
                <a:spcPts val="430"/>
              </a:spcBef>
              <a:buFont typeface="Wingdings" panose="05000000000000000000" pitchFamily="2" charset="2"/>
              <a:buChar char="v"/>
            </a:pPr>
            <a:r>
              <a:rPr lang="en-US" dirty="0"/>
              <a:t>spare parts</a:t>
            </a:r>
          </a:p>
          <a:p>
            <a:pPr marL="1200150" lvl="2" indent="-285750">
              <a:spcBef>
                <a:spcPts val="430"/>
              </a:spcBef>
              <a:buFont typeface="Wingdings" panose="05000000000000000000" pitchFamily="2" charset="2"/>
              <a:buChar char="v"/>
            </a:pPr>
            <a:r>
              <a:rPr lang="en-US" dirty="0"/>
              <a:t>packaging and small assets</a:t>
            </a:r>
          </a:p>
          <a:p>
            <a:pPr marL="1200150" lvl="2" indent="-285750">
              <a:spcBef>
                <a:spcPts val="430"/>
              </a:spcBef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288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94026" y="686511"/>
            <a:ext cx="7221757" cy="1682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b="1" dirty="0" smtClean="0"/>
              <a:t>stock </a:t>
            </a:r>
            <a:r>
              <a:rPr lang="en-US" b="1" dirty="0"/>
              <a:t>of own production:</a:t>
            </a:r>
            <a:endParaRPr lang="en-US" dirty="0"/>
          </a:p>
          <a:p>
            <a:pPr marL="1200150" lvl="2" indent="-285750">
              <a:spcBef>
                <a:spcPts val="430"/>
              </a:spcBef>
              <a:buFont typeface="Wingdings" panose="05000000000000000000" pitchFamily="2" charset="2"/>
              <a:buChar char="v"/>
            </a:pPr>
            <a:r>
              <a:rPr lang="en-US" dirty="0"/>
              <a:t>work in progress</a:t>
            </a:r>
          </a:p>
          <a:p>
            <a:pPr marL="1200150" lvl="2" indent="-285750">
              <a:spcBef>
                <a:spcPts val="430"/>
              </a:spcBef>
              <a:buFont typeface="Wingdings" panose="05000000000000000000" pitchFamily="2" charset="2"/>
              <a:buChar char="v"/>
            </a:pPr>
            <a:r>
              <a:rPr lang="en-US" dirty="0"/>
              <a:t>semi-finished products</a:t>
            </a:r>
          </a:p>
          <a:p>
            <a:pPr marL="1200150" lvl="2" indent="-285750">
              <a:spcBef>
                <a:spcPts val="430"/>
              </a:spcBef>
              <a:buFont typeface="Wingdings" panose="05000000000000000000" pitchFamily="2" charset="2"/>
              <a:buChar char="v"/>
            </a:pPr>
            <a:r>
              <a:rPr lang="en-US" dirty="0"/>
              <a:t>finished products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b="1" dirty="0"/>
              <a:t>goods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9554" y="2181155"/>
            <a:ext cx="1790700" cy="24765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5308" y="1330650"/>
            <a:ext cx="3038475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499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13933" y="628601"/>
            <a:ext cx="7155013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signaling levels of </a:t>
            </a:r>
            <a:r>
              <a:rPr lang="en-US" sz="2200" dirty="0" smtClean="0"/>
              <a:t>stock</a:t>
            </a:r>
            <a:r>
              <a:rPr lang="en-US" sz="2200" b="1" dirty="0" smtClean="0"/>
              <a:t>:</a:t>
            </a:r>
            <a:endParaRPr lang="en-US" sz="2200" b="1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minimum </a:t>
            </a:r>
            <a:r>
              <a:rPr lang="en-US" dirty="0" smtClean="0"/>
              <a:t>stock</a:t>
            </a:r>
            <a:endParaRPr lang="en-US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maximum </a:t>
            </a:r>
            <a:r>
              <a:rPr lang="en-US" dirty="0" smtClean="0"/>
              <a:t>stock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functional components of </a:t>
            </a:r>
            <a:r>
              <a:rPr lang="en-US" sz="2400" dirty="0" smtClean="0"/>
              <a:t>stock</a:t>
            </a:r>
            <a:r>
              <a:rPr lang="en-US" sz="2200" dirty="0" smtClean="0"/>
              <a:t>:</a:t>
            </a:r>
            <a:endParaRPr lang="en-US" sz="22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current stock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safety stock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technical and technological stock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seasonal stock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speculative stock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emergency stock</a:t>
            </a:r>
          </a:p>
        </p:txBody>
      </p:sp>
    </p:spTree>
    <p:extLst>
      <p:ext uri="{BB962C8B-B14F-4D97-AF65-F5344CB8AC3E}">
        <p14:creationId xmlns:p14="http://schemas.microsoft.com/office/powerpoint/2010/main" val="117084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07258" y="527392"/>
            <a:ext cx="7308526" cy="3590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30"/>
              </a:spcBef>
            </a:pPr>
            <a:r>
              <a:rPr lang="en-US" sz="2200" b="1" dirty="0"/>
              <a:t>Reasons for stock </a:t>
            </a:r>
            <a:r>
              <a:rPr lang="cs-CZ" sz="2200" b="1" dirty="0" err="1" smtClean="0"/>
              <a:t>creation</a:t>
            </a:r>
            <a:r>
              <a:rPr lang="en-US" sz="2200" b="1" dirty="0" smtClean="0"/>
              <a:t>:</a:t>
            </a:r>
            <a:endParaRPr lang="en-US" sz="2200" b="1" dirty="0"/>
          </a:p>
          <a:p>
            <a:pPr marL="342900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differences between resources (supply) and needs (demand) in terms of </a:t>
            </a:r>
            <a:r>
              <a:rPr lang="en-US" sz="2400" dirty="0" smtClean="0"/>
              <a:t>time, </a:t>
            </a:r>
            <a:r>
              <a:rPr lang="en-US" sz="2400" dirty="0"/>
              <a:t>place and amount of their origin and use</a:t>
            </a:r>
          </a:p>
          <a:p>
            <a:pPr marL="342900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continuous and flexible production process</a:t>
            </a:r>
          </a:p>
          <a:p>
            <a:pPr marL="342900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differences between forecasted (planned) needs and actual consumption</a:t>
            </a:r>
          </a:p>
          <a:p>
            <a:pPr marL="342900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proper process or completion of the technological process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51462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07258" y="527392"/>
            <a:ext cx="7128316" cy="3683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GB" sz="2200" dirty="0"/>
              <a:t>discount when purchasing in larger delivery quantities</a:t>
            </a:r>
          </a:p>
          <a:p>
            <a:pPr marL="342900" lvl="1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GB" sz="2200" dirty="0"/>
              <a:t>purchase of raw </a:t>
            </a:r>
            <a:r>
              <a:rPr lang="en-GB" sz="2200" dirty="0" smtClean="0"/>
              <a:t>material</a:t>
            </a:r>
            <a:r>
              <a:rPr lang="cs-CZ" sz="2200" dirty="0" smtClean="0"/>
              <a:t>s</a:t>
            </a:r>
            <a:r>
              <a:rPr lang="en-GB" sz="2200" dirty="0" smtClean="0"/>
              <a:t> </a:t>
            </a:r>
            <a:r>
              <a:rPr lang="en-GB" sz="2200" dirty="0"/>
              <a:t>at a time when there is enough on the market</a:t>
            </a:r>
          </a:p>
          <a:p>
            <a:pPr marL="342900" lvl="1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GB" sz="2200" dirty="0"/>
              <a:t>trying to avoid the problems caused by the lack of raw materials on the market</a:t>
            </a:r>
          </a:p>
          <a:p>
            <a:pPr marL="342900" lvl="1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GB" sz="2200" dirty="0"/>
              <a:t>delay sales in periods of low demand and allowing speculative profits from sales in later periods of high demand</a:t>
            </a:r>
          </a:p>
          <a:p>
            <a:pPr marL="342900" lvl="1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GB" sz="2200" dirty="0"/>
              <a:t>creation of optimal production or transport batch</a:t>
            </a:r>
          </a:p>
        </p:txBody>
      </p:sp>
    </p:spTree>
    <p:extLst>
      <p:ext uri="{BB962C8B-B14F-4D97-AF65-F5344CB8AC3E}">
        <p14:creationId xmlns:p14="http://schemas.microsoft.com/office/powerpoint/2010/main" val="4097743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682625" y="125412"/>
            <a:ext cx="6172201" cy="4953003"/>
            <a:chOff x="430" y="79"/>
            <a:chExt cx="3888" cy="3120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32" y="92"/>
              <a:ext cx="3886" cy="3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717" y="248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488" y="92"/>
              <a:ext cx="661" cy="3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552" y="92"/>
              <a:ext cx="561" cy="385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592" y="79"/>
              <a:ext cx="465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stock </a:t>
              </a:r>
              <a:r>
                <a:rPr kumimoji="0" lang="en-GB" altLang="cs-CZ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 raw materials </a:t>
              </a:r>
              <a:endParaRPr kumimoji="0" lang="en-GB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010" y="283"/>
              <a:ext cx="102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1403" y="92"/>
              <a:ext cx="691" cy="3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1403" y="92"/>
              <a:ext cx="691" cy="385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1460" y="122"/>
              <a:ext cx="578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stock </a:t>
              </a:r>
              <a:r>
                <a:rPr kumimoji="0" lang="en-GB" altLang="cs-CZ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in production</a:t>
              </a:r>
              <a:endParaRPr kumimoji="0" lang="en-GB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1835" y="283"/>
              <a:ext cx="10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2384" y="92"/>
              <a:ext cx="1110" cy="54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2384" y="92"/>
              <a:ext cx="1110" cy="548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2439" y="155"/>
              <a:ext cx="1024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 algn="ctr"/>
              <a:r>
                <a:rPr lang="cs-CZ" sz="1400" dirty="0" err="1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stock</a:t>
              </a:r>
              <a:r>
                <a:rPr lang="en-US" sz="14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 </a:t>
              </a:r>
              <a:r>
                <a:rPr lang="en-US" sz="1400" dirty="0">
                  <a:solidFill>
                    <a:srgbClr val="000000"/>
                  </a:solidFill>
                  <a:latin typeface="Calibri" panose="020F0502020204030204" pitchFamily="34" charset="0"/>
                </a:rPr>
                <a:t>of finished products in the production plant</a:t>
              </a:r>
              <a:endParaRPr lang="cs-CZ" altLang="cs-CZ" sz="140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/>
          </p:nvSpPr>
          <p:spPr bwMode="auto">
            <a:xfrm>
              <a:off x="3372" y="446"/>
              <a:ext cx="102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/>
          </p:nvSpPr>
          <p:spPr bwMode="auto">
            <a:xfrm>
              <a:off x="3346" y="880"/>
              <a:ext cx="972" cy="72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Rectangle 25"/>
            <p:cNvSpPr>
              <a:spLocks noChangeArrowheads="1"/>
            </p:cNvSpPr>
            <p:nvPr/>
          </p:nvSpPr>
          <p:spPr bwMode="auto">
            <a:xfrm>
              <a:off x="3346" y="880"/>
              <a:ext cx="972" cy="875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Rectangle 26"/>
            <p:cNvSpPr>
              <a:spLocks noChangeArrowheads="1"/>
            </p:cNvSpPr>
            <p:nvPr/>
          </p:nvSpPr>
          <p:spPr bwMode="auto">
            <a:xfrm>
              <a:off x="3361" y="1052"/>
              <a:ext cx="915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 algn="ctr"/>
              <a:r>
                <a:rPr lang="cs-CZ" sz="1400" dirty="0" err="1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stock</a:t>
              </a:r>
              <a:r>
                <a:rPr lang="en-US" sz="14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 </a:t>
              </a:r>
              <a:r>
                <a:rPr lang="en-US" sz="1400" dirty="0">
                  <a:solidFill>
                    <a:srgbClr val="000000"/>
                  </a:solidFill>
                  <a:latin typeface="Calibri" panose="020F0502020204030204" pitchFamily="34" charset="0"/>
                </a:rPr>
                <a:t>of finished products at distribution points</a:t>
              </a:r>
              <a:endParaRPr lang="cs-CZ" altLang="cs-CZ" sz="140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auto">
            <a:xfrm>
              <a:off x="3464" y="1400"/>
              <a:ext cx="102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/>
          </p:nvSpPr>
          <p:spPr bwMode="auto">
            <a:xfrm>
              <a:off x="552" y="884"/>
              <a:ext cx="749" cy="3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Rectangle 35"/>
            <p:cNvSpPr>
              <a:spLocks noChangeArrowheads="1"/>
            </p:cNvSpPr>
            <p:nvPr/>
          </p:nvSpPr>
          <p:spPr bwMode="auto">
            <a:xfrm>
              <a:off x="552" y="884"/>
              <a:ext cx="749" cy="385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Rectangle 36"/>
            <p:cNvSpPr>
              <a:spLocks noChangeArrowheads="1"/>
            </p:cNvSpPr>
            <p:nvPr/>
          </p:nvSpPr>
          <p:spPr bwMode="auto">
            <a:xfrm>
              <a:off x="609" y="915"/>
              <a:ext cx="61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altLang="cs-CZ" sz="14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s</a:t>
              </a:r>
              <a:r>
                <a:rPr lang="en-GB" altLang="cs-CZ" sz="1400" dirty="0" err="1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upplier´s</a:t>
              </a:r>
              <a:r>
                <a:rPr lang="en-GB" altLang="cs-CZ" sz="14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 stock</a:t>
              </a:r>
              <a:endParaRPr lang="en-GB" altLang="cs-CZ" sz="140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0" name="Rectangle 38"/>
            <p:cNvSpPr>
              <a:spLocks noChangeArrowheads="1"/>
            </p:cNvSpPr>
            <p:nvPr/>
          </p:nvSpPr>
          <p:spPr bwMode="auto">
            <a:xfrm>
              <a:off x="1216" y="1077"/>
              <a:ext cx="10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9"/>
            <p:cNvSpPr>
              <a:spLocks noChangeArrowheads="1"/>
            </p:cNvSpPr>
            <p:nvPr/>
          </p:nvSpPr>
          <p:spPr bwMode="auto">
            <a:xfrm>
              <a:off x="2116" y="1892"/>
              <a:ext cx="910" cy="3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Rectangle 40"/>
            <p:cNvSpPr>
              <a:spLocks noChangeArrowheads="1"/>
            </p:cNvSpPr>
            <p:nvPr/>
          </p:nvSpPr>
          <p:spPr bwMode="auto">
            <a:xfrm>
              <a:off x="2116" y="1892"/>
              <a:ext cx="910" cy="385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" name="Rectangle 41"/>
            <p:cNvSpPr>
              <a:spLocks noChangeArrowheads="1"/>
            </p:cNvSpPr>
            <p:nvPr/>
          </p:nvSpPr>
          <p:spPr bwMode="auto">
            <a:xfrm>
              <a:off x="2201" y="1946"/>
              <a:ext cx="702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altLang="cs-CZ" sz="1400" dirty="0">
                  <a:solidFill>
                    <a:srgbClr val="000000"/>
                  </a:solidFill>
                  <a:latin typeface="Calibri" panose="020F0502020204030204" pitchFamily="34" charset="0"/>
                </a:rPr>
                <a:t>c</a:t>
              </a:r>
              <a:r>
                <a:rPr lang="en-GB" altLang="cs-CZ" sz="1400" dirty="0" err="1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onsumer</a:t>
              </a:r>
              <a:r>
                <a:rPr lang="en-GB" altLang="cs-CZ" sz="14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 stock </a:t>
              </a:r>
              <a:endParaRPr lang="en-GB" altLang="cs-CZ" sz="140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6" name="Rectangle 44"/>
            <p:cNvSpPr>
              <a:spLocks noChangeArrowheads="1"/>
            </p:cNvSpPr>
            <p:nvPr/>
          </p:nvSpPr>
          <p:spPr bwMode="auto">
            <a:xfrm>
              <a:off x="2833" y="2083"/>
              <a:ext cx="103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5"/>
            <p:cNvSpPr>
              <a:spLocks noChangeArrowheads="1"/>
            </p:cNvSpPr>
            <p:nvPr/>
          </p:nvSpPr>
          <p:spPr bwMode="auto">
            <a:xfrm>
              <a:off x="2116" y="1244"/>
              <a:ext cx="910" cy="3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Rectangle 46"/>
            <p:cNvSpPr>
              <a:spLocks noChangeArrowheads="1"/>
            </p:cNvSpPr>
            <p:nvPr/>
          </p:nvSpPr>
          <p:spPr bwMode="auto">
            <a:xfrm>
              <a:off x="2116" y="1244"/>
              <a:ext cx="910" cy="385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Rectangle 47"/>
            <p:cNvSpPr>
              <a:spLocks noChangeArrowheads="1"/>
            </p:cNvSpPr>
            <p:nvPr/>
          </p:nvSpPr>
          <p:spPr bwMode="auto">
            <a:xfrm>
              <a:off x="2217" y="1294"/>
              <a:ext cx="65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altLang="cs-CZ" sz="14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stock </a:t>
              </a:r>
              <a:r>
                <a:rPr lang="en-GB" altLang="cs-CZ" sz="1400" dirty="0">
                  <a:solidFill>
                    <a:srgbClr val="000000"/>
                  </a:solidFill>
                  <a:latin typeface="Calibri" panose="020F0502020204030204" pitchFamily="34" charset="0"/>
                </a:rPr>
                <a:t>in retail</a:t>
              </a:r>
            </a:p>
          </p:txBody>
        </p:sp>
        <p:sp>
          <p:nvSpPr>
            <p:cNvPr id="52" name="Rectangle 50"/>
            <p:cNvSpPr>
              <a:spLocks noChangeArrowheads="1"/>
            </p:cNvSpPr>
            <p:nvPr/>
          </p:nvSpPr>
          <p:spPr bwMode="auto">
            <a:xfrm>
              <a:off x="2920" y="1435"/>
              <a:ext cx="10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51"/>
            <p:cNvSpPr>
              <a:spLocks noChangeArrowheads="1"/>
            </p:cNvSpPr>
            <p:nvPr/>
          </p:nvSpPr>
          <p:spPr bwMode="auto">
            <a:xfrm>
              <a:off x="579" y="2219"/>
              <a:ext cx="971" cy="71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" name="Rectangle 52"/>
            <p:cNvSpPr>
              <a:spLocks noChangeArrowheads="1"/>
            </p:cNvSpPr>
            <p:nvPr/>
          </p:nvSpPr>
          <p:spPr bwMode="auto">
            <a:xfrm>
              <a:off x="579" y="2219"/>
              <a:ext cx="971" cy="711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" name="Rectangle 54"/>
            <p:cNvSpPr>
              <a:spLocks noChangeArrowheads="1"/>
            </p:cNvSpPr>
            <p:nvPr/>
          </p:nvSpPr>
          <p:spPr bwMode="auto">
            <a:xfrm>
              <a:off x="688" y="2353"/>
              <a:ext cx="790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cs-CZ" sz="1400" dirty="0">
                  <a:solidFill>
                    <a:srgbClr val="000000"/>
                  </a:solidFill>
                  <a:latin typeface="Calibri" panose="020F0502020204030204" pitchFamily="34" charset="0"/>
                </a:rPr>
                <a:t>r</a:t>
              </a:r>
              <a:r>
                <a:rPr lang="en-GB" sz="1400" dirty="0" err="1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eworking</a:t>
              </a:r>
              <a:r>
                <a:rPr lang="en-GB" sz="14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 </a:t>
              </a:r>
              <a:r>
                <a:rPr lang="en-GB" sz="1400" dirty="0">
                  <a:solidFill>
                    <a:srgbClr val="000000"/>
                  </a:solidFill>
                  <a:latin typeface="Calibri" panose="020F0502020204030204" pitchFamily="34" charset="0"/>
                </a:rPr>
                <a:t>or repacking the product</a:t>
              </a:r>
              <a:r>
                <a:rPr lang="en-GB" altLang="cs-CZ" sz="1400" dirty="0">
                  <a:solidFill>
                    <a:srgbClr val="000000"/>
                  </a:solidFill>
                  <a:latin typeface="Calibri" panose="020F0502020204030204" pitchFamily="34" charset="0"/>
                </a:rPr>
                <a:t> </a:t>
              </a:r>
            </a:p>
          </p:txBody>
        </p:sp>
        <p:sp>
          <p:nvSpPr>
            <p:cNvPr id="60" name="Rectangle 58"/>
            <p:cNvSpPr>
              <a:spLocks noChangeArrowheads="1"/>
            </p:cNvSpPr>
            <p:nvPr/>
          </p:nvSpPr>
          <p:spPr bwMode="auto">
            <a:xfrm>
              <a:off x="1139" y="2738"/>
              <a:ext cx="102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59"/>
            <p:cNvSpPr>
              <a:spLocks noChangeArrowheads="1"/>
            </p:cNvSpPr>
            <p:nvPr/>
          </p:nvSpPr>
          <p:spPr bwMode="auto">
            <a:xfrm>
              <a:off x="2130" y="2640"/>
              <a:ext cx="668" cy="54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" name="Rectangle 60"/>
            <p:cNvSpPr>
              <a:spLocks noChangeArrowheads="1"/>
            </p:cNvSpPr>
            <p:nvPr/>
          </p:nvSpPr>
          <p:spPr bwMode="auto">
            <a:xfrm>
              <a:off x="2130" y="2640"/>
              <a:ext cx="668" cy="548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" name="Rectangle 61"/>
            <p:cNvSpPr>
              <a:spLocks noChangeArrowheads="1"/>
            </p:cNvSpPr>
            <p:nvPr/>
          </p:nvSpPr>
          <p:spPr bwMode="auto">
            <a:xfrm>
              <a:off x="2177" y="2718"/>
              <a:ext cx="56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 algn="ctr"/>
              <a:r>
                <a:rPr lang="cs-CZ" sz="1400" dirty="0">
                  <a:solidFill>
                    <a:srgbClr val="000000"/>
                  </a:solidFill>
                  <a:latin typeface="Calibri" panose="020F0502020204030204" pitchFamily="34" charset="0"/>
                </a:rPr>
                <a:t>w</a:t>
              </a:r>
              <a:r>
                <a:rPr lang="en-GB" sz="1400" dirty="0" err="1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aste</a:t>
              </a:r>
              <a:r>
                <a:rPr lang="en-GB" sz="14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 </a:t>
              </a:r>
              <a:r>
                <a:rPr lang="en-GB" sz="1400" dirty="0">
                  <a:solidFill>
                    <a:srgbClr val="000000"/>
                  </a:solidFill>
                  <a:latin typeface="Calibri" panose="020F0502020204030204" pitchFamily="34" charset="0"/>
                </a:rPr>
                <a:t>and by-products</a:t>
              </a:r>
              <a:endParaRPr lang="en-GB" altLang="cs-CZ" sz="140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68" name="Rectangle 66"/>
            <p:cNvSpPr>
              <a:spLocks noChangeArrowheads="1"/>
            </p:cNvSpPr>
            <p:nvPr/>
          </p:nvSpPr>
          <p:spPr bwMode="auto">
            <a:xfrm>
              <a:off x="2680" y="2996"/>
              <a:ext cx="10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67"/>
            <p:cNvSpPr>
              <a:spLocks noChangeArrowheads="1"/>
            </p:cNvSpPr>
            <p:nvPr/>
          </p:nvSpPr>
          <p:spPr bwMode="auto">
            <a:xfrm>
              <a:off x="3110" y="2640"/>
              <a:ext cx="972" cy="38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" name="Rectangle 68"/>
            <p:cNvSpPr>
              <a:spLocks noChangeArrowheads="1"/>
            </p:cNvSpPr>
            <p:nvPr/>
          </p:nvSpPr>
          <p:spPr bwMode="auto">
            <a:xfrm>
              <a:off x="3110" y="2640"/>
              <a:ext cx="972" cy="386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" name="Rectangle 69"/>
            <p:cNvSpPr>
              <a:spLocks noChangeArrowheads="1"/>
            </p:cNvSpPr>
            <p:nvPr/>
          </p:nvSpPr>
          <p:spPr bwMode="auto">
            <a:xfrm>
              <a:off x="3238" y="2743"/>
              <a:ext cx="67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altLang="cs-CZ" sz="1400" dirty="0">
                  <a:solidFill>
                    <a:srgbClr val="000000"/>
                  </a:solidFill>
                  <a:latin typeface="Calibri" panose="020F0502020204030204" pitchFamily="34" charset="0"/>
                </a:rPr>
                <a:t>w</a:t>
              </a:r>
              <a:r>
                <a:rPr lang="en-GB" altLang="cs-CZ" sz="1400" dirty="0" err="1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aste</a:t>
              </a:r>
              <a:r>
                <a:rPr lang="en-GB" altLang="cs-CZ" sz="14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 </a:t>
              </a:r>
              <a:r>
                <a:rPr lang="en-GB" altLang="cs-CZ" sz="1400" dirty="0">
                  <a:solidFill>
                    <a:srgbClr val="000000"/>
                  </a:solidFill>
                  <a:latin typeface="Calibri" panose="020F0502020204030204" pitchFamily="34" charset="0"/>
                </a:rPr>
                <a:t>disposal</a:t>
              </a:r>
            </a:p>
          </p:txBody>
        </p:sp>
        <p:sp>
          <p:nvSpPr>
            <p:cNvPr id="73" name="Rectangle 71"/>
            <p:cNvSpPr>
              <a:spLocks noChangeArrowheads="1"/>
            </p:cNvSpPr>
            <p:nvPr/>
          </p:nvSpPr>
          <p:spPr bwMode="auto">
            <a:xfrm>
              <a:off x="3582" y="2833"/>
              <a:ext cx="10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Freeform 72"/>
            <p:cNvSpPr>
              <a:spLocks noEditPoints="1"/>
            </p:cNvSpPr>
            <p:nvPr/>
          </p:nvSpPr>
          <p:spPr bwMode="auto">
            <a:xfrm>
              <a:off x="1113" y="253"/>
              <a:ext cx="290" cy="60"/>
            </a:xfrm>
            <a:custGeom>
              <a:avLst/>
              <a:gdLst>
                <a:gd name="T0" fmla="*/ 0 w 5201"/>
                <a:gd name="T1" fmla="*/ 476 h 1085"/>
                <a:gd name="T2" fmla="*/ 5068 w 5201"/>
                <a:gd name="T3" fmla="*/ 476 h 1085"/>
                <a:gd name="T4" fmla="*/ 5068 w 5201"/>
                <a:gd name="T5" fmla="*/ 609 h 1085"/>
                <a:gd name="T6" fmla="*/ 0 w 5201"/>
                <a:gd name="T7" fmla="*/ 609 h 1085"/>
                <a:gd name="T8" fmla="*/ 0 w 5201"/>
                <a:gd name="T9" fmla="*/ 476 h 1085"/>
                <a:gd name="T10" fmla="*/ 4302 w 5201"/>
                <a:gd name="T11" fmla="*/ 18 h 1085"/>
                <a:gd name="T12" fmla="*/ 5201 w 5201"/>
                <a:gd name="T13" fmla="*/ 542 h 1085"/>
                <a:gd name="T14" fmla="*/ 4302 w 5201"/>
                <a:gd name="T15" fmla="*/ 1067 h 1085"/>
                <a:gd name="T16" fmla="*/ 4211 w 5201"/>
                <a:gd name="T17" fmla="*/ 1043 h 1085"/>
                <a:gd name="T18" fmla="*/ 4235 w 5201"/>
                <a:gd name="T19" fmla="*/ 952 h 1085"/>
                <a:gd name="T20" fmla="*/ 5035 w 5201"/>
                <a:gd name="T21" fmla="*/ 485 h 1085"/>
                <a:gd name="T22" fmla="*/ 5035 w 5201"/>
                <a:gd name="T23" fmla="*/ 600 h 1085"/>
                <a:gd name="T24" fmla="*/ 4235 w 5201"/>
                <a:gd name="T25" fmla="*/ 133 h 1085"/>
                <a:gd name="T26" fmla="*/ 4211 w 5201"/>
                <a:gd name="T27" fmla="*/ 42 h 1085"/>
                <a:gd name="T28" fmla="*/ 4302 w 5201"/>
                <a:gd name="T29" fmla="*/ 18 h 1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201" h="1085">
                  <a:moveTo>
                    <a:pt x="0" y="476"/>
                  </a:moveTo>
                  <a:lnTo>
                    <a:pt x="5068" y="476"/>
                  </a:lnTo>
                  <a:lnTo>
                    <a:pt x="5068" y="609"/>
                  </a:lnTo>
                  <a:lnTo>
                    <a:pt x="0" y="609"/>
                  </a:lnTo>
                  <a:lnTo>
                    <a:pt x="0" y="476"/>
                  </a:lnTo>
                  <a:close/>
                  <a:moveTo>
                    <a:pt x="4302" y="18"/>
                  </a:moveTo>
                  <a:lnTo>
                    <a:pt x="5201" y="542"/>
                  </a:lnTo>
                  <a:lnTo>
                    <a:pt x="4302" y="1067"/>
                  </a:lnTo>
                  <a:cubicBezTo>
                    <a:pt x="4270" y="1085"/>
                    <a:pt x="4229" y="1075"/>
                    <a:pt x="4211" y="1043"/>
                  </a:cubicBezTo>
                  <a:cubicBezTo>
                    <a:pt x="4192" y="1011"/>
                    <a:pt x="4203" y="970"/>
                    <a:pt x="4235" y="952"/>
                  </a:cubicBezTo>
                  <a:lnTo>
                    <a:pt x="5035" y="485"/>
                  </a:lnTo>
                  <a:lnTo>
                    <a:pt x="5035" y="600"/>
                  </a:lnTo>
                  <a:lnTo>
                    <a:pt x="4235" y="133"/>
                  </a:lnTo>
                  <a:cubicBezTo>
                    <a:pt x="4203" y="115"/>
                    <a:pt x="4192" y="74"/>
                    <a:pt x="4211" y="42"/>
                  </a:cubicBezTo>
                  <a:cubicBezTo>
                    <a:pt x="4229" y="10"/>
                    <a:pt x="4270" y="0"/>
                    <a:pt x="4302" y="18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5" name="Freeform 73"/>
            <p:cNvSpPr>
              <a:spLocks noEditPoints="1"/>
            </p:cNvSpPr>
            <p:nvPr/>
          </p:nvSpPr>
          <p:spPr bwMode="auto">
            <a:xfrm>
              <a:off x="2094" y="217"/>
              <a:ext cx="290" cy="61"/>
            </a:xfrm>
            <a:custGeom>
              <a:avLst/>
              <a:gdLst>
                <a:gd name="T0" fmla="*/ 0 w 2601"/>
                <a:gd name="T1" fmla="*/ 238 h 543"/>
                <a:gd name="T2" fmla="*/ 2534 w 2601"/>
                <a:gd name="T3" fmla="*/ 238 h 543"/>
                <a:gd name="T4" fmla="*/ 2534 w 2601"/>
                <a:gd name="T5" fmla="*/ 305 h 543"/>
                <a:gd name="T6" fmla="*/ 0 w 2601"/>
                <a:gd name="T7" fmla="*/ 305 h 543"/>
                <a:gd name="T8" fmla="*/ 0 w 2601"/>
                <a:gd name="T9" fmla="*/ 238 h 543"/>
                <a:gd name="T10" fmla="*/ 2151 w 2601"/>
                <a:gd name="T11" fmla="*/ 9 h 543"/>
                <a:gd name="T12" fmla="*/ 2601 w 2601"/>
                <a:gd name="T13" fmla="*/ 271 h 543"/>
                <a:gd name="T14" fmla="*/ 2151 w 2601"/>
                <a:gd name="T15" fmla="*/ 534 h 543"/>
                <a:gd name="T16" fmla="*/ 2106 w 2601"/>
                <a:gd name="T17" fmla="*/ 522 h 543"/>
                <a:gd name="T18" fmla="*/ 2118 w 2601"/>
                <a:gd name="T19" fmla="*/ 476 h 543"/>
                <a:gd name="T20" fmla="*/ 2518 w 2601"/>
                <a:gd name="T21" fmla="*/ 243 h 543"/>
                <a:gd name="T22" fmla="*/ 2518 w 2601"/>
                <a:gd name="T23" fmla="*/ 300 h 543"/>
                <a:gd name="T24" fmla="*/ 2118 w 2601"/>
                <a:gd name="T25" fmla="*/ 67 h 543"/>
                <a:gd name="T26" fmla="*/ 2106 w 2601"/>
                <a:gd name="T27" fmla="*/ 21 h 543"/>
                <a:gd name="T28" fmla="*/ 2151 w 2601"/>
                <a:gd name="T29" fmla="*/ 9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01" h="543">
                  <a:moveTo>
                    <a:pt x="0" y="238"/>
                  </a:moveTo>
                  <a:lnTo>
                    <a:pt x="2534" y="238"/>
                  </a:lnTo>
                  <a:lnTo>
                    <a:pt x="2534" y="305"/>
                  </a:lnTo>
                  <a:lnTo>
                    <a:pt x="0" y="305"/>
                  </a:lnTo>
                  <a:lnTo>
                    <a:pt x="0" y="238"/>
                  </a:lnTo>
                  <a:close/>
                  <a:moveTo>
                    <a:pt x="2151" y="9"/>
                  </a:moveTo>
                  <a:lnTo>
                    <a:pt x="2601" y="271"/>
                  </a:lnTo>
                  <a:lnTo>
                    <a:pt x="2151" y="534"/>
                  </a:lnTo>
                  <a:cubicBezTo>
                    <a:pt x="2135" y="543"/>
                    <a:pt x="2115" y="538"/>
                    <a:pt x="2106" y="522"/>
                  </a:cubicBezTo>
                  <a:cubicBezTo>
                    <a:pt x="2096" y="506"/>
                    <a:pt x="2102" y="485"/>
                    <a:pt x="2118" y="476"/>
                  </a:cubicBezTo>
                  <a:lnTo>
                    <a:pt x="2518" y="243"/>
                  </a:lnTo>
                  <a:lnTo>
                    <a:pt x="2518" y="300"/>
                  </a:lnTo>
                  <a:lnTo>
                    <a:pt x="2118" y="67"/>
                  </a:lnTo>
                  <a:cubicBezTo>
                    <a:pt x="2102" y="58"/>
                    <a:pt x="2096" y="37"/>
                    <a:pt x="2106" y="21"/>
                  </a:cubicBezTo>
                  <a:cubicBezTo>
                    <a:pt x="2115" y="5"/>
                    <a:pt x="2135" y="0"/>
                    <a:pt x="2151" y="9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" name="Line 74"/>
            <p:cNvSpPr>
              <a:spLocks noChangeShapeType="1"/>
            </p:cNvSpPr>
            <p:nvPr/>
          </p:nvSpPr>
          <p:spPr bwMode="auto">
            <a:xfrm>
              <a:off x="3494" y="341"/>
              <a:ext cx="329" cy="0"/>
            </a:xfrm>
            <a:prstGeom prst="line">
              <a:avLst/>
            </a:prstGeom>
            <a:noFill/>
            <a:ln w="9525" cap="flat">
              <a:solidFill>
                <a:srgbClr val="4A7EB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" name="Freeform 75"/>
            <p:cNvSpPr>
              <a:spLocks noEditPoints="1"/>
            </p:cNvSpPr>
            <p:nvPr/>
          </p:nvSpPr>
          <p:spPr bwMode="auto">
            <a:xfrm>
              <a:off x="776" y="475"/>
              <a:ext cx="60" cy="405"/>
            </a:xfrm>
            <a:custGeom>
              <a:avLst/>
              <a:gdLst>
                <a:gd name="T0" fmla="*/ 609 w 1085"/>
                <a:gd name="T1" fmla="*/ 7274 h 7274"/>
                <a:gd name="T2" fmla="*/ 609 w 1085"/>
                <a:gd name="T3" fmla="*/ 132 h 7274"/>
                <a:gd name="T4" fmla="*/ 476 w 1085"/>
                <a:gd name="T5" fmla="*/ 132 h 7274"/>
                <a:gd name="T6" fmla="*/ 476 w 1085"/>
                <a:gd name="T7" fmla="*/ 7274 h 7274"/>
                <a:gd name="T8" fmla="*/ 609 w 1085"/>
                <a:gd name="T9" fmla="*/ 7274 h 7274"/>
                <a:gd name="T10" fmla="*/ 1067 w 1085"/>
                <a:gd name="T11" fmla="*/ 899 h 7274"/>
                <a:gd name="T12" fmla="*/ 542 w 1085"/>
                <a:gd name="T13" fmla="*/ 0 h 7274"/>
                <a:gd name="T14" fmla="*/ 18 w 1085"/>
                <a:gd name="T15" fmla="*/ 899 h 7274"/>
                <a:gd name="T16" fmla="*/ 42 w 1085"/>
                <a:gd name="T17" fmla="*/ 990 h 7274"/>
                <a:gd name="T18" fmla="*/ 133 w 1085"/>
                <a:gd name="T19" fmla="*/ 966 h 7274"/>
                <a:gd name="T20" fmla="*/ 600 w 1085"/>
                <a:gd name="T21" fmla="*/ 166 h 7274"/>
                <a:gd name="T22" fmla="*/ 485 w 1085"/>
                <a:gd name="T23" fmla="*/ 166 h 7274"/>
                <a:gd name="T24" fmla="*/ 952 w 1085"/>
                <a:gd name="T25" fmla="*/ 966 h 7274"/>
                <a:gd name="T26" fmla="*/ 1043 w 1085"/>
                <a:gd name="T27" fmla="*/ 990 h 7274"/>
                <a:gd name="T28" fmla="*/ 1067 w 1085"/>
                <a:gd name="T29" fmla="*/ 899 h 7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85" h="7274">
                  <a:moveTo>
                    <a:pt x="609" y="7274"/>
                  </a:moveTo>
                  <a:lnTo>
                    <a:pt x="609" y="132"/>
                  </a:lnTo>
                  <a:lnTo>
                    <a:pt x="476" y="132"/>
                  </a:lnTo>
                  <a:lnTo>
                    <a:pt x="476" y="7274"/>
                  </a:lnTo>
                  <a:lnTo>
                    <a:pt x="609" y="7274"/>
                  </a:lnTo>
                  <a:close/>
                  <a:moveTo>
                    <a:pt x="1067" y="899"/>
                  </a:moveTo>
                  <a:lnTo>
                    <a:pt x="542" y="0"/>
                  </a:lnTo>
                  <a:lnTo>
                    <a:pt x="18" y="899"/>
                  </a:lnTo>
                  <a:cubicBezTo>
                    <a:pt x="0" y="931"/>
                    <a:pt x="10" y="972"/>
                    <a:pt x="42" y="990"/>
                  </a:cubicBezTo>
                  <a:cubicBezTo>
                    <a:pt x="74" y="1009"/>
                    <a:pt x="115" y="998"/>
                    <a:pt x="133" y="966"/>
                  </a:cubicBezTo>
                  <a:lnTo>
                    <a:pt x="600" y="166"/>
                  </a:lnTo>
                  <a:lnTo>
                    <a:pt x="485" y="166"/>
                  </a:lnTo>
                  <a:lnTo>
                    <a:pt x="952" y="966"/>
                  </a:lnTo>
                  <a:cubicBezTo>
                    <a:pt x="970" y="998"/>
                    <a:pt x="1011" y="1009"/>
                    <a:pt x="1043" y="990"/>
                  </a:cubicBezTo>
                  <a:cubicBezTo>
                    <a:pt x="1075" y="972"/>
                    <a:pt x="1085" y="931"/>
                    <a:pt x="1067" y="899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" name="Freeform 76"/>
            <p:cNvSpPr>
              <a:spLocks noEditPoints="1"/>
            </p:cNvSpPr>
            <p:nvPr/>
          </p:nvSpPr>
          <p:spPr bwMode="auto">
            <a:xfrm>
              <a:off x="2094" y="306"/>
              <a:ext cx="303" cy="61"/>
            </a:xfrm>
            <a:custGeom>
              <a:avLst/>
              <a:gdLst>
                <a:gd name="T0" fmla="*/ 2720 w 2720"/>
                <a:gd name="T1" fmla="*/ 238 h 543"/>
                <a:gd name="T2" fmla="*/ 66 w 2720"/>
                <a:gd name="T3" fmla="*/ 238 h 543"/>
                <a:gd name="T4" fmla="*/ 66 w 2720"/>
                <a:gd name="T5" fmla="*/ 305 h 543"/>
                <a:gd name="T6" fmla="*/ 2720 w 2720"/>
                <a:gd name="T7" fmla="*/ 305 h 543"/>
                <a:gd name="T8" fmla="*/ 2720 w 2720"/>
                <a:gd name="T9" fmla="*/ 238 h 543"/>
                <a:gd name="T10" fmla="*/ 450 w 2720"/>
                <a:gd name="T11" fmla="*/ 9 h 543"/>
                <a:gd name="T12" fmla="*/ 0 w 2720"/>
                <a:gd name="T13" fmla="*/ 271 h 543"/>
                <a:gd name="T14" fmla="*/ 450 w 2720"/>
                <a:gd name="T15" fmla="*/ 534 h 543"/>
                <a:gd name="T16" fmla="*/ 495 w 2720"/>
                <a:gd name="T17" fmla="*/ 522 h 543"/>
                <a:gd name="T18" fmla="*/ 483 w 2720"/>
                <a:gd name="T19" fmla="*/ 476 h 543"/>
                <a:gd name="T20" fmla="*/ 83 w 2720"/>
                <a:gd name="T21" fmla="*/ 243 h 543"/>
                <a:gd name="T22" fmla="*/ 83 w 2720"/>
                <a:gd name="T23" fmla="*/ 300 h 543"/>
                <a:gd name="T24" fmla="*/ 483 w 2720"/>
                <a:gd name="T25" fmla="*/ 67 h 543"/>
                <a:gd name="T26" fmla="*/ 495 w 2720"/>
                <a:gd name="T27" fmla="*/ 21 h 543"/>
                <a:gd name="T28" fmla="*/ 450 w 2720"/>
                <a:gd name="T29" fmla="*/ 9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20" h="543">
                  <a:moveTo>
                    <a:pt x="2720" y="238"/>
                  </a:moveTo>
                  <a:lnTo>
                    <a:pt x="66" y="238"/>
                  </a:lnTo>
                  <a:lnTo>
                    <a:pt x="66" y="305"/>
                  </a:lnTo>
                  <a:lnTo>
                    <a:pt x="2720" y="305"/>
                  </a:lnTo>
                  <a:lnTo>
                    <a:pt x="2720" y="238"/>
                  </a:lnTo>
                  <a:close/>
                  <a:moveTo>
                    <a:pt x="450" y="9"/>
                  </a:moveTo>
                  <a:lnTo>
                    <a:pt x="0" y="271"/>
                  </a:lnTo>
                  <a:lnTo>
                    <a:pt x="450" y="534"/>
                  </a:lnTo>
                  <a:cubicBezTo>
                    <a:pt x="466" y="543"/>
                    <a:pt x="486" y="538"/>
                    <a:pt x="495" y="522"/>
                  </a:cubicBezTo>
                  <a:cubicBezTo>
                    <a:pt x="505" y="506"/>
                    <a:pt x="499" y="485"/>
                    <a:pt x="483" y="476"/>
                  </a:cubicBezTo>
                  <a:lnTo>
                    <a:pt x="83" y="243"/>
                  </a:lnTo>
                  <a:lnTo>
                    <a:pt x="83" y="300"/>
                  </a:lnTo>
                  <a:lnTo>
                    <a:pt x="483" y="67"/>
                  </a:lnTo>
                  <a:cubicBezTo>
                    <a:pt x="499" y="58"/>
                    <a:pt x="505" y="37"/>
                    <a:pt x="495" y="21"/>
                  </a:cubicBezTo>
                  <a:cubicBezTo>
                    <a:pt x="486" y="5"/>
                    <a:pt x="466" y="0"/>
                    <a:pt x="450" y="9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" name="Freeform 77"/>
            <p:cNvSpPr>
              <a:spLocks noEditPoints="1"/>
            </p:cNvSpPr>
            <p:nvPr/>
          </p:nvSpPr>
          <p:spPr bwMode="auto">
            <a:xfrm>
              <a:off x="3793" y="341"/>
              <a:ext cx="61" cy="539"/>
            </a:xfrm>
            <a:custGeom>
              <a:avLst/>
              <a:gdLst>
                <a:gd name="T0" fmla="*/ 305 w 543"/>
                <a:gd name="T1" fmla="*/ 0 h 4841"/>
                <a:gd name="T2" fmla="*/ 305 w 543"/>
                <a:gd name="T3" fmla="*/ 4774 h 4841"/>
                <a:gd name="T4" fmla="*/ 238 w 543"/>
                <a:gd name="T5" fmla="*/ 4774 h 4841"/>
                <a:gd name="T6" fmla="*/ 238 w 543"/>
                <a:gd name="T7" fmla="*/ 0 h 4841"/>
                <a:gd name="T8" fmla="*/ 305 w 543"/>
                <a:gd name="T9" fmla="*/ 0 h 4841"/>
                <a:gd name="T10" fmla="*/ 534 w 543"/>
                <a:gd name="T11" fmla="*/ 4391 h 4841"/>
                <a:gd name="T12" fmla="*/ 271 w 543"/>
                <a:gd name="T13" fmla="*/ 4841 h 4841"/>
                <a:gd name="T14" fmla="*/ 9 w 543"/>
                <a:gd name="T15" fmla="*/ 4391 h 4841"/>
                <a:gd name="T16" fmla="*/ 21 w 543"/>
                <a:gd name="T17" fmla="*/ 4346 h 4841"/>
                <a:gd name="T18" fmla="*/ 67 w 543"/>
                <a:gd name="T19" fmla="*/ 4358 h 4841"/>
                <a:gd name="T20" fmla="*/ 300 w 543"/>
                <a:gd name="T21" fmla="*/ 4758 h 4841"/>
                <a:gd name="T22" fmla="*/ 243 w 543"/>
                <a:gd name="T23" fmla="*/ 4758 h 4841"/>
                <a:gd name="T24" fmla="*/ 476 w 543"/>
                <a:gd name="T25" fmla="*/ 4358 h 4841"/>
                <a:gd name="T26" fmla="*/ 522 w 543"/>
                <a:gd name="T27" fmla="*/ 4346 h 4841"/>
                <a:gd name="T28" fmla="*/ 534 w 543"/>
                <a:gd name="T29" fmla="*/ 4391 h 4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3" h="4841">
                  <a:moveTo>
                    <a:pt x="305" y="0"/>
                  </a:moveTo>
                  <a:lnTo>
                    <a:pt x="305" y="4774"/>
                  </a:lnTo>
                  <a:lnTo>
                    <a:pt x="238" y="4774"/>
                  </a:lnTo>
                  <a:lnTo>
                    <a:pt x="238" y="0"/>
                  </a:lnTo>
                  <a:lnTo>
                    <a:pt x="305" y="0"/>
                  </a:lnTo>
                  <a:close/>
                  <a:moveTo>
                    <a:pt x="534" y="4391"/>
                  </a:moveTo>
                  <a:lnTo>
                    <a:pt x="271" y="4841"/>
                  </a:lnTo>
                  <a:lnTo>
                    <a:pt x="9" y="4391"/>
                  </a:lnTo>
                  <a:cubicBezTo>
                    <a:pt x="0" y="4375"/>
                    <a:pt x="5" y="4355"/>
                    <a:pt x="21" y="4346"/>
                  </a:cubicBezTo>
                  <a:cubicBezTo>
                    <a:pt x="37" y="4336"/>
                    <a:pt x="58" y="4342"/>
                    <a:pt x="67" y="4358"/>
                  </a:cubicBezTo>
                  <a:lnTo>
                    <a:pt x="300" y="4758"/>
                  </a:lnTo>
                  <a:lnTo>
                    <a:pt x="243" y="4758"/>
                  </a:lnTo>
                  <a:lnTo>
                    <a:pt x="476" y="4358"/>
                  </a:lnTo>
                  <a:cubicBezTo>
                    <a:pt x="485" y="4342"/>
                    <a:pt x="506" y="4336"/>
                    <a:pt x="522" y="4346"/>
                  </a:cubicBezTo>
                  <a:cubicBezTo>
                    <a:pt x="537" y="4355"/>
                    <a:pt x="543" y="4375"/>
                    <a:pt x="534" y="4391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" name="Freeform 78"/>
            <p:cNvSpPr>
              <a:spLocks noEditPoints="1"/>
            </p:cNvSpPr>
            <p:nvPr/>
          </p:nvSpPr>
          <p:spPr bwMode="auto">
            <a:xfrm>
              <a:off x="3498" y="217"/>
              <a:ext cx="513" cy="61"/>
            </a:xfrm>
            <a:custGeom>
              <a:avLst/>
              <a:gdLst>
                <a:gd name="T0" fmla="*/ 2300 w 2300"/>
                <a:gd name="T1" fmla="*/ 119 h 271"/>
                <a:gd name="T2" fmla="*/ 33 w 2300"/>
                <a:gd name="T3" fmla="*/ 119 h 271"/>
                <a:gd name="T4" fmla="*/ 33 w 2300"/>
                <a:gd name="T5" fmla="*/ 152 h 271"/>
                <a:gd name="T6" fmla="*/ 2300 w 2300"/>
                <a:gd name="T7" fmla="*/ 152 h 271"/>
                <a:gd name="T8" fmla="*/ 2300 w 2300"/>
                <a:gd name="T9" fmla="*/ 119 h 271"/>
                <a:gd name="T10" fmla="*/ 225 w 2300"/>
                <a:gd name="T11" fmla="*/ 4 h 271"/>
                <a:gd name="T12" fmla="*/ 0 w 2300"/>
                <a:gd name="T13" fmla="*/ 135 h 271"/>
                <a:gd name="T14" fmla="*/ 225 w 2300"/>
                <a:gd name="T15" fmla="*/ 267 h 271"/>
                <a:gd name="T16" fmla="*/ 248 w 2300"/>
                <a:gd name="T17" fmla="*/ 261 h 271"/>
                <a:gd name="T18" fmla="*/ 242 w 2300"/>
                <a:gd name="T19" fmla="*/ 238 h 271"/>
                <a:gd name="T20" fmla="*/ 42 w 2300"/>
                <a:gd name="T21" fmla="*/ 121 h 271"/>
                <a:gd name="T22" fmla="*/ 42 w 2300"/>
                <a:gd name="T23" fmla="*/ 150 h 271"/>
                <a:gd name="T24" fmla="*/ 242 w 2300"/>
                <a:gd name="T25" fmla="*/ 33 h 271"/>
                <a:gd name="T26" fmla="*/ 248 w 2300"/>
                <a:gd name="T27" fmla="*/ 10 h 271"/>
                <a:gd name="T28" fmla="*/ 225 w 2300"/>
                <a:gd name="T29" fmla="*/ 4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00" h="271">
                  <a:moveTo>
                    <a:pt x="2300" y="119"/>
                  </a:moveTo>
                  <a:lnTo>
                    <a:pt x="33" y="119"/>
                  </a:lnTo>
                  <a:lnTo>
                    <a:pt x="33" y="152"/>
                  </a:lnTo>
                  <a:lnTo>
                    <a:pt x="2300" y="152"/>
                  </a:lnTo>
                  <a:lnTo>
                    <a:pt x="2300" y="119"/>
                  </a:lnTo>
                  <a:close/>
                  <a:moveTo>
                    <a:pt x="225" y="4"/>
                  </a:moveTo>
                  <a:lnTo>
                    <a:pt x="0" y="135"/>
                  </a:lnTo>
                  <a:lnTo>
                    <a:pt x="225" y="267"/>
                  </a:lnTo>
                  <a:cubicBezTo>
                    <a:pt x="233" y="271"/>
                    <a:pt x="243" y="268"/>
                    <a:pt x="248" y="261"/>
                  </a:cubicBezTo>
                  <a:cubicBezTo>
                    <a:pt x="253" y="253"/>
                    <a:pt x="250" y="242"/>
                    <a:pt x="242" y="238"/>
                  </a:cubicBezTo>
                  <a:lnTo>
                    <a:pt x="42" y="121"/>
                  </a:lnTo>
                  <a:lnTo>
                    <a:pt x="42" y="150"/>
                  </a:lnTo>
                  <a:lnTo>
                    <a:pt x="242" y="33"/>
                  </a:lnTo>
                  <a:cubicBezTo>
                    <a:pt x="250" y="29"/>
                    <a:pt x="253" y="18"/>
                    <a:pt x="248" y="10"/>
                  </a:cubicBezTo>
                  <a:cubicBezTo>
                    <a:pt x="243" y="2"/>
                    <a:pt x="233" y="0"/>
                    <a:pt x="225" y="4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" name="Line 79"/>
            <p:cNvSpPr>
              <a:spLocks noChangeShapeType="1"/>
            </p:cNvSpPr>
            <p:nvPr/>
          </p:nvSpPr>
          <p:spPr bwMode="auto">
            <a:xfrm>
              <a:off x="4011" y="248"/>
              <a:ext cx="0" cy="632"/>
            </a:xfrm>
            <a:prstGeom prst="line">
              <a:avLst/>
            </a:prstGeom>
            <a:noFill/>
            <a:ln w="9525" cap="flat">
              <a:solidFill>
                <a:srgbClr val="4A7EB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" name="Freeform 80"/>
            <p:cNvSpPr>
              <a:spLocks noEditPoints="1"/>
            </p:cNvSpPr>
            <p:nvPr/>
          </p:nvSpPr>
          <p:spPr bwMode="auto">
            <a:xfrm>
              <a:off x="3026" y="1358"/>
              <a:ext cx="329" cy="61"/>
            </a:xfrm>
            <a:custGeom>
              <a:avLst/>
              <a:gdLst>
                <a:gd name="T0" fmla="*/ 66 w 2960"/>
                <a:gd name="T1" fmla="*/ 238 h 543"/>
                <a:gd name="T2" fmla="*/ 2960 w 2960"/>
                <a:gd name="T3" fmla="*/ 238 h 543"/>
                <a:gd name="T4" fmla="*/ 2960 w 2960"/>
                <a:gd name="T5" fmla="*/ 305 h 543"/>
                <a:gd name="T6" fmla="*/ 66 w 2960"/>
                <a:gd name="T7" fmla="*/ 305 h 543"/>
                <a:gd name="T8" fmla="*/ 66 w 2960"/>
                <a:gd name="T9" fmla="*/ 238 h 543"/>
                <a:gd name="T10" fmla="*/ 450 w 2960"/>
                <a:gd name="T11" fmla="*/ 534 h 543"/>
                <a:gd name="T12" fmla="*/ 0 w 2960"/>
                <a:gd name="T13" fmla="*/ 271 h 543"/>
                <a:gd name="T14" fmla="*/ 450 w 2960"/>
                <a:gd name="T15" fmla="*/ 9 h 543"/>
                <a:gd name="T16" fmla="*/ 495 w 2960"/>
                <a:gd name="T17" fmla="*/ 21 h 543"/>
                <a:gd name="T18" fmla="*/ 483 w 2960"/>
                <a:gd name="T19" fmla="*/ 67 h 543"/>
                <a:gd name="T20" fmla="*/ 83 w 2960"/>
                <a:gd name="T21" fmla="*/ 300 h 543"/>
                <a:gd name="T22" fmla="*/ 83 w 2960"/>
                <a:gd name="T23" fmla="*/ 243 h 543"/>
                <a:gd name="T24" fmla="*/ 483 w 2960"/>
                <a:gd name="T25" fmla="*/ 476 h 543"/>
                <a:gd name="T26" fmla="*/ 495 w 2960"/>
                <a:gd name="T27" fmla="*/ 522 h 543"/>
                <a:gd name="T28" fmla="*/ 450 w 2960"/>
                <a:gd name="T29" fmla="*/ 534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60" h="543">
                  <a:moveTo>
                    <a:pt x="66" y="238"/>
                  </a:moveTo>
                  <a:lnTo>
                    <a:pt x="2960" y="238"/>
                  </a:lnTo>
                  <a:lnTo>
                    <a:pt x="2960" y="305"/>
                  </a:lnTo>
                  <a:lnTo>
                    <a:pt x="66" y="305"/>
                  </a:lnTo>
                  <a:lnTo>
                    <a:pt x="66" y="238"/>
                  </a:lnTo>
                  <a:close/>
                  <a:moveTo>
                    <a:pt x="450" y="534"/>
                  </a:moveTo>
                  <a:lnTo>
                    <a:pt x="0" y="271"/>
                  </a:lnTo>
                  <a:lnTo>
                    <a:pt x="450" y="9"/>
                  </a:lnTo>
                  <a:cubicBezTo>
                    <a:pt x="466" y="0"/>
                    <a:pt x="486" y="5"/>
                    <a:pt x="495" y="21"/>
                  </a:cubicBezTo>
                  <a:cubicBezTo>
                    <a:pt x="505" y="37"/>
                    <a:pt x="499" y="58"/>
                    <a:pt x="483" y="67"/>
                  </a:cubicBezTo>
                  <a:lnTo>
                    <a:pt x="83" y="300"/>
                  </a:lnTo>
                  <a:lnTo>
                    <a:pt x="83" y="243"/>
                  </a:lnTo>
                  <a:lnTo>
                    <a:pt x="483" y="476"/>
                  </a:lnTo>
                  <a:cubicBezTo>
                    <a:pt x="499" y="485"/>
                    <a:pt x="505" y="506"/>
                    <a:pt x="495" y="522"/>
                  </a:cubicBezTo>
                  <a:cubicBezTo>
                    <a:pt x="486" y="538"/>
                    <a:pt x="466" y="543"/>
                    <a:pt x="450" y="534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" name="Line 81"/>
            <p:cNvSpPr>
              <a:spLocks noChangeShapeType="1"/>
            </p:cNvSpPr>
            <p:nvPr/>
          </p:nvSpPr>
          <p:spPr bwMode="auto">
            <a:xfrm flipV="1">
              <a:off x="2642" y="640"/>
              <a:ext cx="0" cy="227"/>
            </a:xfrm>
            <a:prstGeom prst="line">
              <a:avLst/>
            </a:prstGeom>
            <a:noFill/>
            <a:ln w="9525" cap="flat">
              <a:solidFill>
                <a:srgbClr val="4A7EB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" name="Freeform 82"/>
            <p:cNvSpPr>
              <a:spLocks noEditPoints="1"/>
            </p:cNvSpPr>
            <p:nvPr/>
          </p:nvSpPr>
          <p:spPr bwMode="auto">
            <a:xfrm>
              <a:off x="3026" y="1465"/>
              <a:ext cx="321" cy="61"/>
            </a:xfrm>
            <a:custGeom>
              <a:avLst/>
              <a:gdLst>
                <a:gd name="T0" fmla="*/ 2814 w 2881"/>
                <a:gd name="T1" fmla="*/ 238 h 543"/>
                <a:gd name="T2" fmla="*/ 0 w 2881"/>
                <a:gd name="T3" fmla="*/ 238 h 543"/>
                <a:gd name="T4" fmla="*/ 0 w 2881"/>
                <a:gd name="T5" fmla="*/ 305 h 543"/>
                <a:gd name="T6" fmla="*/ 2814 w 2881"/>
                <a:gd name="T7" fmla="*/ 305 h 543"/>
                <a:gd name="T8" fmla="*/ 2814 w 2881"/>
                <a:gd name="T9" fmla="*/ 238 h 543"/>
                <a:gd name="T10" fmla="*/ 2431 w 2881"/>
                <a:gd name="T11" fmla="*/ 534 h 543"/>
                <a:gd name="T12" fmla="*/ 2881 w 2881"/>
                <a:gd name="T13" fmla="*/ 271 h 543"/>
                <a:gd name="T14" fmla="*/ 2431 w 2881"/>
                <a:gd name="T15" fmla="*/ 9 h 543"/>
                <a:gd name="T16" fmla="*/ 2386 w 2881"/>
                <a:gd name="T17" fmla="*/ 21 h 543"/>
                <a:gd name="T18" fmla="*/ 2398 w 2881"/>
                <a:gd name="T19" fmla="*/ 67 h 543"/>
                <a:gd name="T20" fmla="*/ 2798 w 2881"/>
                <a:gd name="T21" fmla="*/ 300 h 543"/>
                <a:gd name="T22" fmla="*/ 2798 w 2881"/>
                <a:gd name="T23" fmla="*/ 243 h 543"/>
                <a:gd name="T24" fmla="*/ 2398 w 2881"/>
                <a:gd name="T25" fmla="*/ 476 h 543"/>
                <a:gd name="T26" fmla="*/ 2386 w 2881"/>
                <a:gd name="T27" fmla="*/ 522 h 543"/>
                <a:gd name="T28" fmla="*/ 2431 w 2881"/>
                <a:gd name="T29" fmla="*/ 534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1" h="543">
                  <a:moveTo>
                    <a:pt x="2814" y="238"/>
                  </a:moveTo>
                  <a:lnTo>
                    <a:pt x="0" y="238"/>
                  </a:lnTo>
                  <a:lnTo>
                    <a:pt x="0" y="305"/>
                  </a:lnTo>
                  <a:lnTo>
                    <a:pt x="2814" y="305"/>
                  </a:lnTo>
                  <a:lnTo>
                    <a:pt x="2814" y="238"/>
                  </a:lnTo>
                  <a:close/>
                  <a:moveTo>
                    <a:pt x="2431" y="534"/>
                  </a:moveTo>
                  <a:lnTo>
                    <a:pt x="2881" y="271"/>
                  </a:lnTo>
                  <a:lnTo>
                    <a:pt x="2431" y="9"/>
                  </a:lnTo>
                  <a:cubicBezTo>
                    <a:pt x="2415" y="0"/>
                    <a:pt x="2395" y="5"/>
                    <a:pt x="2386" y="21"/>
                  </a:cubicBezTo>
                  <a:cubicBezTo>
                    <a:pt x="2376" y="37"/>
                    <a:pt x="2382" y="58"/>
                    <a:pt x="2398" y="67"/>
                  </a:cubicBezTo>
                  <a:lnTo>
                    <a:pt x="2798" y="300"/>
                  </a:lnTo>
                  <a:lnTo>
                    <a:pt x="2798" y="243"/>
                  </a:lnTo>
                  <a:lnTo>
                    <a:pt x="2398" y="476"/>
                  </a:lnTo>
                  <a:cubicBezTo>
                    <a:pt x="2382" y="485"/>
                    <a:pt x="2376" y="506"/>
                    <a:pt x="2386" y="522"/>
                  </a:cubicBezTo>
                  <a:cubicBezTo>
                    <a:pt x="2395" y="538"/>
                    <a:pt x="2415" y="543"/>
                    <a:pt x="2431" y="534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" name="Line 83"/>
            <p:cNvSpPr>
              <a:spLocks noChangeShapeType="1"/>
            </p:cNvSpPr>
            <p:nvPr/>
          </p:nvSpPr>
          <p:spPr bwMode="auto">
            <a:xfrm flipV="1">
              <a:off x="1778" y="880"/>
              <a:ext cx="864" cy="343"/>
            </a:xfrm>
            <a:prstGeom prst="line">
              <a:avLst/>
            </a:prstGeom>
            <a:noFill/>
            <a:ln w="9525" cap="flat">
              <a:solidFill>
                <a:srgbClr val="4A7EB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" name="Freeform 84"/>
            <p:cNvSpPr>
              <a:spLocks noEditPoints="1"/>
            </p:cNvSpPr>
            <p:nvPr/>
          </p:nvSpPr>
          <p:spPr bwMode="auto">
            <a:xfrm>
              <a:off x="2336" y="1642"/>
              <a:ext cx="60" cy="254"/>
            </a:xfrm>
            <a:custGeom>
              <a:avLst/>
              <a:gdLst>
                <a:gd name="T0" fmla="*/ 305 w 543"/>
                <a:gd name="T1" fmla="*/ 2214 h 2281"/>
                <a:gd name="T2" fmla="*/ 305 w 543"/>
                <a:gd name="T3" fmla="*/ 0 h 2281"/>
                <a:gd name="T4" fmla="*/ 238 w 543"/>
                <a:gd name="T5" fmla="*/ 0 h 2281"/>
                <a:gd name="T6" fmla="*/ 238 w 543"/>
                <a:gd name="T7" fmla="*/ 2214 h 2281"/>
                <a:gd name="T8" fmla="*/ 305 w 543"/>
                <a:gd name="T9" fmla="*/ 2214 h 2281"/>
                <a:gd name="T10" fmla="*/ 9 w 543"/>
                <a:gd name="T11" fmla="*/ 1831 h 2281"/>
                <a:gd name="T12" fmla="*/ 271 w 543"/>
                <a:gd name="T13" fmla="*/ 2281 h 2281"/>
                <a:gd name="T14" fmla="*/ 534 w 543"/>
                <a:gd name="T15" fmla="*/ 1831 h 2281"/>
                <a:gd name="T16" fmla="*/ 522 w 543"/>
                <a:gd name="T17" fmla="*/ 1786 h 2281"/>
                <a:gd name="T18" fmla="*/ 476 w 543"/>
                <a:gd name="T19" fmla="*/ 1798 h 2281"/>
                <a:gd name="T20" fmla="*/ 243 w 543"/>
                <a:gd name="T21" fmla="*/ 2198 h 2281"/>
                <a:gd name="T22" fmla="*/ 300 w 543"/>
                <a:gd name="T23" fmla="*/ 2198 h 2281"/>
                <a:gd name="T24" fmla="*/ 67 w 543"/>
                <a:gd name="T25" fmla="*/ 1798 h 2281"/>
                <a:gd name="T26" fmla="*/ 21 w 543"/>
                <a:gd name="T27" fmla="*/ 1786 h 2281"/>
                <a:gd name="T28" fmla="*/ 9 w 543"/>
                <a:gd name="T29" fmla="*/ 1831 h 2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3" h="2281">
                  <a:moveTo>
                    <a:pt x="305" y="2214"/>
                  </a:moveTo>
                  <a:lnTo>
                    <a:pt x="305" y="0"/>
                  </a:lnTo>
                  <a:lnTo>
                    <a:pt x="238" y="0"/>
                  </a:lnTo>
                  <a:lnTo>
                    <a:pt x="238" y="2214"/>
                  </a:lnTo>
                  <a:lnTo>
                    <a:pt x="305" y="2214"/>
                  </a:lnTo>
                  <a:close/>
                  <a:moveTo>
                    <a:pt x="9" y="1831"/>
                  </a:moveTo>
                  <a:lnTo>
                    <a:pt x="271" y="2281"/>
                  </a:lnTo>
                  <a:lnTo>
                    <a:pt x="534" y="1831"/>
                  </a:lnTo>
                  <a:cubicBezTo>
                    <a:pt x="543" y="1815"/>
                    <a:pt x="538" y="1795"/>
                    <a:pt x="522" y="1786"/>
                  </a:cubicBezTo>
                  <a:cubicBezTo>
                    <a:pt x="506" y="1776"/>
                    <a:pt x="485" y="1782"/>
                    <a:pt x="476" y="1798"/>
                  </a:cubicBezTo>
                  <a:lnTo>
                    <a:pt x="243" y="2198"/>
                  </a:lnTo>
                  <a:lnTo>
                    <a:pt x="300" y="2198"/>
                  </a:lnTo>
                  <a:lnTo>
                    <a:pt x="67" y="1798"/>
                  </a:lnTo>
                  <a:cubicBezTo>
                    <a:pt x="58" y="1782"/>
                    <a:pt x="37" y="1776"/>
                    <a:pt x="21" y="1786"/>
                  </a:cubicBezTo>
                  <a:cubicBezTo>
                    <a:pt x="5" y="1795"/>
                    <a:pt x="0" y="1815"/>
                    <a:pt x="9" y="1831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" name="Freeform 85"/>
            <p:cNvSpPr>
              <a:spLocks noEditPoints="1"/>
            </p:cNvSpPr>
            <p:nvPr/>
          </p:nvSpPr>
          <p:spPr bwMode="auto">
            <a:xfrm>
              <a:off x="2496" y="1629"/>
              <a:ext cx="61" cy="263"/>
            </a:xfrm>
            <a:custGeom>
              <a:avLst/>
              <a:gdLst>
                <a:gd name="T0" fmla="*/ 305 w 543"/>
                <a:gd name="T1" fmla="*/ 66 h 2360"/>
                <a:gd name="T2" fmla="*/ 305 w 543"/>
                <a:gd name="T3" fmla="*/ 2360 h 2360"/>
                <a:gd name="T4" fmla="*/ 238 w 543"/>
                <a:gd name="T5" fmla="*/ 2360 h 2360"/>
                <a:gd name="T6" fmla="*/ 238 w 543"/>
                <a:gd name="T7" fmla="*/ 66 h 2360"/>
                <a:gd name="T8" fmla="*/ 305 w 543"/>
                <a:gd name="T9" fmla="*/ 66 h 2360"/>
                <a:gd name="T10" fmla="*/ 9 w 543"/>
                <a:gd name="T11" fmla="*/ 450 h 2360"/>
                <a:gd name="T12" fmla="*/ 271 w 543"/>
                <a:gd name="T13" fmla="*/ 0 h 2360"/>
                <a:gd name="T14" fmla="*/ 534 w 543"/>
                <a:gd name="T15" fmla="*/ 450 h 2360"/>
                <a:gd name="T16" fmla="*/ 522 w 543"/>
                <a:gd name="T17" fmla="*/ 495 h 2360"/>
                <a:gd name="T18" fmla="*/ 476 w 543"/>
                <a:gd name="T19" fmla="*/ 483 h 2360"/>
                <a:gd name="T20" fmla="*/ 243 w 543"/>
                <a:gd name="T21" fmla="*/ 83 h 2360"/>
                <a:gd name="T22" fmla="*/ 300 w 543"/>
                <a:gd name="T23" fmla="*/ 83 h 2360"/>
                <a:gd name="T24" fmla="*/ 67 w 543"/>
                <a:gd name="T25" fmla="*/ 483 h 2360"/>
                <a:gd name="T26" fmla="*/ 21 w 543"/>
                <a:gd name="T27" fmla="*/ 495 h 2360"/>
                <a:gd name="T28" fmla="*/ 9 w 543"/>
                <a:gd name="T29" fmla="*/ 450 h 2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3" h="2360">
                  <a:moveTo>
                    <a:pt x="305" y="66"/>
                  </a:moveTo>
                  <a:lnTo>
                    <a:pt x="305" y="2360"/>
                  </a:lnTo>
                  <a:lnTo>
                    <a:pt x="238" y="2360"/>
                  </a:lnTo>
                  <a:lnTo>
                    <a:pt x="238" y="66"/>
                  </a:lnTo>
                  <a:lnTo>
                    <a:pt x="305" y="66"/>
                  </a:lnTo>
                  <a:close/>
                  <a:moveTo>
                    <a:pt x="9" y="450"/>
                  </a:moveTo>
                  <a:lnTo>
                    <a:pt x="271" y="0"/>
                  </a:lnTo>
                  <a:lnTo>
                    <a:pt x="534" y="450"/>
                  </a:lnTo>
                  <a:cubicBezTo>
                    <a:pt x="543" y="466"/>
                    <a:pt x="538" y="486"/>
                    <a:pt x="522" y="495"/>
                  </a:cubicBezTo>
                  <a:cubicBezTo>
                    <a:pt x="506" y="505"/>
                    <a:pt x="485" y="499"/>
                    <a:pt x="476" y="483"/>
                  </a:cubicBezTo>
                  <a:lnTo>
                    <a:pt x="243" y="83"/>
                  </a:lnTo>
                  <a:lnTo>
                    <a:pt x="300" y="83"/>
                  </a:lnTo>
                  <a:lnTo>
                    <a:pt x="67" y="483"/>
                  </a:lnTo>
                  <a:cubicBezTo>
                    <a:pt x="58" y="499"/>
                    <a:pt x="37" y="505"/>
                    <a:pt x="21" y="495"/>
                  </a:cubicBezTo>
                  <a:cubicBezTo>
                    <a:pt x="5" y="486"/>
                    <a:pt x="0" y="466"/>
                    <a:pt x="9" y="450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" name="Freeform 86"/>
            <p:cNvSpPr>
              <a:spLocks noEditPoints="1"/>
            </p:cNvSpPr>
            <p:nvPr/>
          </p:nvSpPr>
          <p:spPr bwMode="auto">
            <a:xfrm>
              <a:off x="2313" y="2275"/>
              <a:ext cx="61" cy="366"/>
            </a:xfrm>
            <a:custGeom>
              <a:avLst/>
              <a:gdLst>
                <a:gd name="T0" fmla="*/ 305 w 543"/>
                <a:gd name="T1" fmla="*/ 3214 h 3281"/>
                <a:gd name="T2" fmla="*/ 305 w 543"/>
                <a:gd name="T3" fmla="*/ 0 h 3281"/>
                <a:gd name="T4" fmla="*/ 238 w 543"/>
                <a:gd name="T5" fmla="*/ 0 h 3281"/>
                <a:gd name="T6" fmla="*/ 238 w 543"/>
                <a:gd name="T7" fmla="*/ 3214 h 3281"/>
                <a:gd name="T8" fmla="*/ 305 w 543"/>
                <a:gd name="T9" fmla="*/ 3214 h 3281"/>
                <a:gd name="T10" fmla="*/ 9 w 543"/>
                <a:gd name="T11" fmla="*/ 2831 h 3281"/>
                <a:gd name="T12" fmla="*/ 271 w 543"/>
                <a:gd name="T13" fmla="*/ 3281 h 3281"/>
                <a:gd name="T14" fmla="*/ 534 w 543"/>
                <a:gd name="T15" fmla="*/ 2831 h 3281"/>
                <a:gd name="T16" fmla="*/ 522 w 543"/>
                <a:gd name="T17" fmla="*/ 2786 h 3281"/>
                <a:gd name="T18" fmla="*/ 476 w 543"/>
                <a:gd name="T19" fmla="*/ 2798 h 3281"/>
                <a:gd name="T20" fmla="*/ 243 w 543"/>
                <a:gd name="T21" fmla="*/ 3198 h 3281"/>
                <a:gd name="T22" fmla="*/ 300 w 543"/>
                <a:gd name="T23" fmla="*/ 3198 h 3281"/>
                <a:gd name="T24" fmla="*/ 67 w 543"/>
                <a:gd name="T25" fmla="*/ 2798 h 3281"/>
                <a:gd name="T26" fmla="*/ 21 w 543"/>
                <a:gd name="T27" fmla="*/ 2786 h 3281"/>
                <a:gd name="T28" fmla="*/ 9 w 543"/>
                <a:gd name="T29" fmla="*/ 2831 h 3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3" h="3281">
                  <a:moveTo>
                    <a:pt x="305" y="3214"/>
                  </a:moveTo>
                  <a:lnTo>
                    <a:pt x="305" y="0"/>
                  </a:lnTo>
                  <a:lnTo>
                    <a:pt x="238" y="0"/>
                  </a:lnTo>
                  <a:lnTo>
                    <a:pt x="238" y="3214"/>
                  </a:lnTo>
                  <a:lnTo>
                    <a:pt x="305" y="3214"/>
                  </a:lnTo>
                  <a:close/>
                  <a:moveTo>
                    <a:pt x="9" y="2831"/>
                  </a:moveTo>
                  <a:lnTo>
                    <a:pt x="271" y="3281"/>
                  </a:lnTo>
                  <a:lnTo>
                    <a:pt x="534" y="2831"/>
                  </a:lnTo>
                  <a:cubicBezTo>
                    <a:pt x="543" y="2815"/>
                    <a:pt x="537" y="2795"/>
                    <a:pt x="522" y="2786"/>
                  </a:cubicBezTo>
                  <a:cubicBezTo>
                    <a:pt x="506" y="2776"/>
                    <a:pt x="485" y="2782"/>
                    <a:pt x="476" y="2798"/>
                  </a:cubicBezTo>
                  <a:lnTo>
                    <a:pt x="243" y="3198"/>
                  </a:lnTo>
                  <a:lnTo>
                    <a:pt x="300" y="3198"/>
                  </a:lnTo>
                  <a:lnTo>
                    <a:pt x="67" y="2798"/>
                  </a:lnTo>
                  <a:cubicBezTo>
                    <a:pt x="58" y="2782"/>
                    <a:pt x="37" y="2776"/>
                    <a:pt x="21" y="2786"/>
                  </a:cubicBezTo>
                  <a:cubicBezTo>
                    <a:pt x="5" y="2795"/>
                    <a:pt x="0" y="2815"/>
                    <a:pt x="9" y="2831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" name="Freeform 87"/>
            <p:cNvSpPr>
              <a:spLocks noEditPoints="1"/>
            </p:cNvSpPr>
            <p:nvPr/>
          </p:nvSpPr>
          <p:spPr bwMode="auto">
            <a:xfrm>
              <a:off x="2798" y="2811"/>
              <a:ext cx="321" cy="60"/>
            </a:xfrm>
            <a:custGeom>
              <a:avLst/>
              <a:gdLst>
                <a:gd name="T0" fmla="*/ 2814 w 2881"/>
                <a:gd name="T1" fmla="*/ 238 h 543"/>
                <a:gd name="T2" fmla="*/ 0 w 2881"/>
                <a:gd name="T3" fmla="*/ 238 h 543"/>
                <a:gd name="T4" fmla="*/ 0 w 2881"/>
                <a:gd name="T5" fmla="*/ 305 h 543"/>
                <a:gd name="T6" fmla="*/ 2814 w 2881"/>
                <a:gd name="T7" fmla="*/ 305 h 543"/>
                <a:gd name="T8" fmla="*/ 2814 w 2881"/>
                <a:gd name="T9" fmla="*/ 238 h 543"/>
                <a:gd name="T10" fmla="*/ 2431 w 2881"/>
                <a:gd name="T11" fmla="*/ 534 h 543"/>
                <a:gd name="T12" fmla="*/ 2881 w 2881"/>
                <a:gd name="T13" fmla="*/ 271 h 543"/>
                <a:gd name="T14" fmla="*/ 2431 w 2881"/>
                <a:gd name="T15" fmla="*/ 9 h 543"/>
                <a:gd name="T16" fmla="*/ 2386 w 2881"/>
                <a:gd name="T17" fmla="*/ 21 h 543"/>
                <a:gd name="T18" fmla="*/ 2398 w 2881"/>
                <a:gd name="T19" fmla="*/ 67 h 543"/>
                <a:gd name="T20" fmla="*/ 2798 w 2881"/>
                <a:gd name="T21" fmla="*/ 300 h 543"/>
                <a:gd name="T22" fmla="*/ 2798 w 2881"/>
                <a:gd name="T23" fmla="*/ 243 h 543"/>
                <a:gd name="T24" fmla="*/ 2398 w 2881"/>
                <a:gd name="T25" fmla="*/ 476 h 543"/>
                <a:gd name="T26" fmla="*/ 2386 w 2881"/>
                <a:gd name="T27" fmla="*/ 522 h 543"/>
                <a:gd name="T28" fmla="*/ 2431 w 2881"/>
                <a:gd name="T29" fmla="*/ 534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1" h="543">
                  <a:moveTo>
                    <a:pt x="2814" y="238"/>
                  </a:moveTo>
                  <a:lnTo>
                    <a:pt x="0" y="238"/>
                  </a:lnTo>
                  <a:lnTo>
                    <a:pt x="0" y="305"/>
                  </a:lnTo>
                  <a:lnTo>
                    <a:pt x="2814" y="305"/>
                  </a:lnTo>
                  <a:lnTo>
                    <a:pt x="2814" y="238"/>
                  </a:lnTo>
                  <a:close/>
                  <a:moveTo>
                    <a:pt x="2431" y="534"/>
                  </a:moveTo>
                  <a:lnTo>
                    <a:pt x="2881" y="271"/>
                  </a:lnTo>
                  <a:lnTo>
                    <a:pt x="2431" y="9"/>
                  </a:lnTo>
                  <a:cubicBezTo>
                    <a:pt x="2415" y="0"/>
                    <a:pt x="2395" y="5"/>
                    <a:pt x="2386" y="21"/>
                  </a:cubicBezTo>
                  <a:cubicBezTo>
                    <a:pt x="2376" y="37"/>
                    <a:pt x="2382" y="58"/>
                    <a:pt x="2398" y="67"/>
                  </a:cubicBezTo>
                  <a:lnTo>
                    <a:pt x="2798" y="300"/>
                  </a:lnTo>
                  <a:lnTo>
                    <a:pt x="2798" y="243"/>
                  </a:lnTo>
                  <a:lnTo>
                    <a:pt x="2398" y="476"/>
                  </a:lnTo>
                  <a:cubicBezTo>
                    <a:pt x="2382" y="485"/>
                    <a:pt x="2376" y="506"/>
                    <a:pt x="2386" y="522"/>
                  </a:cubicBezTo>
                  <a:cubicBezTo>
                    <a:pt x="2395" y="537"/>
                    <a:pt x="2415" y="543"/>
                    <a:pt x="2431" y="534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" name="Line 88"/>
            <p:cNvSpPr>
              <a:spLocks noChangeShapeType="1"/>
            </p:cNvSpPr>
            <p:nvPr/>
          </p:nvSpPr>
          <p:spPr bwMode="auto">
            <a:xfrm flipH="1" flipV="1">
              <a:off x="1773" y="1223"/>
              <a:ext cx="5" cy="1618"/>
            </a:xfrm>
            <a:prstGeom prst="line">
              <a:avLst/>
            </a:prstGeom>
            <a:noFill/>
            <a:ln w="9525" cap="flat">
              <a:solidFill>
                <a:srgbClr val="4A7EB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" name="Freeform 89"/>
            <p:cNvSpPr>
              <a:spLocks noEditPoints="1"/>
            </p:cNvSpPr>
            <p:nvPr/>
          </p:nvSpPr>
          <p:spPr bwMode="auto">
            <a:xfrm>
              <a:off x="1778" y="2811"/>
              <a:ext cx="352" cy="60"/>
            </a:xfrm>
            <a:custGeom>
              <a:avLst/>
              <a:gdLst>
                <a:gd name="T0" fmla="*/ 0 w 3161"/>
                <a:gd name="T1" fmla="*/ 238 h 543"/>
                <a:gd name="T2" fmla="*/ 3094 w 3161"/>
                <a:gd name="T3" fmla="*/ 238 h 543"/>
                <a:gd name="T4" fmla="*/ 3094 w 3161"/>
                <a:gd name="T5" fmla="*/ 305 h 543"/>
                <a:gd name="T6" fmla="*/ 0 w 3161"/>
                <a:gd name="T7" fmla="*/ 305 h 543"/>
                <a:gd name="T8" fmla="*/ 0 w 3161"/>
                <a:gd name="T9" fmla="*/ 238 h 543"/>
                <a:gd name="T10" fmla="*/ 2711 w 3161"/>
                <a:gd name="T11" fmla="*/ 9 h 543"/>
                <a:gd name="T12" fmla="*/ 3161 w 3161"/>
                <a:gd name="T13" fmla="*/ 271 h 543"/>
                <a:gd name="T14" fmla="*/ 2711 w 3161"/>
                <a:gd name="T15" fmla="*/ 534 h 543"/>
                <a:gd name="T16" fmla="*/ 2666 w 3161"/>
                <a:gd name="T17" fmla="*/ 522 h 543"/>
                <a:gd name="T18" fmla="*/ 2678 w 3161"/>
                <a:gd name="T19" fmla="*/ 476 h 543"/>
                <a:gd name="T20" fmla="*/ 3078 w 3161"/>
                <a:gd name="T21" fmla="*/ 243 h 543"/>
                <a:gd name="T22" fmla="*/ 3078 w 3161"/>
                <a:gd name="T23" fmla="*/ 300 h 543"/>
                <a:gd name="T24" fmla="*/ 2678 w 3161"/>
                <a:gd name="T25" fmla="*/ 67 h 543"/>
                <a:gd name="T26" fmla="*/ 2666 w 3161"/>
                <a:gd name="T27" fmla="*/ 21 h 543"/>
                <a:gd name="T28" fmla="*/ 2711 w 3161"/>
                <a:gd name="T29" fmla="*/ 9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161" h="543">
                  <a:moveTo>
                    <a:pt x="0" y="238"/>
                  </a:moveTo>
                  <a:lnTo>
                    <a:pt x="3094" y="238"/>
                  </a:lnTo>
                  <a:lnTo>
                    <a:pt x="3094" y="305"/>
                  </a:lnTo>
                  <a:lnTo>
                    <a:pt x="0" y="305"/>
                  </a:lnTo>
                  <a:lnTo>
                    <a:pt x="0" y="238"/>
                  </a:lnTo>
                  <a:close/>
                  <a:moveTo>
                    <a:pt x="2711" y="9"/>
                  </a:moveTo>
                  <a:lnTo>
                    <a:pt x="3161" y="271"/>
                  </a:lnTo>
                  <a:lnTo>
                    <a:pt x="2711" y="534"/>
                  </a:lnTo>
                  <a:cubicBezTo>
                    <a:pt x="2695" y="543"/>
                    <a:pt x="2675" y="537"/>
                    <a:pt x="2666" y="522"/>
                  </a:cubicBezTo>
                  <a:cubicBezTo>
                    <a:pt x="2656" y="506"/>
                    <a:pt x="2662" y="485"/>
                    <a:pt x="2678" y="476"/>
                  </a:cubicBezTo>
                  <a:lnTo>
                    <a:pt x="3078" y="243"/>
                  </a:lnTo>
                  <a:lnTo>
                    <a:pt x="3078" y="300"/>
                  </a:lnTo>
                  <a:lnTo>
                    <a:pt x="2678" y="67"/>
                  </a:lnTo>
                  <a:cubicBezTo>
                    <a:pt x="2662" y="58"/>
                    <a:pt x="2656" y="37"/>
                    <a:pt x="2666" y="21"/>
                  </a:cubicBezTo>
                  <a:cubicBezTo>
                    <a:pt x="2675" y="5"/>
                    <a:pt x="2695" y="0"/>
                    <a:pt x="2711" y="9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" name="Line 90"/>
            <p:cNvSpPr>
              <a:spLocks noChangeShapeType="1"/>
            </p:cNvSpPr>
            <p:nvPr/>
          </p:nvSpPr>
          <p:spPr bwMode="auto">
            <a:xfrm>
              <a:off x="436" y="3086"/>
              <a:ext cx="1694" cy="0"/>
            </a:xfrm>
            <a:prstGeom prst="line">
              <a:avLst/>
            </a:prstGeom>
            <a:noFill/>
            <a:ln w="9525" cap="flat">
              <a:solidFill>
                <a:srgbClr val="4A7EB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" name="Freeform 91"/>
            <p:cNvSpPr>
              <a:spLocks noEditPoints="1"/>
            </p:cNvSpPr>
            <p:nvPr/>
          </p:nvSpPr>
          <p:spPr bwMode="auto">
            <a:xfrm>
              <a:off x="1043" y="2930"/>
              <a:ext cx="61" cy="156"/>
            </a:xfrm>
            <a:custGeom>
              <a:avLst/>
              <a:gdLst>
                <a:gd name="T0" fmla="*/ 305 w 543"/>
                <a:gd name="T1" fmla="*/ 1397 h 1397"/>
                <a:gd name="T2" fmla="*/ 305 w 543"/>
                <a:gd name="T3" fmla="*/ 66 h 1397"/>
                <a:gd name="T4" fmla="*/ 238 w 543"/>
                <a:gd name="T5" fmla="*/ 66 h 1397"/>
                <a:gd name="T6" fmla="*/ 238 w 543"/>
                <a:gd name="T7" fmla="*/ 1397 h 1397"/>
                <a:gd name="T8" fmla="*/ 305 w 543"/>
                <a:gd name="T9" fmla="*/ 1397 h 1397"/>
                <a:gd name="T10" fmla="*/ 534 w 543"/>
                <a:gd name="T11" fmla="*/ 450 h 1397"/>
                <a:gd name="T12" fmla="*/ 271 w 543"/>
                <a:gd name="T13" fmla="*/ 0 h 1397"/>
                <a:gd name="T14" fmla="*/ 9 w 543"/>
                <a:gd name="T15" fmla="*/ 450 h 1397"/>
                <a:gd name="T16" fmla="*/ 21 w 543"/>
                <a:gd name="T17" fmla="*/ 495 h 1397"/>
                <a:gd name="T18" fmla="*/ 67 w 543"/>
                <a:gd name="T19" fmla="*/ 483 h 1397"/>
                <a:gd name="T20" fmla="*/ 300 w 543"/>
                <a:gd name="T21" fmla="*/ 83 h 1397"/>
                <a:gd name="T22" fmla="*/ 243 w 543"/>
                <a:gd name="T23" fmla="*/ 83 h 1397"/>
                <a:gd name="T24" fmla="*/ 476 w 543"/>
                <a:gd name="T25" fmla="*/ 483 h 1397"/>
                <a:gd name="T26" fmla="*/ 522 w 543"/>
                <a:gd name="T27" fmla="*/ 495 h 1397"/>
                <a:gd name="T28" fmla="*/ 534 w 543"/>
                <a:gd name="T29" fmla="*/ 450 h 1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3" h="1397">
                  <a:moveTo>
                    <a:pt x="305" y="1397"/>
                  </a:moveTo>
                  <a:lnTo>
                    <a:pt x="305" y="66"/>
                  </a:lnTo>
                  <a:lnTo>
                    <a:pt x="238" y="66"/>
                  </a:lnTo>
                  <a:lnTo>
                    <a:pt x="238" y="1397"/>
                  </a:lnTo>
                  <a:lnTo>
                    <a:pt x="305" y="1397"/>
                  </a:lnTo>
                  <a:close/>
                  <a:moveTo>
                    <a:pt x="534" y="450"/>
                  </a:moveTo>
                  <a:lnTo>
                    <a:pt x="271" y="0"/>
                  </a:lnTo>
                  <a:lnTo>
                    <a:pt x="9" y="450"/>
                  </a:lnTo>
                  <a:cubicBezTo>
                    <a:pt x="0" y="466"/>
                    <a:pt x="5" y="486"/>
                    <a:pt x="21" y="495"/>
                  </a:cubicBezTo>
                  <a:cubicBezTo>
                    <a:pt x="37" y="505"/>
                    <a:pt x="58" y="499"/>
                    <a:pt x="67" y="483"/>
                  </a:cubicBezTo>
                  <a:lnTo>
                    <a:pt x="300" y="83"/>
                  </a:lnTo>
                  <a:lnTo>
                    <a:pt x="243" y="83"/>
                  </a:lnTo>
                  <a:lnTo>
                    <a:pt x="476" y="483"/>
                  </a:lnTo>
                  <a:cubicBezTo>
                    <a:pt x="485" y="499"/>
                    <a:pt x="506" y="505"/>
                    <a:pt x="522" y="495"/>
                  </a:cubicBezTo>
                  <a:cubicBezTo>
                    <a:pt x="538" y="486"/>
                    <a:pt x="543" y="466"/>
                    <a:pt x="534" y="450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" name="Line 92"/>
            <p:cNvSpPr>
              <a:spLocks noChangeShapeType="1"/>
            </p:cNvSpPr>
            <p:nvPr/>
          </p:nvSpPr>
          <p:spPr bwMode="auto">
            <a:xfrm flipH="1" flipV="1">
              <a:off x="432" y="1468"/>
              <a:ext cx="4" cy="1618"/>
            </a:xfrm>
            <a:prstGeom prst="line">
              <a:avLst/>
            </a:prstGeom>
            <a:noFill/>
            <a:ln w="9525" cap="flat">
              <a:solidFill>
                <a:srgbClr val="4A7EB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" name="Freeform 93"/>
            <p:cNvSpPr>
              <a:spLocks noEditPoints="1"/>
            </p:cNvSpPr>
            <p:nvPr/>
          </p:nvSpPr>
          <p:spPr bwMode="auto">
            <a:xfrm>
              <a:off x="430" y="1265"/>
              <a:ext cx="389" cy="206"/>
            </a:xfrm>
            <a:custGeom>
              <a:avLst/>
              <a:gdLst>
                <a:gd name="T0" fmla="*/ 61 w 6991"/>
                <a:gd name="T1" fmla="*/ 3708 h 3708"/>
                <a:gd name="T2" fmla="*/ 6904 w 6991"/>
                <a:gd name="T3" fmla="*/ 175 h 3708"/>
                <a:gd name="T4" fmla="*/ 6843 w 6991"/>
                <a:gd name="T5" fmla="*/ 57 h 3708"/>
                <a:gd name="T6" fmla="*/ 0 w 6991"/>
                <a:gd name="T7" fmla="*/ 3590 h 3708"/>
                <a:gd name="T8" fmla="*/ 61 w 6991"/>
                <a:gd name="T9" fmla="*/ 3708 h 3708"/>
                <a:gd name="T10" fmla="*/ 6433 w 6991"/>
                <a:gd name="T11" fmla="*/ 933 h 3708"/>
                <a:gd name="T12" fmla="*/ 6991 w 6991"/>
                <a:gd name="T13" fmla="*/ 55 h 3708"/>
                <a:gd name="T14" fmla="*/ 5952 w 6991"/>
                <a:gd name="T15" fmla="*/ 2 h 3708"/>
                <a:gd name="T16" fmla="*/ 5882 w 6991"/>
                <a:gd name="T17" fmla="*/ 65 h 3708"/>
                <a:gd name="T18" fmla="*/ 5945 w 6991"/>
                <a:gd name="T19" fmla="*/ 135 h 3708"/>
                <a:gd name="T20" fmla="*/ 6870 w 6991"/>
                <a:gd name="T21" fmla="*/ 183 h 3708"/>
                <a:gd name="T22" fmla="*/ 6817 w 6991"/>
                <a:gd name="T23" fmla="*/ 80 h 3708"/>
                <a:gd name="T24" fmla="*/ 6320 w 6991"/>
                <a:gd name="T25" fmla="*/ 862 h 3708"/>
                <a:gd name="T26" fmla="*/ 6341 w 6991"/>
                <a:gd name="T27" fmla="*/ 954 h 3708"/>
                <a:gd name="T28" fmla="*/ 6433 w 6991"/>
                <a:gd name="T29" fmla="*/ 933 h 3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91" h="3708">
                  <a:moveTo>
                    <a:pt x="61" y="3708"/>
                  </a:moveTo>
                  <a:lnTo>
                    <a:pt x="6904" y="175"/>
                  </a:lnTo>
                  <a:lnTo>
                    <a:pt x="6843" y="57"/>
                  </a:lnTo>
                  <a:lnTo>
                    <a:pt x="0" y="3590"/>
                  </a:lnTo>
                  <a:lnTo>
                    <a:pt x="61" y="3708"/>
                  </a:lnTo>
                  <a:close/>
                  <a:moveTo>
                    <a:pt x="6433" y="933"/>
                  </a:moveTo>
                  <a:lnTo>
                    <a:pt x="6991" y="55"/>
                  </a:lnTo>
                  <a:lnTo>
                    <a:pt x="5952" y="2"/>
                  </a:lnTo>
                  <a:cubicBezTo>
                    <a:pt x="5915" y="0"/>
                    <a:pt x="5884" y="28"/>
                    <a:pt x="5882" y="65"/>
                  </a:cubicBezTo>
                  <a:cubicBezTo>
                    <a:pt x="5880" y="102"/>
                    <a:pt x="5908" y="133"/>
                    <a:pt x="5945" y="135"/>
                  </a:cubicBezTo>
                  <a:lnTo>
                    <a:pt x="6870" y="183"/>
                  </a:lnTo>
                  <a:lnTo>
                    <a:pt x="6817" y="80"/>
                  </a:lnTo>
                  <a:lnTo>
                    <a:pt x="6320" y="862"/>
                  </a:lnTo>
                  <a:cubicBezTo>
                    <a:pt x="6300" y="893"/>
                    <a:pt x="6310" y="934"/>
                    <a:pt x="6341" y="954"/>
                  </a:cubicBezTo>
                  <a:cubicBezTo>
                    <a:pt x="6372" y="974"/>
                    <a:pt x="6413" y="965"/>
                    <a:pt x="6433" y="933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" name="Freeform 94"/>
            <p:cNvSpPr>
              <a:spLocks noEditPoints="1"/>
            </p:cNvSpPr>
            <p:nvPr/>
          </p:nvSpPr>
          <p:spPr bwMode="auto">
            <a:xfrm>
              <a:off x="1434" y="473"/>
              <a:ext cx="60" cy="1744"/>
            </a:xfrm>
            <a:custGeom>
              <a:avLst/>
              <a:gdLst>
                <a:gd name="T0" fmla="*/ 304 w 543"/>
                <a:gd name="T1" fmla="*/ 15591 h 15657"/>
                <a:gd name="T2" fmla="*/ 304 w 543"/>
                <a:gd name="T3" fmla="*/ 0 h 15657"/>
                <a:gd name="T4" fmla="*/ 238 w 543"/>
                <a:gd name="T5" fmla="*/ 0 h 15657"/>
                <a:gd name="T6" fmla="*/ 238 w 543"/>
                <a:gd name="T7" fmla="*/ 15591 h 15657"/>
                <a:gd name="T8" fmla="*/ 304 w 543"/>
                <a:gd name="T9" fmla="*/ 15591 h 15657"/>
                <a:gd name="T10" fmla="*/ 9 w 543"/>
                <a:gd name="T11" fmla="*/ 15208 h 15657"/>
                <a:gd name="T12" fmla="*/ 271 w 543"/>
                <a:gd name="T13" fmla="*/ 15657 h 15657"/>
                <a:gd name="T14" fmla="*/ 533 w 543"/>
                <a:gd name="T15" fmla="*/ 15208 h 15657"/>
                <a:gd name="T16" fmla="*/ 521 w 543"/>
                <a:gd name="T17" fmla="*/ 15162 h 15657"/>
                <a:gd name="T18" fmla="*/ 476 w 543"/>
                <a:gd name="T19" fmla="*/ 15174 h 15657"/>
                <a:gd name="T20" fmla="*/ 242 w 543"/>
                <a:gd name="T21" fmla="*/ 15574 h 15657"/>
                <a:gd name="T22" fmla="*/ 300 w 543"/>
                <a:gd name="T23" fmla="*/ 15574 h 15657"/>
                <a:gd name="T24" fmla="*/ 67 w 543"/>
                <a:gd name="T25" fmla="*/ 15174 h 15657"/>
                <a:gd name="T26" fmla="*/ 21 w 543"/>
                <a:gd name="T27" fmla="*/ 15162 h 15657"/>
                <a:gd name="T28" fmla="*/ 9 w 543"/>
                <a:gd name="T29" fmla="*/ 15208 h 15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3" h="15657">
                  <a:moveTo>
                    <a:pt x="304" y="15591"/>
                  </a:moveTo>
                  <a:lnTo>
                    <a:pt x="304" y="0"/>
                  </a:lnTo>
                  <a:lnTo>
                    <a:pt x="238" y="0"/>
                  </a:lnTo>
                  <a:lnTo>
                    <a:pt x="238" y="15591"/>
                  </a:lnTo>
                  <a:lnTo>
                    <a:pt x="304" y="15591"/>
                  </a:lnTo>
                  <a:close/>
                  <a:moveTo>
                    <a:pt x="9" y="15208"/>
                  </a:moveTo>
                  <a:lnTo>
                    <a:pt x="271" y="15657"/>
                  </a:lnTo>
                  <a:lnTo>
                    <a:pt x="533" y="15208"/>
                  </a:lnTo>
                  <a:cubicBezTo>
                    <a:pt x="543" y="15192"/>
                    <a:pt x="537" y="15172"/>
                    <a:pt x="521" y="15162"/>
                  </a:cubicBezTo>
                  <a:cubicBezTo>
                    <a:pt x="505" y="15153"/>
                    <a:pt x="485" y="15158"/>
                    <a:pt x="476" y="15174"/>
                  </a:cubicBezTo>
                  <a:lnTo>
                    <a:pt x="242" y="15574"/>
                  </a:lnTo>
                  <a:lnTo>
                    <a:pt x="300" y="15574"/>
                  </a:lnTo>
                  <a:lnTo>
                    <a:pt x="67" y="15174"/>
                  </a:lnTo>
                  <a:cubicBezTo>
                    <a:pt x="57" y="15158"/>
                    <a:pt x="37" y="15153"/>
                    <a:pt x="21" y="15162"/>
                  </a:cubicBezTo>
                  <a:cubicBezTo>
                    <a:pt x="5" y="15172"/>
                    <a:pt x="0" y="15192"/>
                    <a:pt x="9" y="15208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761764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1800</TotalTime>
  <Words>1352</Words>
  <Application>Microsoft Office PowerPoint</Application>
  <PresentationFormat>Předvádění na obrazovce (16:9)</PresentationFormat>
  <Paragraphs>301</Paragraphs>
  <Slides>33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33</vt:i4>
      </vt:variant>
    </vt:vector>
  </HeadingPairs>
  <TitlesOfParts>
    <vt:vector size="43" baseType="lpstr">
      <vt:lpstr>Arial</vt:lpstr>
      <vt:lpstr>Calibri</vt:lpstr>
      <vt:lpstr>Courier New</vt:lpstr>
      <vt:lpstr>DejaVu Sans</vt:lpstr>
      <vt:lpstr>StarSymbol</vt:lpstr>
      <vt:lpstr>Times New Roman</vt:lpstr>
      <vt:lpstr>Wingdings</vt:lpstr>
      <vt:lpstr>Office Theme</vt:lpstr>
      <vt:lpstr>Equation.3</vt:lpstr>
      <vt:lpstr>Rovnice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cemerkova</cp:lastModifiedBy>
  <cp:revision>588</cp:revision>
  <dcterms:created xsi:type="dcterms:W3CDTF">2016-07-06T15:42:34Z</dcterms:created>
  <dcterms:modified xsi:type="dcterms:W3CDTF">2019-10-31T08:35:46Z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