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8" r:id="rId2"/>
    <p:sldId id="263" r:id="rId3"/>
    <p:sldId id="343" r:id="rId4"/>
    <p:sldId id="316" r:id="rId5"/>
    <p:sldId id="314" r:id="rId6"/>
    <p:sldId id="344" r:id="rId7"/>
    <p:sldId id="317" r:id="rId8"/>
    <p:sldId id="319" r:id="rId9"/>
    <p:sldId id="320" r:id="rId10"/>
    <p:sldId id="321" r:id="rId11"/>
    <p:sldId id="345" r:id="rId12"/>
    <p:sldId id="323" r:id="rId13"/>
    <p:sldId id="322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46" r:id="rId26"/>
    <p:sldId id="336" r:id="rId27"/>
    <p:sldId id="337" r:id="rId28"/>
    <p:sldId id="339" r:id="rId29"/>
    <p:sldId id="340" r:id="rId30"/>
    <p:sldId id="341" r:id="rId31"/>
    <p:sldId id="342" r:id="rId32"/>
    <p:sldId id="287" r:id="rId3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02" autoAdjust="0"/>
  </p:normalViewPr>
  <p:slideViewPr>
    <p:cSldViewPr snapToGrid="0">
      <p:cViewPr varScale="1">
        <p:scale>
          <a:sx n="106" d="100"/>
          <a:sy n="106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2000">
                <a:latin typeface="Arial"/>
              </a:rPr>
              <a:t>Klikněte pro úpravu formátu komentářů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cs-CZ" sz="1400">
                <a:latin typeface="Times New Roman"/>
              </a:rPr>
              <a:t>&lt;záhlaví&gt;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cs-CZ" sz="1400">
                <a:latin typeface="Times New Roman"/>
              </a:rPr>
              <a:t>&lt;datum/čas&gt;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cs-CZ" sz="1400">
                <a:latin typeface="Times New Roman"/>
              </a:rPr>
              <a:t>&lt;zápatí&gt;</a:t>
            </a:r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0A2ECB-C4ED-4CCD-B6F6-23C85EAE876C}" type="slidenum">
              <a:rPr lang="cs-CZ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6972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British merchant ship from the 19th century</a:t>
            </a:r>
            <a:br>
              <a:rPr lang="en-US" dirty="0"/>
            </a:br>
            <a:r>
              <a:rPr lang="en-US" dirty="0"/>
              <a:t>wooden rafts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183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76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02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B50A2ECB-C4ED-4CCD-B6F6-23C85EAE876C}" type="slidenum">
              <a:rPr lang="cs-CZ" sz="1400" smtClean="0">
                <a:latin typeface="Times New Roman"/>
              </a:r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2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AEC6-A37A-4403-B919-4854A6448652}" type="datetimeFigureOut">
              <a:rPr lang="cs-CZ" smtClean="0"/>
              <a:t>20.10.2020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23C2D-3845-4F8C-9F64-DBE4B5B810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721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51640" y="195480"/>
            <a:ext cx="4536000" cy="2352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51640" y="195480"/>
            <a:ext cx="4536000" cy="5072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Times New Roman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Times New Roman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400">
                <a:latin typeface="Times New Roman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Times New Roman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Times New Roman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36819" y="312822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540454"/>
            <a:ext cx="3222810" cy="2545646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b="1"/>
          </a:p>
          <a:p>
            <a:pPr algn="l"/>
            <a:endParaRPr lang="en-US" sz="3000" b="1"/>
          </a:p>
          <a:p>
            <a:pPr lvl="0"/>
            <a:endParaRPr lang="en-US" sz="3000" b="1" cap="all"/>
          </a:p>
          <a:p>
            <a:pPr lvl="0"/>
            <a:endParaRPr lang="en-US" sz="3000" b="1" cap="all"/>
          </a:p>
          <a:p>
            <a:pPr lvl="0"/>
            <a:r>
              <a:rPr lang="en-US" sz="3000" b="1" cap="all"/>
              <a:t>Logistics</a:t>
            </a:r>
          </a:p>
          <a:p>
            <a:pPr lvl="0"/>
            <a:r>
              <a:rPr lang="en-US" sz="3000" b="1" cap="all"/>
              <a:t>-</a:t>
            </a:r>
          </a:p>
          <a:p>
            <a:pPr lvl="0"/>
            <a:r>
              <a:rPr lang="en-US" sz="2600" b="1" cap="all"/>
              <a:t>transport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931524"/>
            <a:ext cx="3604568" cy="1456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solidFill>
                  <a:srgbClr val="002060"/>
                </a:solidFill>
              </a:rPr>
              <a:t>The aim of this lecture is to </a:t>
            </a:r>
            <a:r>
              <a:rPr lang="cs-CZ" sz="1800" b="1" i="1" dirty="0" err="1">
                <a:solidFill>
                  <a:srgbClr val="002060"/>
                </a:solidFill>
              </a:rPr>
              <a:t>introduce</a:t>
            </a:r>
            <a:r>
              <a:rPr lang="cs-CZ" sz="1800" b="1" i="1" dirty="0">
                <a:solidFill>
                  <a:srgbClr val="002060"/>
                </a:solidFill>
              </a:rPr>
              <a:t> </a:t>
            </a:r>
            <a:r>
              <a:rPr lang="cs-CZ" sz="1800" b="1" i="1" dirty="0" err="1">
                <a:solidFill>
                  <a:srgbClr val="002060"/>
                </a:solidFill>
              </a:rPr>
              <a:t>you</a:t>
            </a:r>
            <a:r>
              <a:rPr lang="cs-CZ" sz="1800" b="1" i="1" dirty="0">
                <a:solidFill>
                  <a:srgbClr val="002060"/>
                </a:solidFill>
              </a:rPr>
              <a:t> to </a:t>
            </a:r>
            <a:r>
              <a:rPr lang="en-US" sz="1800" b="1" i="1" dirty="0">
                <a:solidFill>
                  <a:srgbClr val="002060"/>
                </a:solidFill>
              </a:rPr>
              <a:t>transport facilities and individual modes of transport</a:t>
            </a:r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6956047" y="3723879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Šárka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Čemerková</a:t>
            </a:r>
            <a:endParaRPr lang="en-GB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</a:t>
            </a:r>
            <a:endParaRPr lang="en-GB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550D26E-18C1-4E1C-A7C2-3BC9A51B88D7}"/>
              </a:ext>
            </a:extLst>
          </p:cNvPr>
          <p:cNvSpPr/>
          <p:nvPr/>
        </p:nvSpPr>
        <p:spPr>
          <a:xfrm>
            <a:off x="475785" y="872174"/>
            <a:ext cx="8142666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Road transport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 b="1"/>
              <a:t> </a:t>
            </a:r>
            <a:r>
              <a:rPr lang="en-US" sz="2200"/>
              <a:t>positives vs. negatives 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/>
              <a:t> full truck shipment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/>
              <a:t> collection service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/>
              <a:t> extra-large (oversized) transport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AED5ADA-5978-4FF5-8591-94F6EE135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26" y="3106662"/>
            <a:ext cx="4103456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787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9F325E9-DE6B-4772-BA57-225C8C059853}"/>
              </a:ext>
            </a:extLst>
          </p:cNvPr>
          <p:cNvSpPr txBox="1"/>
          <p:nvPr/>
        </p:nvSpPr>
        <p:spPr>
          <a:xfrm>
            <a:off x="300139" y="534486"/>
            <a:ext cx="83411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Road train (XXL, LCV,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gigaliner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Eurocombi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Megatruck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road set in the Czech Republic 22 m (up to 153 pallets), with the exception of more,</a:t>
            </a:r>
            <a:br>
              <a:rPr lang="en-US" sz="2200" dirty="0"/>
            </a:br>
            <a:r>
              <a:rPr lang="en-US" sz="2200" dirty="0"/>
              <a:t>in the world about 50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up to 4 different</a:t>
            </a:r>
            <a:br>
              <a:rPr lang="en-US" sz="2200" dirty="0"/>
            </a:br>
            <a:r>
              <a:rPr lang="en-US" sz="2200" dirty="0"/>
              <a:t>temperature modes</a:t>
            </a:r>
          </a:p>
          <a:p>
            <a:endParaRPr lang="en-US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37BE0AA-2A29-4246-BBF7-F5480781B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39" t="24623" r="33577" b="19205"/>
          <a:stretch/>
        </p:blipFill>
        <p:spPr>
          <a:xfrm>
            <a:off x="3591018" y="2048635"/>
            <a:ext cx="4936274" cy="28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4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9F325E9-DE6B-4772-BA57-225C8C059853}"/>
              </a:ext>
            </a:extLst>
          </p:cNvPr>
          <p:cNvSpPr txBox="1"/>
          <p:nvPr/>
        </p:nvSpPr>
        <p:spPr>
          <a:xfrm>
            <a:off x="336139" y="742295"/>
            <a:ext cx="83411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/>
              <a:t>conditions of use in the Czech Republic: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/>
              <a:t>Subject to approval of the Ministry of Transport of the Czech Republic, which approves the transport route (for 3 months)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/>
              <a:t>Weight max 48 t, on D1 near Prague 40 t (bridge capacity)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/>
              <a:t>Only on separate motorways and expressways, except for max. 10 km for loading / unloading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/>
              <a:t>It can not cross the railway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/>
              <a:t>Special designation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/>
              <a:t>E.g. Schenker  - piece shipments Prague-Brno</a:t>
            </a:r>
          </a:p>
        </p:txBody>
      </p:sp>
    </p:spTree>
    <p:extLst>
      <p:ext uri="{BB962C8B-B14F-4D97-AF65-F5344CB8AC3E}">
        <p14:creationId xmlns:p14="http://schemas.microsoft.com/office/powerpoint/2010/main" val="362960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FC11A5E-7D4A-4086-9B8C-D77AFCD7D396}"/>
              </a:ext>
            </a:extLst>
          </p:cNvPr>
          <p:cNvSpPr/>
          <p:nvPr/>
        </p:nvSpPr>
        <p:spPr>
          <a:xfrm>
            <a:off x="466136" y="737969"/>
            <a:ext cx="4393864" cy="2380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30"/>
              </a:spcBef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Rail transport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 dirty="0"/>
              <a:t> positives vs. negatives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 dirty="0"/>
              <a:t> individual wagon consignments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cs-CZ" sz="2200" dirty="0"/>
              <a:t> </a:t>
            </a:r>
            <a:r>
              <a:rPr lang="en-US" sz="2200" dirty="0"/>
              <a:t>express parcels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 dirty="0"/>
              <a:t> complete train</a:t>
            </a:r>
          </a:p>
          <a:p>
            <a:pPr lvl="0"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 dirty="0"/>
              <a:t> individual consignments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80989A19-1D6A-4D0D-B72C-424DFF6C9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00" y="3048467"/>
            <a:ext cx="4141863" cy="174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A950572-B6A2-40C9-9947-213EC236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1152362"/>
            <a:ext cx="4064490" cy="168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841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F919CFD-4E0D-45A4-80F7-9577F6E56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129" y="670404"/>
            <a:ext cx="8257366" cy="342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Water transport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positives vs. negatives 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rivers, lakes and </a:t>
            </a:r>
            <a:r>
              <a:rPr lang="en-US" sz="2400"/>
              <a:t>artificial water channels</a:t>
            </a:r>
            <a:endParaRPr kumimoji="0" lang="en-US" sz="2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sea:</a:t>
            </a:r>
          </a:p>
          <a:p>
            <a:pPr lvl="1" algn="just" eaLnBrk="0" fontAlgn="base" hangingPunct="0">
              <a:spcBef>
                <a:spcPts val="43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kumimoji="0" lang="en-US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coastal (cabotage)</a:t>
            </a:r>
          </a:p>
          <a:p>
            <a:pPr lvl="1" algn="just" eaLnBrk="0" fontAlgn="base" hangingPunct="0">
              <a:spcBef>
                <a:spcPts val="43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en-US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transoceanic</a:t>
            </a:r>
          </a:p>
          <a:p>
            <a:pPr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en-US" sz="2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>
                <a:latin typeface="+mj-lt"/>
                <a:ea typeface="Calibri" pitchFamily="34" charset="0"/>
                <a:cs typeface="Times New Roman" pitchFamily="18" charset="0"/>
              </a:rPr>
              <a:t>liner</a:t>
            </a:r>
          </a:p>
          <a:p>
            <a:pPr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200">
                <a:latin typeface="+mj-lt"/>
                <a:cs typeface="Times New Roman" pitchFamily="18" charset="0"/>
              </a:rPr>
              <a:t>charter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tabLst/>
            </a:pP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08C7995-425C-48D1-8B31-C8B4CBDCF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94" y="2010265"/>
            <a:ext cx="3471694" cy="260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955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986952-E1A4-4A82-B0AE-4FA6A2917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15" y="2843612"/>
            <a:ext cx="3562785" cy="195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3F02C41-1CE2-4FE6-ADDC-A541B9395C4D}"/>
              </a:ext>
            </a:extLst>
          </p:cNvPr>
          <p:cNvSpPr/>
          <p:nvPr/>
        </p:nvSpPr>
        <p:spPr>
          <a:xfrm>
            <a:off x="572400" y="68155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>
              <a:spcBef>
                <a:spcPts val="430"/>
              </a:spcBef>
              <a:spcAft>
                <a:spcPct val="0"/>
              </a:spcAft>
            </a:pP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Air transport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>
                <a:latin typeface="+mj-lt"/>
                <a:ea typeface="Calibri" pitchFamily="34" charset="0"/>
                <a:cs typeface="Times New Roman" pitchFamily="18" charset="0"/>
              </a:rPr>
              <a:t> positives vs. negatives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>
                <a:latin typeface="+mj-lt"/>
                <a:ea typeface="Calibri" pitchFamily="34" charset="0"/>
                <a:cs typeface="Times New Roman" pitchFamily="18" charset="0"/>
              </a:rPr>
              <a:t> regular line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>
                <a:latin typeface="+mj-lt"/>
                <a:ea typeface="Calibri" pitchFamily="34" charset="0"/>
                <a:cs typeface="Times New Roman" pitchFamily="18" charset="0"/>
              </a:rPr>
              <a:t> charter </a:t>
            </a:r>
            <a:endParaRPr lang="en-US" sz="2200">
              <a:latin typeface="+mj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ECA300D-F73D-49E1-852E-2F5660F871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7" t="21196" r="33229" b="7980"/>
          <a:stretch/>
        </p:blipFill>
        <p:spPr>
          <a:xfrm>
            <a:off x="4981173" y="1256119"/>
            <a:ext cx="3671443" cy="25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4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2C2057B-450F-476E-907D-DE3639CC24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/>
          <a:stretch/>
        </p:blipFill>
        <p:spPr bwMode="auto">
          <a:xfrm>
            <a:off x="126134" y="452972"/>
            <a:ext cx="4153489" cy="336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ECB4639-E1ED-4904-BC80-20E3FBC8D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708" y="1936800"/>
            <a:ext cx="4348090" cy="2715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87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71674F5-79BF-4338-A8E3-440F7F5BC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481795"/>
            <a:ext cx="6522948" cy="455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D34ED6D-9198-4434-862F-41D59CCB6631}"/>
              </a:ext>
            </a:extLst>
          </p:cNvPr>
          <p:cNvSpPr/>
          <p:nvPr/>
        </p:nvSpPr>
        <p:spPr>
          <a:xfrm>
            <a:off x="6774588" y="1869395"/>
            <a:ext cx="2364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Port of Bremenhaven</a:t>
            </a:r>
          </a:p>
        </p:txBody>
      </p:sp>
    </p:spTree>
    <p:extLst>
      <p:ext uri="{BB962C8B-B14F-4D97-AF65-F5344CB8AC3E}">
        <p14:creationId xmlns:p14="http://schemas.microsoft.com/office/powerpoint/2010/main" val="4049421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835BA80-5EE3-4165-BFF5-3967435F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940">
            <a:off x="348533" y="561628"/>
            <a:ext cx="5948961" cy="32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53F73ED-F488-4400-817D-EC52757D9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r="9602" b="32070"/>
          <a:stretch/>
        </p:blipFill>
        <p:spPr bwMode="auto">
          <a:xfrm>
            <a:off x="4090147" y="2829466"/>
            <a:ext cx="4930588" cy="221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36F2335-7C89-447D-A2C4-FF8D474ABA58}"/>
              </a:ext>
            </a:extLst>
          </p:cNvPr>
          <p:cNvSpPr/>
          <p:nvPr/>
        </p:nvSpPr>
        <p:spPr>
          <a:xfrm>
            <a:off x="6774588" y="1869395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River transport</a:t>
            </a:r>
          </a:p>
        </p:txBody>
      </p:sp>
    </p:spTree>
    <p:extLst>
      <p:ext uri="{BB962C8B-B14F-4D97-AF65-F5344CB8AC3E}">
        <p14:creationId xmlns:p14="http://schemas.microsoft.com/office/powerpoint/2010/main" val="2911866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825C18F-7E22-4B7D-A35E-3A7EA57BB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9"/>
          <a:stretch/>
        </p:blipFill>
        <p:spPr>
          <a:xfrm>
            <a:off x="188640" y="588686"/>
            <a:ext cx="7760275" cy="44081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A055BB-2704-4BEF-BD43-2C5D7E939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470" y="146615"/>
            <a:ext cx="2400300" cy="452437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190BBAA-BEF6-4765-9808-D96B3A01822D}"/>
              </a:ext>
            </a:extLst>
          </p:cNvPr>
          <p:cNvSpPr/>
          <p:nvPr/>
        </p:nvSpPr>
        <p:spPr>
          <a:xfrm>
            <a:off x="164755" y="146615"/>
            <a:ext cx="2223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European riverways</a:t>
            </a:r>
          </a:p>
        </p:txBody>
      </p:sp>
    </p:spTree>
    <p:extLst>
      <p:ext uri="{BB962C8B-B14F-4D97-AF65-F5344CB8AC3E}">
        <p14:creationId xmlns:p14="http://schemas.microsoft.com/office/powerpoint/2010/main" val="213279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6" name="Obdélník 5"/>
          <p:cNvSpPr/>
          <p:nvPr/>
        </p:nvSpPr>
        <p:spPr>
          <a:xfrm>
            <a:off x="393883" y="385667"/>
            <a:ext cx="3588569" cy="4547937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500105" y="873903"/>
            <a:ext cx="3222810" cy="1712888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b="1"/>
          </a:p>
          <a:p>
            <a:pPr lvl="0"/>
            <a:endParaRPr lang="en-US" sz="3600" b="1" cap="all"/>
          </a:p>
          <a:p>
            <a:pPr lvl="0"/>
            <a:r>
              <a:rPr lang="en-US" sz="3100" b="1"/>
              <a:t>Logistics</a:t>
            </a:r>
          </a:p>
          <a:p>
            <a:pPr lvl="0"/>
            <a:r>
              <a:rPr lang="en-US" sz="3100" b="1"/>
              <a:t>-</a:t>
            </a:r>
          </a:p>
          <a:p>
            <a:pPr lvl="0"/>
            <a:r>
              <a:rPr lang="en-US" sz="3100" b="1"/>
              <a:t>Transport</a:t>
            </a:r>
          </a:p>
          <a:p>
            <a:endParaRPr lang="en-US" sz="3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7632" y="2232670"/>
            <a:ext cx="3627756" cy="2163263"/>
          </a:xfrm>
          <a:prstGeom prst="rect">
            <a:avLst/>
          </a:prstGeom>
        </p:spPr>
        <p:txBody>
          <a:bodyPr vert="horz" lIns="68580" tIns="34290" rIns="68580" bIns="3429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800" b="1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Zástupný symbol pro obsah 2"/>
          <p:cNvSpPr txBox="1">
            <a:spLocks/>
          </p:cNvSpPr>
          <p:nvPr/>
        </p:nvSpPr>
        <p:spPr>
          <a:xfrm>
            <a:off x="4276052" y="1475003"/>
            <a:ext cx="3604568" cy="22235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>
                <a:solidFill>
                  <a:srgbClr val="002060"/>
                </a:solidFill>
                <a:cs typeface="Arial" panose="020B0604020202020204" pitchFamily="34" charset="0"/>
              </a:rPr>
              <a:t>Transport facilities</a:t>
            </a:r>
          </a:p>
          <a:p>
            <a:pPr marL="0" indent="0">
              <a:buNone/>
            </a:pPr>
            <a:r>
              <a:rPr lang="en-US" sz="1800" b="1">
                <a:solidFill>
                  <a:srgbClr val="002060"/>
                </a:solidFill>
                <a:cs typeface="Arial" panose="020B0604020202020204" pitchFamily="34" charset="0"/>
              </a:rPr>
              <a:t>Transport classification</a:t>
            </a:r>
          </a:p>
          <a:p>
            <a:pPr marL="0" indent="0">
              <a:buNone/>
            </a:pPr>
            <a:r>
              <a:rPr lang="en-US" sz="1800" b="1">
                <a:solidFill>
                  <a:srgbClr val="002060"/>
                </a:solidFill>
                <a:cs typeface="Arial" panose="020B0604020202020204" pitchFamily="34" charset="0"/>
              </a:rPr>
              <a:t>Characteristics of transport by transport routes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5459" y="2904565"/>
            <a:ext cx="2702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Structure of the lecture</a:t>
            </a:r>
          </a:p>
        </p:txBody>
      </p:sp>
    </p:spTree>
    <p:extLst>
      <p:ext uri="{BB962C8B-B14F-4D97-AF65-F5344CB8AC3E}">
        <p14:creationId xmlns:p14="http://schemas.microsoft.com/office/powerpoint/2010/main" val="162852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DF6EE3E-2E82-448A-B154-2B9C0E9D7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" b="27173"/>
          <a:stretch/>
        </p:blipFill>
        <p:spPr bwMode="auto">
          <a:xfrm>
            <a:off x="106011" y="412959"/>
            <a:ext cx="6395589" cy="268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F87B34F-A453-4B43-9382-6ABEA22E2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37814" r="5176" b="16671"/>
          <a:stretch/>
        </p:blipFill>
        <p:spPr bwMode="auto">
          <a:xfrm>
            <a:off x="2346796" y="2705062"/>
            <a:ext cx="6575993" cy="21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74C6944-CD7D-4ACE-8520-77365A726615}"/>
              </a:ext>
            </a:extLst>
          </p:cNvPr>
          <p:cNvSpPr/>
          <p:nvPr/>
        </p:nvSpPr>
        <p:spPr>
          <a:xfrm>
            <a:off x="0" y="4057484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Cruise liner in Prague</a:t>
            </a:r>
          </a:p>
        </p:txBody>
      </p:sp>
    </p:spTree>
    <p:extLst>
      <p:ext uri="{BB962C8B-B14F-4D97-AF65-F5344CB8AC3E}">
        <p14:creationId xmlns:p14="http://schemas.microsoft.com/office/powerpoint/2010/main" val="269845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58C8DA0-EB37-44D1-98DA-55168729A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" b="8798"/>
          <a:stretch/>
        </p:blipFill>
        <p:spPr bwMode="auto">
          <a:xfrm>
            <a:off x="188640" y="1291792"/>
            <a:ext cx="8177760" cy="359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27300F0-FE91-4AE5-B4E9-F8E2F899AEC9}"/>
              </a:ext>
            </a:extLst>
          </p:cNvPr>
          <p:cNvSpPr/>
          <p:nvPr/>
        </p:nvSpPr>
        <p:spPr>
          <a:xfrm>
            <a:off x="164755" y="696698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Shipping density map</a:t>
            </a:r>
          </a:p>
        </p:txBody>
      </p:sp>
    </p:spTree>
    <p:extLst>
      <p:ext uri="{BB962C8B-B14F-4D97-AF65-F5344CB8AC3E}">
        <p14:creationId xmlns:p14="http://schemas.microsoft.com/office/powerpoint/2010/main" val="3121463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E6B1372-12DC-497E-B32D-804A2D9FC6DF}"/>
              </a:ext>
            </a:extLst>
          </p:cNvPr>
          <p:cNvSpPr/>
          <p:nvPr/>
        </p:nvSpPr>
        <p:spPr>
          <a:xfrm>
            <a:off x="188640" y="628601"/>
            <a:ext cx="75153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World's largest container shipping ports (2017)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/>
              <a:t>Shanghai </a:t>
            </a:r>
            <a:r>
              <a:rPr lang="en-US" sz="2000">
                <a:latin typeface="+mj-lt"/>
              </a:rPr>
              <a:t>(China; 40.23 mil. containers-TEU)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latin typeface="+mj-lt"/>
              </a:rPr>
              <a:t>Singapur (Singapur; 33.66 mil. TEU)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Shenzhen </a:t>
            </a:r>
            <a:r>
              <a:rPr lang="en-US" sz="2000">
                <a:latin typeface="+mj-lt"/>
              </a:rPr>
              <a:t>(China; 25.20 mil. TEU)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/>
              <a:t>Ning-po-Zhoushan </a:t>
            </a:r>
            <a:r>
              <a:rPr lang="en-US" sz="2000">
                <a:latin typeface="+mj-lt"/>
              </a:rPr>
              <a:t>(China)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>
                <a:latin typeface="+mj-lt"/>
              </a:rPr>
              <a:t>Hongkong (Hongkong 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>
                <a:latin typeface="+mj-lt"/>
              </a:rPr>
              <a:t>Pusan (South Korea)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>
                <a:latin typeface="+mj-lt"/>
              </a:rPr>
              <a:t>Kanton (China)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/>
              <a:t>Qingdao</a:t>
            </a:r>
            <a:r>
              <a:rPr lang="en-US" sz="2000">
                <a:latin typeface="+mj-lt"/>
              </a:rPr>
              <a:t> (China)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>
                <a:latin typeface="+mj-lt"/>
              </a:rPr>
              <a:t>Dubai (SAE)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/>
              <a:t>Tianjin </a:t>
            </a:r>
            <a:r>
              <a:rPr lang="en-US" sz="2000">
                <a:latin typeface="+mj-lt"/>
              </a:rPr>
              <a:t>(China)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000">
                <a:latin typeface="+mj-lt"/>
              </a:rPr>
              <a:t>Rotterdam (Holland; 13.73 mil. TEU)</a:t>
            </a:r>
          </a:p>
          <a:p>
            <a:pPr lvl="0">
              <a:buFont typeface="Arial" pitchFamily="34" charset="0"/>
              <a:buChar char="•"/>
            </a:pPr>
            <a:endParaRPr lang="en-US" sz="2200"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21615C-4C71-4665-9C3D-FD9D415B2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73" t="26507" r="51274" b="20333"/>
          <a:stretch/>
        </p:blipFill>
        <p:spPr>
          <a:xfrm>
            <a:off x="4315820" y="1930311"/>
            <a:ext cx="4165780" cy="2000889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B7455CF-CBC3-4867-85DD-052F6D6AD1C9}"/>
              </a:ext>
            </a:extLst>
          </p:cNvPr>
          <p:cNvCxnSpPr/>
          <p:nvPr/>
        </p:nvCxnSpPr>
        <p:spPr>
          <a:xfrm flipV="1">
            <a:off x="2492133" y="3312565"/>
            <a:ext cx="1647067" cy="31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>
              <a:ext uri="{FF2B5EF4-FFF2-40B4-BE49-F238E27FC236}">
                <a16:creationId xmlns:a16="http://schemas.microsoft.com/office/drawing/2014/main" id="{FD7C42D3-EA53-4F60-BE37-41AF7B52112D}"/>
              </a:ext>
            </a:extLst>
          </p:cNvPr>
          <p:cNvSpPr/>
          <p:nvPr/>
        </p:nvSpPr>
        <p:spPr>
          <a:xfrm>
            <a:off x="284400" y="4630082"/>
            <a:ext cx="857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Note: </a:t>
            </a:r>
            <a:r>
              <a:rPr lang="en-US" sz="1400" b="1"/>
              <a:t>TEU</a:t>
            </a:r>
            <a:r>
              <a:rPr lang="en-US" sz="1400"/>
              <a:t> = </a:t>
            </a:r>
            <a:r>
              <a:rPr lang="en-US" sz="1400" b="1"/>
              <a:t>T</a:t>
            </a:r>
            <a:r>
              <a:rPr lang="en-US" sz="1400"/>
              <a:t>wenty-foot </a:t>
            </a:r>
            <a:r>
              <a:rPr lang="en-US" sz="1400" b="1"/>
              <a:t>E</a:t>
            </a:r>
            <a:r>
              <a:rPr lang="en-US" sz="1400"/>
              <a:t>quivalent </a:t>
            </a:r>
            <a:r>
              <a:rPr lang="en-US" sz="1400" b="1"/>
              <a:t>U</a:t>
            </a:r>
            <a:r>
              <a:rPr lang="en-US" sz="1400"/>
              <a:t>nit, where 1 TEU is equivalent to one 20-foot container.</a:t>
            </a:r>
          </a:p>
        </p:txBody>
      </p:sp>
    </p:spTree>
    <p:extLst>
      <p:ext uri="{BB962C8B-B14F-4D97-AF65-F5344CB8AC3E}">
        <p14:creationId xmlns:p14="http://schemas.microsoft.com/office/powerpoint/2010/main" val="1170720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FF110F19-B629-46C9-B790-62986B304243}"/>
              </a:ext>
            </a:extLst>
          </p:cNvPr>
          <p:cNvSpPr/>
          <p:nvPr/>
        </p:nvSpPr>
        <p:spPr>
          <a:xfrm>
            <a:off x="381600" y="583814"/>
            <a:ext cx="6703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World's largest airports (number of passengers in millions in 2017)</a:t>
            </a:r>
            <a:endParaRPr lang="cs-CZ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8497935C-1329-4E12-9045-4B31D2340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459954"/>
              </p:ext>
            </p:extLst>
          </p:nvPr>
        </p:nvGraphicFramePr>
        <p:xfrm>
          <a:off x="586015" y="1474406"/>
          <a:ext cx="5754370" cy="308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7185">
                  <a:extLst>
                    <a:ext uri="{9D8B030D-6E8A-4147-A177-3AD203B41FA5}">
                      <a16:colId xmlns:a16="http://schemas.microsoft.com/office/drawing/2014/main" val="3622413249"/>
                    </a:ext>
                  </a:extLst>
                </a:gridCol>
                <a:gridCol w="2877185">
                  <a:extLst>
                    <a:ext uri="{9D8B030D-6E8A-4147-A177-3AD203B41FA5}">
                      <a16:colId xmlns:a16="http://schemas.microsoft.com/office/drawing/2014/main" val="6859567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Atlanta (USA)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104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643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Bei jing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(China)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7503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Dubai (SAE)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41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Tokyo Haneda (Japan)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8127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Los Angeles (USA)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0643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Chicago (USA)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543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London Heathrow (GB)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345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Hongkong (China)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84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Shanghai</a:t>
                      </a: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(China)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908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Paris (France)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69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4839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Amsterdam (Holland)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86559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C61E1C47-B7BE-4559-9641-F306A2FBA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91" t="35695" r="16455" b="8996"/>
          <a:stretch/>
        </p:blipFill>
        <p:spPr>
          <a:xfrm>
            <a:off x="4399200" y="1722514"/>
            <a:ext cx="4464845" cy="25890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188ED56-03E8-42F3-8795-312D2C4A24C5}"/>
              </a:ext>
            </a:extLst>
          </p:cNvPr>
          <p:cNvSpPr txBox="1"/>
          <p:nvPr/>
        </p:nvSpPr>
        <p:spPr>
          <a:xfrm>
            <a:off x="6735600" y="4360746"/>
            <a:ext cx="34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Source: airflight.blog.cz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FBB0C77-C7FA-4531-8210-DB0B3150869C}"/>
              </a:ext>
            </a:extLst>
          </p:cNvPr>
          <p:cNvCxnSpPr/>
          <p:nvPr/>
        </p:nvCxnSpPr>
        <p:spPr>
          <a:xfrm>
            <a:off x="3954370" y="1656000"/>
            <a:ext cx="338400" cy="26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823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C6083029-FCEB-4542-B413-41C043139538}"/>
              </a:ext>
            </a:extLst>
          </p:cNvPr>
          <p:cNvSpPr/>
          <p:nvPr/>
        </p:nvSpPr>
        <p:spPr>
          <a:xfrm>
            <a:off x="188640" y="688967"/>
            <a:ext cx="4186518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30"/>
              </a:spcBef>
            </a:pPr>
            <a:r>
              <a:rPr lang="en-US" sz="2200" b="1">
                <a:solidFill>
                  <a:schemeClr val="accent5">
                    <a:lumMod val="50000"/>
                  </a:schemeClr>
                </a:solidFill>
              </a:rPr>
              <a:t>Pipeline transport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>
                <a:latin typeface="+mj-lt"/>
                <a:ea typeface="Calibri" pitchFamily="34" charset="0"/>
                <a:cs typeface="Times New Roman" pitchFamily="18" charset="0"/>
              </a:rPr>
              <a:t> positives vs. negatives</a:t>
            </a:r>
          </a:p>
          <a:p>
            <a:pPr lvl="0" algn="just" eaLnBrk="0" fontAlgn="base" hangingPunct="0">
              <a:spcBef>
                <a:spcPts val="43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>
                <a:latin typeface="+mj-lt"/>
                <a:ea typeface="Calibri" pitchFamily="34" charset="0"/>
                <a:cs typeface="Times New Roman" pitchFamily="18" charset="0"/>
              </a:rPr>
              <a:t> product pipelines</a:t>
            </a:r>
            <a:endParaRPr lang="en-US" sz="2200" b="1">
              <a:solidFill>
                <a:srgbClr val="307871"/>
              </a:solidFill>
              <a:latin typeface="+mj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08A41E4-1D7F-4100-B918-99DB4F339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2" t="20419" r="64602" b="22419"/>
          <a:stretch/>
        </p:blipFill>
        <p:spPr>
          <a:xfrm>
            <a:off x="5768300" y="939839"/>
            <a:ext cx="1971700" cy="3332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D55BC35-11BA-42D0-9FBB-A70431BE6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06" t="22780" r="56018" b="16631"/>
          <a:stretch/>
        </p:blipFill>
        <p:spPr>
          <a:xfrm>
            <a:off x="1147667" y="2031736"/>
            <a:ext cx="3528127" cy="258808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BE4514-0940-4D7F-94D1-644D55E5D08B}"/>
              </a:ext>
            </a:extLst>
          </p:cNvPr>
          <p:cNvSpPr txBox="1"/>
          <p:nvPr/>
        </p:nvSpPr>
        <p:spPr>
          <a:xfrm>
            <a:off x="576000" y="4752000"/>
            <a:ext cx="42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Source: vitejtenazemi.cz</a:t>
            </a:r>
          </a:p>
        </p:txBody>
      </p:sp>
    </p:spTree>
    <p:extLst>
      <p:ext uri="{BB962C8B-B14F-4D97-AF65-F5344CB8AC3E}">
        <p14:creationId xmlns:p14="http://schemas.microsoft.com/office/powerpoint/2010/main" val="1903842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9DA97DE-47BF-483B-BD7B-67FE06821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691" y="314426"/>
            <a:ext cx="4106534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Combined transport</a:t>
            </a:r>
            <a:endParaRPr lang="cs-CZ" sz="22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part of the route passes by rail, inland waterway or sea and the other carriage is covered by road transport</a:t>
            </a:r>
            <a:endParaRPr lang="cs-CZ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road transport is used to pick up the shipment from the sender and to deliver the shipment to the recipient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200" dirty="0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C9C7CB3-ABF5-4459-8B86-885EC3BB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462" y="1620615"/>
            <a:ext cx="4271761" cy="300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977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9DA97DE-47BF-483B-BD7B-67FE06821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781" y="410361"/>
            <a:ext cx="7386839" cy="362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>
                <a:latin typeface="+mj-lt"/>
              </a:rPr>
              <a:t>selected characteristics of combined transport:</a:t>
            </a:r>
            <a:br>
              <a:rPr lang="en-US" sz="2400"/>
            </a:br>
            <a:endParaRPr lang="en-US" sz="2200">
              <a:latin typeface="+mj-lt"/>
            </a:endParaRP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Reduction of material handling costs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High security of transported goods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Minimizing the amount of heavy handwork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Unified technique of mechanization, automation, loading and unloading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Insufficient legislative support of the state</a:t>
            </a:r>
          </a:p>
          <a:p>
            <a:pPr marL="742950" lvl="1" indent="-285750">
              <a:spcBef>
                <a:spcPts val="430"/>
              </a:spcBef>
              <a:buFont typeface="Courier New" panose="02070309020205020404" pitchFamily="49" charset="0"/>
              <a:buChar char="o"/>
            </a:pPr>
            <a:r>
              <a:rPr lang="en-US"/>
              <a:t>Insufficient harmonization of conditions for the operation of individual modes of freight transport</a:t>
            </a:r>
            <a:endParaRPr lang="en-US"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43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123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D1552E-895E-49BF-B7EF-DFD80C16A29B}"/>
              </a:ext>
            </a:extLst>
          </p:cNvPr>
          <p:cNvSpPr txBox="1"/>
          <p:nvPr/>
        </p:nvSpPr>
        <p:spPr>
          <a:xfrm>
            <a:off x="164755" y="337003"/>
            <a:ext cx="29672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/>
              <a:t>TOFC = trailer-on-flatcar</a:t>
            </a:r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r>
              <a:rPr lang="en-US"/>
              <a:t>tractor with trailer on the flatcar</a:t>
            </a:r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r>
              <a:rPr lang="en-US"/>
              <a:t>roadrailer</a:t>
            </a:r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endParaRPr lang="en-US"/>
          </a:p>
          <a:p>
            <a:pPr marL="342900" indent="-342900">
              <a:buAutoNum type="arabicPeriod"/>
            </a:pPr>
            <a:r>
              <a:rPr lang="en-US"/>
              <a:t>COFC = container-on-flatcar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6AEEE8D-714A-4EF7-9C9E-1CB5F2698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862" y="146615"/>
            <a:ext cx="4791075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21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F6B70E5-1DDC-4995-B831-AFC40FF41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751420"/>
            <a:ext cx="5709889" cy="395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85001C6-63BD-4FD6-AE30-56828BA20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56" y="1210500"/>
            <a:ext cx="3070877" cy="237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224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0F8D26E-5220-4E59-9340-430006B06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0" y="831197"/>
            <a:ext cx="387081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1340872-E6AE-4DE4-91CE-4CF819A3B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3" y="1794477"/>
            <a:ext cx="4162638" cy="287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002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E7EF830-FF4C-4148-AB37-C1B475BEED99}"/>
              </a:ext>
            </a:extLst>
          </p:cNvPr>
          <p:cNvSpPr/>
          <p:nvPr/>
        </p:nvSpPr>
        <p:spPr>
          <a:xfrm>
            <a:off x="251640" y="710817"/>
            <a:ext cx="762898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>
                <a:solidFill>
                  <a:srgbClr val="307871"/>
                </a:solidFill>
              </a:rPr>
              <a:t>Transport</a:t>
            </a:r>
          </a:p>
          <a:p>
            <a:pPr algn="ctr"/>
            <a:endParaRPr lang="en-US" sz="1400" b="1" cap="all" dirty="0">
              <a:solidFill>
                <a:srgbClr val="307871"/>
              </a:solidFill>
            </a:endParaRP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interconnects individual parts of the logistics process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ensures the physical movement of products from the place where they are produced to the place where they are needed - the </a:t>
            </a:r>
            <a:r>
              <a:rPr lang="en-US" sz="2400" b="1" dirty="0"/>
              <a:t>benefits of the place</a:t>
            </a:r>
          </a:p>
          <a:p>
            <a:pPr marL="285750" indent="-28575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is a </a:t>
            </a:r>
            <a:r>
              <a:rPr lang="en-US" sz="2400" b="1" dirty="0"/>
              <a:t>time-benefit factor </a:t>
            </a:r>
            <a:r>
              <a:rPr lang="en-US" sz="2400" dirty="0"/>
              <a:t>- it determines how quickly and how reliably a product is moved from one location to another location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38108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A6B0F09-7386-419F-B8C9-0EF48DFA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7"/>
          <a:stretch/>
        </p:blipFill>
        <p:spPr bwMode="auto">
          <a:xfrm>
            <a:off x="251640" y="443548"/>
            <a:ext cx="5088257" cy="428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E4A4DA0-CF9D-4E17-9C26-AE4E3D91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066" y="1111624"/>
            <a:ext cx="2850365" cy="379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346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829306-9540-4D81-83FF-3EA3E6A0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4" y="545673"/>
            <a:ext cx="6120280" cy="4151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BA1C63D-BD22-447D-BF17-65583382F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00" y="1052913"/>
            <a:ext cx="3507466" cy="262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54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sp>
        <p:nvSpPr>
          <p:cNvPr id="5" name="Obdélník 4"/>
          <p:cNvSpPr/>
          <p:nvPr/>
        </p:nvSpPr>
        <p:spPr>
          <a:xfrm>
            <a:off x="2571427" y="432392"/>
            <a:ext cx="290175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100" b="1" kern="0" dirty="0">
                <a:solidFill>
                  <a:srgbClr val="307871"/>
                </a:solidFill>
                <a:latin typeface="Times New Roman"/>
              </a:rPr>
              <a:t>Summary of the lecture</a:t>
            </a:r>
            <a:endParaRPr lang="en-US" sz="21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88799" y="1160104"/>
            <a:ext cx="7290965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You can: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Explain benefits of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Define transport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Classify transport from different points of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060"/>
                </a:solidFill>
                <a:cs typeface="Arial" panose="020B0604020202020204" pitchFamily="34" charset="0"/>
              </a:rPr>
              <a:t>Characterize modes of transport according to transport routes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0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142A48C-4DCD-4E06-AF9E-B187D6C59A65}"/>
              </a:ext>
            </a:extLst>
          </p:cNvPr>
          <p:cNvSpPr/>
          <p:nvPr/>
        </p:nvSpPr>
        <p:spPr>
          <a:xfrm>
            <a:off x="304268" y="987111"/>
            <a:ext cx="55166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logistics management </a:t>
            </a:r>
            <a:r>
              <a:rPr lang="en-US" sz="2400"/>
              <a:t>in transport </a:t>
            </a:r>
            <a:r>
              <a:rPr lang="en-US" sz="2400" dirty="0"/>
              <a:t>= integrated use of technical, organizational and management methods to ensure the transfer of the required </a:t>
            </a:r>
            <a:r>
              <a:rPr lang="cs-CZ" sz="2400" dirty="0" err="1"/>
              <a:t>items</a:t>
            </a:r>
            <a:r>
              <a:rPr lang="cs-CZ" sz="2400" dirty="0"/>
              <a:t> </a:t>
            </a:r>
            <a:r>
              <a:rPr lang="en-US" sz="2400" dirty="0"/>
              <a:t>at the right time at the right place with the required quality of services and relevant information</a:t>
            </a:r>
            <a:endParaRPr lang="en-US" sz="22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353D7F6-4871-4C95-8093-E6217C06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0" t="10254" r="32756" b="17830"/>
          <a:stretch/>
        </p:blipFill>
        <p:spPr>
          <a:xfrm>
            <a:off x="5665942" y="2044391"/>
            <a:ext cx="2949843" cy="215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9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E7EF830-FF4C-4148-AB37-C1B475BEED99}"/>
              </a:ext>
            </a:extLst>
          </p:cNvPr>
          <p:cNvSpPr/>
          <p:nvPr/>
        </p:nvSpPr>
        <p:spPr>
          <a:xfrm>
            <a:off x="280440" y="710817"/>
            <a:ext cx="76001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ensures the transfer of products to geographically separated markets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 products arrive on time in the market, undamaged and in the required quantities, transport </a:t>
            </a:r>
            <a:r>
              <a:rPr lang="en-US" sz="2400" b="1" dirty="0"/>
              <a:t>provides added value to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planning of transport systems: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customer requirements for time and hence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en-US" dirty="0"/>
              <a:t>transport costs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choice of transport facilities and other loading aids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choice of means of transport</a:t>
            </a:r>
          </a:p>
        </p:txBody>
      </p:sp>
    </p:spTree>
    <p:extLst>
      <p:ext uri="{BB962C8B-B14F-4D97-AF65-F5344CB8AC3E}">
        <p14:creationId xmlns:p14="http://schemas.microsoft.com/office/powerpoint/2010/main" val="369365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CB75E43-B6B8-4D47-9C23-1BD9B5D8668B}"/>
              </a:ext>
            </a:extLst>
          </p:cNvPr>
          <p:cNvSpPr/>
          <p:nvPr/>
        </p:nvSpPr>
        <p:spPr>
          <a:xfrm>
            <a:off x="251640" y="710817"/>
            <a:ext cx="7509609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0"/>
              </a:spcBef>
            </a:pPr>
            <a:r>
              <a:rPr lang="en-US" sz="2600" b="1" cap="all" dirty="0">
                <a:solidFill>
                  <a:srgbClr val="307871"/>
                </a:solidFill>
              </a:rPr>
              <a:t>Transport facilities</a:t>
            </a:r>
          </a:p>
          <a:p>
            <a:pPr>
              <a:spcBef>
                <a:spcPts val="430"/>
              </a:spcBef>
              <a:buFont typeface="Arial" pitchFamily="34" charset="0"/>
              <a:buChar char="•"/>
            </a:pPr>
            <a:r>
              <a:rPr lang="en-US" sz="2200" b="1" dirty="0"/>
              <a:t>   </a:t>
            </a:r>
            <a:r>
              <a:rPr lang="en-US" sz="2400" dirty="0"/>
              <a:t>types of transport facilities:</a:t>
            </a:r>
            <a:endParaRPr lang="en-US" sz="2200" dirty="0"/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cs-CZ" sz="2000" dirty="0"/>
              <a:t> </a:t>
            </a:r>
            <a:r>
              <a:rPr lang="en-US" sz="2000" dirty="0"/>
              <a:t>pallets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en-US" sz="2000" dirty="0"/>
              <a:t> containers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en-US" sz="2000" dirty="0"/>
              <a:t> dimensionally unstable </a:t>
            </a:r>
            <a:r>
              <a:rPr lang="cs-CZ" sz="2000" dirty="0" err="1"/>
              <a:t>containers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54FCEDD-9728-4D29-914E-D9D7CB204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1" t="24011" r="33577" b="22096"/>
          <a:stretch/>
        </p:blipFill>
        <p:spPr>
          <a:xfrm>
            <a:off x="4437657" y="2766527"/>
            <a:ext cx="3502011" cy="19270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17A5986-8EC9-463E-A756-13712ADA3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32" y="3192307"/>
            <a:ext cx="2592877" cy="12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8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CB75E43-B6B8-4D47-9C23-1BD9B5D8668B}"/>
              </a:ext>
            </a:extLst>
          </p:cNvPr>
          <p:cNvSpPr/>
          <p:nvPr/>
        </p:nvSpPr>
        <p:spPr>
          <a:xfrm>
            <a:off x="489600" y="710817"/>
            <a:ext cx="75024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</a:t>
            </a:r>
            <a:r>
              <a:rPr lang="en-US" sz="2400" dirty="0"/>
              <a:t>unction of transport facilities:</a:t>
            </a:r>
            <a:br>
              <a:rPr lang="en-US" sz="2400" dirty="0"/>
            </a:br>
            <a:endParaRPr lang="en-US" sz="2200" dirty="0"/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en-US" sz="2000" dirty="0"/>
              <a:t> acceptance and unification of transported materials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en-US" sz="2000" dirty="0"/>
              <a:t> protection of transported goods against damage, theft, etc.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en-US" sz="2000" dirty="0"/>
              <a:t> manipulability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en-US" sz="2000" dirty="0"/>
              <a:t> storability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r>
              <a:rPr lang="en-US" sz="2000" dirty="0"/>
              <a:t> information carriers</a:t>
            </a:r>
          </a:p>
          <a:p>
            <a:pPr lvl="1">
              <a:spcBef>
                <a:spcPts val="430"/>
              </a:spcBef>
              <a:buFont typeface="Courier New" pitchFamily="49" charset="0"/>
              <a:buChar char="o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810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48D18637-3E79-4818-9819-CCC6A2CBE5BC}"/>
              </a:ext>
            </a:extLst>
          </p:cNvPr>
          <p:cNvSpPr/>
          <p:nvPr/>
        </p:nvSpPr>
        <p:spPr>
          <a:xfrm>
            <a:off x="251640" y="761522"/>
            <a:ext cx="748836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cap="all" dirty="0">
                <a:solidFill>
                  <a:srgbClr val="307871"/>
                </a:solidFill>
              </a:rPr>
              <a:t>Transport classification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400" dirty="0"/>
              <a:t>by supplier and customer</a:t>
            </a:r>
            <a:r>
              <a:rPr lang="en-US" sz="2200" dirty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outside the comp</a:t>
            </a:r>
            <a:r>
              <a:rPr lang="cs-CZ" dirty="0"/>
              <a:t>a</a:t>
            </a:r>
            <a:r>
              <a:rPr lang="en-US" dirty="0" err="1"/>
              <a:t>ny</a:t>
            </a:r>
            <a:endParaRPr lang="en-US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inside the company: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dirty="0"/>
              <a:t>continuous means of transport 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dirty="0"/>
              <a:t>non-continuous means of transport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720BCC-53C2-47AB-B9EB-1932F14E39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8" t="39892" r="52195" b="27877"/>
          <a:stretch/>
        </p:blipFill>
        <p:spPr>
          <a:xfrm>
            <a:off x="1155976" y="2900000"/>
            <a:ext cx="2839844" cy="165781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873DD3-98CA-431D-8EAA-C4EDADB59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21" t="29919" r="48374" b="18482"/>
          <a:stretch/>
        </p:blipFill>
        <p:spPr>
          <a:xfrm>
            <a:off x="5316536" y="1721003"/>
            <a:ext cx="3575824" cy="265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8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88640" y="146615"/>
            <a:ext cx="3402378" cy="3807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45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20" y="205641"/>
            <a:ext cx="1098625" cy="84592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716F642-5E1F-43AE-AB3E-21FABFE0A253}"/>
              </a:ext>
            </a:extLst>
          </p:cNvPr>
          <p:cNvSpPr/>
          <p:nvPr/>
        </p:nvSpPr>
        <p:spPr>
          <a:xfrm>
            <a:off x="251640" y="773065"/>
            <a:ext cx="74883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by transported object:</a:t>
            </a:r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dirty="0"/>
              <a:t>p</a:t>
            </a:r>
            <a:r>
              <a:rPr lang="cs-CZ" dirty="0" err="1"/>
              <a:t>assenger</a:t>
            </a:r>
            <a:endParaRPr lang="en-US" dirty="0"/>
          </a:p>
          <a:p>
            <a:pPr marL="800100" lvl="2" indent="-342900">
              <a:buFont typeface="Courier New" panose="02070309020205020404" pitchFamily="49" charset="0"/>
              <a:buChar char="o"/>
            </a:pPr>
            <a:r>
              <a:rPr lang="en-US" dirty="0"/>
              <a:t>freight</a:t>
            </a:r>
          </a:p>
          <a:p>
            <a:pPr marL="0" lvl="1">
              <a:buFont typeface="Arial" panose="020B0604020202020204" pitchFamily="34" charset="0"/>
              <a:buChar char="•"/>
            </a:pPr>
            <a:r>
              <a:rPr lang="en-US" sz="2200" dirty="0"/>
              <a:t> by transport route</a:t>
            </a:r>
            <a:r>
              <a:rPr lang="cs-CZ" sz="2200" dirty="0"/>
              <a:t>:</a:t>
            </a:r>
            <a:endParaRPr lang="en-US" sz="2200" dirty="0"/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en-US" dirty="0"/>
              <a:t>road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en-US" dirty="0"/>
              <a:t>rail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en-US" dirty="0"/>
              <a:t>water:	</a:t>
            </a:r>
          </a:p>
          <a:p>
            <a:pPr marL="1256400" lvl="2" indent="-342000">
              <a:buFont typeface="Wingdings" panose="05000000000000000000" pitchFamily="2" charset="2"/>
              <a:buChar char="v"/>
            </a:pPr>
            <a:r>
              <a:rPr lang="en-US" sz="1600" dirty="0"/>
              <a:t>inland (river and lake)</a:t>
            </a:r>
          </a:p>
          <a:p>
            <a:pPr marL="1256400" lvl="2" indent="-342000">
              <a:buFont typeface="Wingdings" panose="05000000000000000000" pitchFamily="2" charset="2"/>
              <a:buChar char="v"/>
            </a:pPr>
            <a:r>
              <a:rPr lang="en-US" sz="1600" dirty="0"/>
              <a:t>sea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cs-CZ" dirty="0"/>
              <a:t>air</a:t>
            </a:r>
            <a:endParaRPr lang="en-US" dirty="0"/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en-US" dirty="0"/>
              <a:t>pipeline</a:t>
            </a:r>
          </a:p>
          <a:p>
            <a:pPr marL="799200" lvl="1" indent="-342000">
              <a:buFont typeface="Courier New" panose="02070309020205020404" pitchFamily="49" charset="0"/>
              <a:buChar char="o"/>
            </a:pPr>
            <a:r>
              <a:rPr lang="en-US" dirty="0"/>
              <a:t>combined transport: rail-road, road-ship, road-air or rail-ship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80B948E-10F6-4D54-8EDC-EFE25F3A44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5" t="27462" r="33252" b="24264"/>
          <a:stretch/>
        </p:blipFill>
        <p:spPr>
          <a:xfrm>
            <a:off x="4252333" y="1556324"/>
            <a:ext cx="3940096" cy="20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6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866</Words>
  <Application>Microsoft Office PowerPoint</Application>
  <PresentationFormat>Předvádění na obrazovce (16:9)</PresentationFormat>
  <Paragraphs>179</Paragraphs>
  <Slides>32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Arial</vt:lpstr>
      <vt:lpstr>Calibri</vt:lpstr>
      <vt:lpstr>Courier New</vt:lpstr>
      <vt:lpstr>DejaVu Sans</vt:lpstr>
      <vt:lpstr>StarSymbol</vt:lpstr>
      <vt:lpstr>Times New Roman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Šárka Čemerková</cp:lastModifiedBy>
  <cp:revision>513</cp:revision>
  <dcterms:created xsi:type="dcterms:W3CDTF">2016-07-06T15:42:34Z</dcterms:created>
  <dcterms:modified xsi:type="dcterms:W3CDTF">2020-10-20T12:10:48Z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Předvádění na obrazovce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