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8" r:id="rId2"/>
    <p:sldId id="263" r:id="rId3"/>
    <p:sldId id="377" r:id="rId4"/>
    <p:sldId id="378" r:id="rId5"/>
    <p:sldId id="356" r:id="rId6"/>
    <p:sldId id="366" r:id="rId7"/>
    <p:sldId id="343" r:id="rId8"/>
    <p:sldId id="367" r:id="rId9"/>
    <p:sldId id="363" r:id="rId10"/>
    <p:sldId id="346" r:id="rId11"/>
    <p:sldId id="369" r:id="rId12"/>
    <p:sldId id="370" r:id="rId13"/>
    <p:sldId id="379" r:id="rId14"/>
    <p:sldId id="347" r:id="rId15"/>
    <p:sldId id="348" r:id="rId16"/>
    <p:sldId id="349" r:id="rId17"/>
    <p:sldId id="376" r:id="rId18"/>
    <p:sldId id="354" r:id="rId19"/>
    <p:sldId id="355" r:id="rId20"/>
    <p:sldId id="380" r:id="rId21"/>
    <p:sldId id="371" r:id="rId22"/>
    <p:sldId id="350" r:id="rId23"/>
    <p:sldId id="372" r:id="rId24"/>
    <p:sldId id="351" r:id="rId25"/>
    <p:sldId id="374" r:id="rId26"/>
    <p:sldId id="373" r:id="rId27"/>
    <p:sldId id="352" r:id="rId28"/>
    <p:sldId id="375" r:id="rId29"/>
    <p:sldId id="353" r:id="rId30"/>
    <p:sldId id="287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01" autoAdjust="0"/>
  </p:normalViewPr>
  <p:slideViewPr>
    <p:cSldViewPr snapToGrid="0">
      <p:cViewPr varScale="1">
        <p:scale>
          <a:sx n="107" d="100"/>
          <a:sy n="107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42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14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analogue and digital tachograph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65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81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4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02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38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10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/>
          </a:p>
          <a:p>
            <a:pPr algn="l"/>
            <a:endParaRPr lang="en-US" sz="3000" b="1"/>
          </a:p>
          <a:p>
            <a:pPr lvl="0"/>
            <a:endParaRPr lang="en-US" sz="3000" b="1" cap="all"/>
          </a:p>
          <a:p>
            <a:pPr lvl="0"/>
            <a:endParaRPr lang="en-US" sz="3000" b="1" cap="all"/>
          </a:p>
          <a:p>
            <a:pPr lvl="0"/>
            <a:r>
              <a:rPr lang="en-US" sz="3000" b="1" cap="all"/>
              <a:t>Logistics</a:t>
            </a:r>
          </a:p>
          <a:p>
            <a:pPr lvl="0"/>
            <a:r>
              <a:rPr lang="en-US" sz="3000" b="1" cap="all"/>
              <a:t>-</a:t>
            </a:r>
          </a:p>
          <a:p>
            <a:pPr lvl="0"/>
            <a:r>
              <a:rPr lang="en-US" sz="2600" b="1" cap="all"/>
              <a:t>Transport</a:t>
            </a:r>
          </a:p>
          <a:p>
            <a:pPr lvl="0"/>
            <a:r>
              <a:rPr lang="en-US" sz="2600" b="1" cap="all"/>
              <a:t>Part 2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931524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i="1" dirty="0">
                <a:solidFill>
                  <a:srgbClr val="002060"/>
                </a:solidFill>
              </a:rPr>
              <a:t>The aim of the lecture is to discuss various factors affecting the development of the transport sector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Čemerková</a:t>
            </a:r>
          </a:p>
          <a:p>
            <a:pPr algn="r"/>
            <a:r>
              <a:rPr lang="en-US" altLang="cs-CZ" sz="9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5EB01EB-5DC0-4075-B718-27A51A3C7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00" y="594990"/>
            <a:ext cx="7959555" cy="197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948" tIns="133308" rIns="6858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just" defTabSz="685800" fontAlgn="base">
              <a:spcBef>
                <a:spcPts val="430"/>
              </a:spcBef>
              <a:spcAft>
                <a:spcPct val="0"/>
              </a:spcAft>
            </a:pPr>
            <a:r>
              <a:rPr lang="en-US" sz="2600" b="1" cap="all" bmk="_Toc374514537">
                <a:solidFill>
                  <a:srgbClr val="307871"/>
                </a:solidFill>
              </a:rPr>
              <a:t>Transport regulations</a:t>
            </a:r>
            <a:endParaRPr lang="en-US" sz="2600" b="1" cap="all" bmk="">
              <a:solidFill>
                <a:srgbClr val="307871"/>
              </a:solidFill>
            </a:endParaRPr>
          </a:p>
          <a:p>
            <a:pPr marL="342900" lvl="1" indent="-342900" algn="just" defTabSz="685800" fontAlgn="base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bmk="_Toc368303137">
                <a:latin typeface="+mj-lt"/>
                <a:ea typeface="Calibri" pitchFamily="34" charset="0"/>
                <a:cs typeface="Times New Roman" pitchFamily="18" charset="0"/>
              </a:rPr>
              <a:t>Forms of transport regulation: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>
                <a:latin typeface="+mj-lt"/>
                <a:ea typeface="Calibri" pitchFamily="34" charset="0"/>
                <a:cs typeface="Times New Roman" pitchFamily="18" charset="0"/>
              </a:rPr>
              <a:t> multilateral agreements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>
                <a:latin typeface="+mj-lt"/>
                <a:ea typeface="Calibri" pitchFamily="34" charset="0"/>
                <a:cs typeface="Times New Roman" pitchFamily="18" charset="0"/>
              </a:rPr>
              <a:t> international bilateral agreements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>
                <a:latin typeface="+mj-lt"/>
                <a:ea typeface="Calibri" pitchFamily="34" charset="0"/>
                <a:cs typeface="Times New Roman" pitchFamily="18" charset="0"/>
              </a:rPr>
              <a:t> national standards, legislation</a:t>
            </a:r>
            <a:endParaRPr lang="en-US" sz="1350"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C17B2112-C64D-4556-BD64-FEF90352E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14" t="12857" r="13817" b="45873"/>
          <a:stretch/>
        </p:blipFill>
        <p:spPr>
          <a:xfrm rot="20992674">
            <a:off x="5513330" y="3544974"/>
            <a:ext cx="565876" cy="10128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D5C74DD-5305-4A59-9D73-BC0B22268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14" t="12857" r="13817" b="45873"/>
          <a:stretch/>
        </p:blipFill>
        <p:spPr>
          <a:xfrm rot="3347116">
            <a:off x="7354636" y="2982786"/>
            <a:ext cx="997851" cy="178610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70943970-8B78-455B-81E3-2CF6575C5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14" t="12857" r="13817" b="45873"/>
          <a:stretch/>
        </p:blipFill>
        <p:spPr>
          <a:xfrm>
            <a:off x="6149444" y="2059541"/>
            <a:ext cx="1007355" cy="18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5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480645" y="628601"/>
            <a:ext cx="732264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ts val="430"/>
              </a:spcBef>
              <a:spcAft>
                <a:spcPct val="0"/>
              </a:spcAft>
            </a:pPr>
            <a:r>
              <a:rPr lang="en-US" sz="2600" b="1" dirty="0" bmk="_Toc374514537">
                <a:solidFill>
                  <a:srgbClr val="307871"/>
                </a:solidFill>
              </a:rPr>
              <a:t>Road transport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CMR: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convention on the contract of carriage in international road transport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standard consignment note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TIR:</a:t>
            </a:r>
          </a:p>
          <a:p>
            <a:pPr marL="800100" lvl="1" indent="-342900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agreement establishing a system of security in a number of European countries and Japan to cover possible duties and other charges on goods transported</a:t>
            </a:r>
            <a:r>
              <a:rPr lang="cs-CZ" dirty="0"/>
              <a:t> </a:t>
            </a:r>
            <a:r>
              <a:rPr lang="en-US" dirty="0"/>
              <a:t>in Europe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and in international trade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6CC435D0-4FA8-4A64-81AC-66805EBF4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21" t="26826" r="3482" b="40317"/>
          <a:stretch/>
        </p:blipFill>
        <p:spPr>
          <a:xfrm>
            <a:off x="6237514" y="3354684"/>
            <a:ext cx="2337662" cy="161838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DAA8074F-6D13-4E03-8A23-D52A18C0329A}"/>
              </a:ext>
            </a:extLst>
          </p:cNvPr>
          <p:cNvSpPr txBox="1"/>
          <p:nvPr/>
        </p:nvSpPr>
        <p:spPr>
          <a:xfrm>
            <a:off x="2514600" y="4665287"/>
            <a:ext cx="358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https://www.trucksamolepky.eu</a:t>
            </a:r>
          </a:p>
        </p:txBody>
      </p:sp>
    </p:spTree>
    <p:extLst>
      <p:ext uri="{BB962C8B-B14F-4D97-AF65-F5344CB8AC3E}">
        <p14:creationId xmlns:p14="http://schemas.microsoft.com/office/powerpoint/2010/main" val="52988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9E850D3C-DF32-46BC-B58E-A7CDCFB37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9" t="26032" r="53595" b="32297"/>
          <a:stretch/>
        </p:blipFill>
        <p:spPr>
          <a:xfrm>
            <a:off x="4658814" y="2616445"/>
            <a:ext cx="3962672" cy="2143334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404039" y="630213"/>
            <a:ext cx="7322641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ADR: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European agreement on the international carriage of hazardous substances travelling by road</a:t>
            </a:r>
            <a:endParaRPr lang="cs-CZ" dirty="0"/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diamond-shaped symbol on the back of a trailer</a:t>
            </a:r>
            <a:endParaRPr lang="cs-CZ" dirty="0"/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is  designed to clearly show when a truck is carrying anything that is flammable, poisonous, corrosive, radioactive or otherwise harmful</a:t>
            </a:r>
            <a:endParaRPr lang="cs-CZ" dirty="0"/>
          </a:p>
          <a:p>
            <a:pPr marL="800100" lvl="1" indent="-342900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regulates under what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conditions goods can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be transported,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safety standards, etc.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BF67177-3881-44A1-94B0-8507B61C2B46}"/>
              </a:ext>
            </a:extLst>
          </p:cNvPr>
          <p:cNvSpPr txBox="1"/>
          <p:nvPr/>
        </p:nvSpPr>
        <p:spPr>
          <a:xfrm>
            <a:off x="767443" y="4759779"/>
            <a:ext cx="682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http://www.bakugls.com/transporting-chemicals-by-road-a-guide-to-adr/</a:t>
            </a:r>
          </a:p>
        </p:txBody>
      </p:sp>
    </p:spTree>
    <p:extLst>
      <p:ext uri="{BB962C8B-B14F-4D97-AF65-F5344CB8AC3E}">
        <p14:creationId xmlns:p14="http://schemas.microsoft.com/office/powerpoint/2010/main" val="221171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404039" y="630213"/>
            <a:ext cx="7322641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ATP: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agreement on the international carriage of perishable foodstuffs and the specialized means for such carriage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sets standards for international road and rail transport</a:t>
            </a:r>
          </a:p>
          <a:p>
            <a:pPr marL="800100" lvl="1" indent="-342900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means of transport:</a:t>
            </a:r>
            <a:br>
              <a:rPr lang="en-US" dirty="0"/>
            </a:br>
            <a:r>
              <a:rPr lang="en-US" dirty="0"/>
              <a:t>I - isothermal</a:t>
            </a:r>
            <a:br>
              <a:rPr lang="en-US" dirty="0"/>
            </a:br>
            <a:r>
              <a:rPr lang="en-US" dirty="0"/>
              <a:t>R - refrigerated</a:t>
            </a:r>
            <a:br>
              <a:rPr lang="en-US" dirty="0"/>
            </a:br>
            <a:r>
              <a:rPr lang="en-US" dirty="0"/>
              <a:t>F - cooling and freezing</a:t>
            </a:r>
            <a:br>
              <a:rPr lang="en-US" dirty="0"/>
            </a:br>
            <a:r>
              <a:rPr lang="en-US" dirty="0"/>
              <a:t>C - heating</a:t>
            </a:r>
          </a:p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31D1CB56-83C1-452C-B382-ADF804B1CB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68" t="25397" r="30625" b="30476"/>
          <a:stretch/>
        </p:blipFill>
        <p:spPr>
          <a:xfrm>
            <a:off x="4710793" y="2106386"/>
            <a:ext cx="3575958" cy="226967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24A36DFC-E7FB-4ABF-9623-1C599FC681FE}"/>
              </a:ext>
            </a:extLst>
          </p:cNvPr>
          <p:cNvSpPr txBox="1"/>
          <p:nvPr/>
        </p:nvSpPr>
        <p:spPr>
          <a:xfrm>
            <a:off x="889908" y="4513287"/>
            <a:ext cx="5192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http://www.testek.sk/files/stitky_349-2009.pdf</a:t>
            </a:r>
          </a:p>
        </p:txBody>
      </p:sp>
    </p:spTree>
    <p:extLst>
      <p:ext uri="{BB962C8B-B14F-4D97-AF65-F5344CB8AC3E}">
        <p14:creationId xmlns:p14="http://schemas.microsoft.com/office/powerpoint/2010/main" val="279255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3905AE5C-5CD3-4457-8B8D-763AEAF4B524}"/>
              </a:ext>
            </a:extLst>
          </p:cNvPr>
          <p:cNvSpPr/>
          <p:nvPr/>
        </p:nvSpPr>
        <p:spPr>
          <a:xfrm>
            <a:off x="404039" y="630213"/>
            <a:ext cx="7322641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/>
              <a:t>AETR:</a:t>
            </a:r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European agreement on the work of vehicle crews in international road transport</a:t>
            </a:r>
            <a:endParaRPr lang="cs-CZ" dirty="0"/>
          </a:p>
          <a:p>
            <a:pPr marL="800100" lvl="1" indent="-3429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dirty="0"/>
              <a:t>determines the conditions applicable to professional road users (age and professional requirements for drivers, determines the maximum driving time, breaks and exceptions to these rules)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0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66AE8C8D-94A8-437C-A794-1A675479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3" y="745267"/>
            <a:ext cx="3263381" cy="287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4619EDFD-4054-4DDA-8CBE-A5DCBFB1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93" y="1970624"/>
            <a:ext cx="2523722" cy="251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9D7DBED3-8838-47C1-A318-B93DF562C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" t="2839"/>
          <a:stretch/>
        </p:blipFill>
        <p:spPr bwMode="auto">
          <a:xfrm>
            <a:off x="6200503" y="1140822"/>
            <a:ext cx="2839204" cy="18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520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E99C18D8-93C4-4FBE-8634-32C0E8F6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2" y="457336"/>
            <a:ext cx="4669513" cy="25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4D305BB2-607A-4235-9ED4-6F0D1E82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0" y="2396101"/>
            <a:ext cx="3905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8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DCEB2C4A-7CDB-4B6A-A360-23C12767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3" y="844044"/>
            <a:ext cx="732623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 defTabSz="685800" eaLnBrk="1" fontAlgn="base" hangingPunct="1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bmk="_Toc374514537">
                <a:latin typeface="+mn-lt"/>
              </a:rPr>
              <a:t>Toll systems</a:t>
            </a:r>
            <a:endParaRPr lang="cs-CZ" altLang="cs-CZ" sz="2200" dirty="0" bmk="_Toc374514537">
              <a:latin typeface="+mn-lt"/>
            </a:endParaRPr>
          </a:p>
          <a:p>
            <a:pPr marL="742950" lvl="1" indent="-285750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</a:rPr>
              <a:t>charging for the use of roads by means of electronic monitoring of the movement of vehicles</a:t>
            </a:r>
            <a:endParaRPr lang="cs-CZ" sz="1600" dirty="0"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</a:rPr>
              <a:t>need to equip the vehicles under review with an on-board</a:t>
            </a:r>
            <a:r>
              <a:rPr lang="cs-CZ" sz="1800" dirty="0">
                <a:latin typeface="Arial" panose="020B0604020202020204" pitchFamily="34" charset="0"/>
              </a:rPr>
              <a:t/>
            </a:r>
            <a:br>
              <a:rPr lang="cs-CZ" sz="1800" dirty="0">
                <a:latin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</a:rPr>
              <a:t>unit - independent for each country</a:t>
            </a:r>
            <a:endParaRPr lang="cs-CZ" sz="1600" dirty="0"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</a:rPr>
              <a:t>payment for kilometers actually traveled - differentiated according to the season and ecological load of vehicles</a:t>
            </a: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0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DCEB2C4A-7CDB-4B6A-A360-23C12767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83" y="1054357"/>
            <a:ext cx="7326237" cy="173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00100" lvl="1" indent="-342900" eaLnBrk="1" fontAlgn="base" hangingPunct="1">
              <a:spcBef>
                <a:spcPts val="43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</a:rPr>
              <a:t>two basic types of systems</a:t>
            </a:r>
            <a:endParaRPr lang="en-US" altLang="cs-CZ" sz="1800" dirty="0">
              <a:latin typeface="Arial" panose="020B0604020202020204" pitchFamily="34" charset="0"/>
            </a:endParaRPr>
          </a:p>
          <a:p>
            <a:pPr marL="1485900" lvl="2" indent="-342900" eaLnBrk="1" hangingPunct="1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altLang="cs-CZ" sz="1600" dirty="0">
                <a:latin typeface="Arial" panose="020B0604020202020204" pitchFamily="34" charset="0"/>
              </a:rPr>
              <a:t>microwave system – </a:t>
            </a:r>
            <a:r>
              <a:rPr lang="en-US" sz="1600" dirty="0">
                <a:latin typeface="Arial" panose="020B0604020202020204" pitchFamily="34" charset="0"/>
              </a:rPr>
              <a:t>toll gates monitoring with microwave sensors and vehicle motion detection cameras</a:t>
            </a:r>
            <a:endParaRPr lang="cs-CZ" sz="1600" dirty="0">
              <a:latin typeface="Arial" panose="020B0604020202020204" pitchFamily="34" charset="0"/>
            </a:endParaRPr>
          </a:p>
          <a:p>
            <a:pPr marL="1485900" lvl="2" indent="-342900" eaLnBrk="1" hangingPunct="1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latin typeface="Arial" panose="020B0604020202020204" pitchFamily="34" charset="0"/>
              </a:rPr>
              <a:t>satellite system </a:t>
            </a:r>
            <a:r>
              <a:rPr lang="en-US" altLang="cs-CZ" sz="1600" dirty="0">
                <a:latin typeface="Arial" panose="020B0604020202020204" pitchFamily="34" charset="0"/>
              </a:rPr>
              <a:t>– </a:t>
            </a:r>
            <a:r>
              <a:rPr lang="en-US" sz="1600" dirty="0">
                <a:latin typeface="Arial" panose="020B0604020202020204" pitchFamily="34" charset="0"/>
              </a:rPr>
              <a:t>enables full-area tracking of vehicles not only on specially equipped roads, but throughout the terrain</a:t>
            </a:r>
            <a:endParaRPr lang="en-US" altLang="cs-CZ" sz="1600" dirty="0">
              <a:latin typeface="Arial" panose="020B0604020202020204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cs-CZ" sz="1800" dirty="0">
                <a:latin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</a:rPr>
              <a:t>microwave systems dominate Europe</a:t>
            </a:r>
            <a:r>
              <a:rPr lang="en-US" altLang="cs-CZ" sz="1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175FE901-FC28-4F15-8A37-6957815DEC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64" t="33334" r="47857" b="19999"/>
          <a:stretch/>
        </p:blipFill>
        <p:spPr>
          <a:xfrm>
            <a:off x="5478235" y="2922567"/>
            <a:ext cx="3084631" cy="20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="" xmlns:a16="http://schemas.microsoft.com/office/drawing/2014/main" id="{BD0C94C5-633A-472C-929A-646644CC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32" y="955173"/>
            <a:ext cx="7299288" cy="268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28700"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</a:rPr>
              <a:t>Austria introduced the first full - area microwave system in 2004, the Czech Republic in 2007</a:t>
            </a:r>
          </a:p>
          <a:p>
            <a:pPr marL="1028700"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</a:rPr>
              <a:t>since 2009 a traffic management system has been in operation in the Czech Republic, which enables online </a:t>
            </a:r>
            <a:r>
              <a:rPr lang="en-US" sz="1800" dirty="0" err="1" smtClean="0">
                <a:latin typeface="Arial" panose="020B0604020202020204" pitchFamily="34" charset="0"/>
              </a:rPr>
              <a:t>collecti</a:t>
            </a:r>
            <a:r>
              <a:rPr lang="cs-CZ" sz="1800" dirty="0" smtClean="0">
                <a:latin typeface="Arial" panose="020B0604020202020204" pitchFamily="34" charset="0"/>
              </a:rPr>
              <a:t>o</a:t>
            </a:r>
            <a:r>
              <a:rPr lang="en-US" sz="1800" dirty="0" smtClean="0">
                <a:latin typeface="Arial" panose="020B0604020202020204" pitchFamily="34" charset="0"/>
              </a:rPr>
              <a:t>n </a:t>
            </a:r>
            <a:r>
              <a:rPr lang="en-US" sz="1800" dirty="0">
                <a:latin typeface="Arial" panose="020B0604020202020204" pitchFamily="34" charset="0"/>
              </a:rPr>
              <a:t>of traffic flow data using sensors and informing drivers of the current situation by means of information tables </a:t>
            </a:r>
            <a:r>
              <a:rPr lang="cs-CZ" sz="1800" dirty="0" smtClean="0">
                <a:latin typeface="Arial" panose="020B0604020202020204" pitchFamily="34" charset="0"/>
              </a:rPr>
              <a:t>on </a:t>
            </a:r>
            <a:r>
              <a:rPr lang="en-US" sz="1800" dirty="0" smtClean="0">
                <a:latin typeface="Arial" panose="020B0604020202020204" pitchFamily="34" charset="0"/>
              </a:rPr>
              <a:t>the </a:t>
            </a:r>
            <a:r>
              <a:rPr lang="cs-CZ" sz="1800" dirty="0" smtClean="0">
                <a:latin typeface="Arial" panose="020B0604020202020204" pitchFamily="34" charset="0"/>
              </a:rPr>
              <a:t>motor</a:t>
            </a:r>
            <a:r>
              <a:rPr lang="en-US" sz="1800" dirty="0" smtClean="0">
                <a:latin typeface="Arial" panose="020B0604020202020204" pitchFamily="34" charset="0"/>
              </a:rPr>
              <a:t>way</a:t>
            </a:r>
            <a:endParaRPr lang="en-US" sz="1800" dirty="0">
              <a:latin typeface="Arial" panose="020B0604020202020204" pitchFamily="34" charset="0"/>
            </a:endParaRPr>
          </a:p>
          <a:p>
            <a:pPr marL="1028700" lvl="1" eaLnBrk="1" hangingPunct="1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</a:rPr>
              <a:t>since 2012, a system that can detect a car traveling in the opposite </a:t>
            </a:r>
            <a:r>
              <a:rPr lang="en-US" sz="1800" dirty="0" smtClean="0">
                <a:latin typeface="Arial" panose="020B0604020202020204" pitchFamily="34" charset="0"/>
              </a:rPr>
              <a:t>direction</a:t>
            </a:r>
            <a:r>
              <a:rPr lang="cs-CZ" sz="1800" dirty="0" smtClean="0">
                <a:latin typeface="Arial" panose="020B0604020202020204" pitchFamily="34" charset="0"/>
              </a:rPr>
              <a:t> (CZ)</a:t>
            </a:r>
            <a:endParaRPr lang="en-US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b="1"/>
          </a:p>
          <a:p>
            <a:pPr lvl="0"/>
            <a:endParaRPr lang="en-US" sz="3600" b="1" cap="all"/>
          </a:p>
          <a:p>
            <a:pPr lvl="0"/>
            <a:r>
              <a:rPr lang="en-US" sz="3100" b="1"/>
              <a:t>Logistics</a:t>
            </a:r>
          </a:p>
          <a:p>
            <a:pPr lvl="0"/>
            <a:r>
              <a:rPr lang="en-US" sz="3100" b="1"/>
              <a:t>-</a:t>
            </a:r>
          </a:p>
          <a:p>
            <a:pPr lvl="0"/>
            <a:r>
              <a:rPr lang="en-US" sz="3100" b="1"/>
              <a:t>Transport</a:t>
            </a:r>
          </a:p>
          <a:p>
            <a:pPr lvl="0"/>
            <a:r>
              <a:rPr lang="en-US" sz="3100" b="1"/>
              <a:t>Part 2</a:t>
            </a:r>
          </a:p>
          <a:p>
            <a:endParaRPr 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475003"/>
            <a:ext cx="3604568" cy="27214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Factors affecting the development of the transport sector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Globalization of transport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EU transport strategy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Regulation in transport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Tariff systems</a:t>
            </a:r>
            <a:b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sz="1800" b="1">
                <a:solidFill>
                  <a:srgbClr val="002060"/>
                </a:solidFill>
                <a:cs typeface="Arial" panose="020B0604020202020204" pitchFamily="34" charset="0"/>
              </a:rPr>
              <a:t>Transport management in the company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Structure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BE490EAE-5BF2-4BF8-92F8-9EA2B88B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92" y="326526"/>
            <a:ext cx="7371169" cy="183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30"/>
              </a:spcBef>
            </a:pPr>
            <a:r>
              <a:rPr lang="en-US" sz="2600" b="1" dirty="0" bmk="_Toc374514537">
                <a:solidFill>
                  <a:srgbClr val="307871"/>
                </a:solidFill>
              </a:rPr>
              <a:t>Rail transport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ATP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COTIF</a:t>
            </a:r>
            <a:r>
              <a:rPr lang="cs-CZ" sz="2400" dirty="0"/>
              <a:t> (</a:t>
            </a:r>
            <a:r>
              <a:rPr lang="en-US" dirty="0"/>
              <a:t>Convention on International Carriage by Rail</a:t>
            </a:r>
            <a:r>
              <a:rPr lang="cs-CZ" dirty="0"/>
              <a:t>)</a:t>
            </a:r>
            <a:r>
              <a:rPr lang="en-US" dirty="0"/>
              <a:t> 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tabLst/>
            </a:pPr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1E7D10E9-53A4-4C26-9262-F9CBBE30B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2" t="16667" r="7857" b="9841"/>
          <a:stretch/>
        </p:blipFill>
        <p:spPr>
          <a:xfrm>
            <a:off x="2449286" y="1770135"/>
            <a:ext cx="6397922" cy="307286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F6B8737-1089-482C-856C-97755AF9065C}"/>
              </a:ext>
            </a:extLst>
          </p:cNvPr>
          <p:cNvSpPr txBox="1"/>
          <p:nvPr/>
        </p:nvSpPr>
        <p:spPr>
          <a:xfrm>
            <a:off x="89806" y="4842996"/>
            <a:ext cx="751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https://otif.org/en/?page_id=53</a:t>
            </a:r>
          </a:p>
        </p:txBody>
      </p:sp>
    </p:spTree>
    <p:extLst>
      <p:ext uri="{BB962C8B-B14F-4D97-AF65-F5344CB8AC3E}">
        <p14:creationId xmlns:p14="http://schemas.microsoft.com/office/powerpoint/2010/main" val="951730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F6B8737-1089-482C-856C-97755AF9065C}"/>
              </a:ext>
            </a:extLst>
          </p:cNvPr>
          <p:cNvSpPr txBox="1"/>
          <p:nvPr/>
        </p:nvSpPr>
        <p:spPr>
          <a:xfrm>
            <a:off x="89806" y="4842996"/>
            <a:ext cx="751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https://otif.org/en/?page_id=53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88437E35-C169-472F-9893-9BEED413A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78" t="27144" r="13817" b="18571"/>
          <a:stretch/>
        </p:blipFill>
        <p:spPr>
          <a:xfrm>
            <a:off x="649637" y="628601"/>
            <a:ext cx="6694418" cy="421439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8F26479F-E250-4F1B-8AD0-6A2014876F0C}"/>
              </a:ext>
            </a:extLst>
          </p:cNvPr>
          <p:cNvSpPr txBox="1"/>
          <p:nvPr/>
        </p:nvSpPr>
        <p:spPr>
          <a:xfrm>
            <a:off x="538843" y="674497"/>
            <a:ext cx="19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Appendicies</a:t>
            </a:r>
          </a:p>
        </p:txBody>
      </p:sp>
    </p:spTree>
    <p:extLst>
      <p:ext uri="{BB962C8B-B14F-4D97-AF65-F5344CB8AC3E}">
        <p14:creationId xmlns:p14="http://schemas.microsoft.com/office/powerpoint/2010/main" val="489465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BE490EAE-5BF2-4BF8-92F8-9EA2B88B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" y="531928"/>
            <a:ext cx="7095309" cy="382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30"/>
              </a:spcBef>
            </a:pPr>
            <a:r>
              <a:rPr lang="en-US" sz="2600" b="1" dirty="0" bmk="_Toc374514537">
                <a:solidFill>
                  <a:srgbClr val="307871"/>
                </a:solidFill>
              </a:rPr>
              <a:t>Air transport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Convention on the Unification of Certain Rules for International Carriage by Air (called the Montreal Convention):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</a:rPr>
              <a:t>for international transport only, either between two contracting states or to a return journey to and from the territory of a contracting state through the territory of any other state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</a:rPr>
              <a:t>EU has made it mandatory for all EU air carriers to carry passengers and luggage</a:t>
            </a:r>
          </a:p>
          <a:p>
            <a:pPr marL="0" marR="0" lvl="1" indent="0" algn="just" defTabSz="914400" rtl="0" eaLnBrk="1" fontAlgn="base" latinLnBrk="0" hangingPunct="1">
              <a:lnSpc>
                <a:spcPct val="100000"/>
              </a:lnSpc>
              <a:spcBef>
                <a:spcPts val="430"/>
              </a:spcBef>
              <a:spcAft>
                <a:spcPct val="0"/>
              </a:spcAft>
              <a:buClrTx/>
              <a:buSzTx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59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7D680E6-D5EB-4E4F-ACFA-EFFE89D6850A}"/>
              </a:ext>
            </a:extLst>
          </p:cNvPr>
          <p:cNvSpPr/>
          <p:nvPr/>
        </p:nvSpPr>
        <p:spPr>
          <a:xfrm>
            <a:off x="463094" y="758713"/>
            <a:ext cx="7417526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ts val="430"/>
              </a:spcBef>
              <a:spcAft>
                <a:spcPct val="0"/>
              </a:spcAft>
            </a:pPr>
            <a:r>
              <a:rPr lang="cs-CZ" sz="2600" b="1" dirty="0" bmk="_Toc374514537">
                <a:solidFill>
                  <a:srgbClr val="307871"/>
                </a:solidFill>
              </a:rPr>
              <a:t>River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European Agreement on Main Inland Waterways of International Importance (AGN Agreement)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European Agreement concerning the International Carriage of Dangerous Goods by Inland Waterways (ADN)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Budapest Convention on the Contract for the Carriage of Goods by Inland Waterways (CMNI)</a:t>
            </a:r>
            <a:endParaRPr lang="cs-CZ" sz="2200" dirty="0"/>
          </a:p>
          <a:p>
            <a:pPr marL="285750" indent="-285750" algn="just" eaLnBrk="0" fontAlgn="base" hangingPunct="0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06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7D680E6-D5EB-4E4F-ACFA-EFFE89D6850A}"/>
              </a:ext>
            </a:extLst>
          </p:cNvPr>
          <p:cNvSpPr/>
          <p:nvPr/>
        </p:nvSpPr>
        <p:spPr>
          <a:xfrm>
            <a:off x="480255" y="763378"/>
            <a:ext cx="7400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base">
              <a:spcBef>
                <a:spcPts val="430"/>
              </a:spcBef>
              <a:spcAft>
                <a:spcPct val="0"/>
              </a:spcAft>
            </a:pPr>
            <a:r>
              <a:rPr lang="en-US" sz="2600" b="1" dirty="0" bmk="_Toc374514537">
                <a:solidFill>
                  <a:srgbClr val="307871"/>
                </a:solidFill>
              </a:rPr>
              <a:t>Sea transport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International Convention for the Unification of Certain Bill of Lading Rules (The Hague Rules)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United Nations Convention on the Carriage of Goods by Sea (Hamburg Convention on the Carriage of Goods by Sea) – the maritime carrier liability concept for damage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many countries have their own rules (e</a:t>
            </a:r>
            <a:r>
              <a:rPr lang="cs-CZ" sz="2200" dirty="0"/>
              <a:t>.</a:t>
            </a:r>
            <a:r>
              <a:rPr lang="en-US" sz="2200" dirty="0"/>
              <a:t>g</a:t>
            </a:r>
            <a:r>
              <a:rPr lang="cs-CZ" sz="2200" dirty="0"/>
              <a:t>.</a:t>
            </a:r>
            <a:r>
              <a:rPr lang="en-US" sz="2200" dirty="0"/>
              <a:t> USA, China)</a:t>
            </a:r>
          </a:p>
        </p:txBody>
      </p:sp>
    </p:spTree>
    <p:extLst>
      <p:ext uri="{BB962C8B-B14F-4D97-AF65-F5344CB8AC3E}">
        <p14:creationId xmlns:p14="http://schemas.microsoft.com/office/powerpoint/2010/main" val="1426914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5F6A8BA-03DB-4D50-B053-6AF0736434E6}"/>
              </a:ext>
            </a:extLst>
          </p:cNvPr>
          <p:cNvSpPr/>
          <p:nvPr/>
        </p:nvSpPr>
        <p:spPr>
          <a:xfrm>
            <a:off x="524581" y="527392"/>
            <a:ext cx="706183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685800" fontAlgn="base">
              <a:spcBef>
                <a:spcPts val="430"/>
              </a:spcBef>
              <a:spcAft>
                <a:spcPct val="0"/>
              </a:spcAft>
            </a:pPr>
            <a:r>
              <a:rPr lang="en-US" sz="2600" b="1" cap="all" dirty="0" bmk="_Toc374514537">
                <a:solidFill>
                  <a:srgbClr val="307871"/>
                </a:solidFill>
              </a:rPr>
              <a:t>Price and delivery conditions of carriers</a:t>
            </a:r>
          </a:p>
          <a:p>
            <a:pPr lvl="0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>
                <a:ea typeface="Calibri" pitchFamily="34" charset="0"/>
                <a:cs typeface="Times New Roman" pitchFamily="18" charset="0"/>
              </a:rPr>
              <a:t>f</a:t>
            </a:r>
            <a:r>
              <a:rPr lang="en-US" sz="2200" dirty="0">
                <a:cs typeface="Times New Roman" pitchFamily="18" charset="0"/>
              </a:rPr>
              <a:t>actors affecting shipping prices: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f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actors related to the nature of </a:t>
            </a:r>
            <a:r>
              <a:rPr lang="en-US" dirty="0" err="1">
                <a:ea typeface="Calibri" pitchFamily="34" charset="0"/>
                <a:cs typeface="Times New Roman" pitchFamily="18" charset="0"/>
              </a:rPr>
              <a:t>th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e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 product: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density - weight to volume ratio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product shelf life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ease / difficulty of handling</a:t>
            </a:r>
          </a:p>
          <a:p>
            <a:pPr marL="1200150" lvl="2" indent="-28575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financial value and liability</a:t>
            </a: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235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5F6A8BA-03DB-4D50-B053-6AF0736434E6}"/>
              </a:ext>
            </a:extLst>
          </p:cNvPr>
          <p:cNvSpPr/>
          <p:nvPr/>
        </p:nvSpPr>
        <p:spPr>
          <a:xfrm>
            <a:off x="524581" y="628601"/>
            <a:ext cx="735603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cs-CZ" dirty="0">
                <a:ea typeface="Calibri" pitchFamily="34" charset="0"/>
                <a:cs typeface="Times New Roman" pitchFamily="18" charset="0"/>
              </a:rPr>
              <a:t>f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actors related to the </a:t>
            </a:r>
            <a:r>
              <a:rPr lang="cs-CZ" dirty="0">
                <a:ea typeface="Calibri" pitchFamily="34" charset="0"/>
                <a:cs typeface="Times New Roman" pitchFamily="18" charset="0"/>
              </a:rPr>
              <a:t>market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character:</a:t>
            </a:r>
          </a:p>
          <a:p>
            <a:pPr marL="1085850" lvl="2" indent="-26280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level of competition</a:t>
            </a:r>
            <a:endParaRPr lang="cs-CZ" dirty="0"/>
          </a:p>
          <a:p>
            <a:pPr marL="1085850" lvl="2" indent="-26280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market placement</a:t>
            </a:r>
            <a:endParaRPr lang="cs-CZ" dirty="0"/>
          </a:p>
          <a:p>
            <a:pPr marL="1085850" lvl="2" indent="-26280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nature and extent of government regulatory measures</a:t>
            </a:r>
            <a:endParaRPr lang="cs-CZ" dirty="0"/>
          </a:p>
          <a:p>
            <a:pPr marL="1085850" lvl="2" indent="-26280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 smtClean="0"/>
              <a:t>balance </a:t>
            </a:r>
            <a:r>
              <a:rPr lang="en-US" dirty="0"/>
              <a:t>or imbalance of transport to and from a certain market</a:t>
            </a:r>
            <a:endParaRPr lang="cs-CZ" dirty="0"/>
          </a:p>
          <a:p>
            <a:pPr marL="1085850" lvl="2" indent="-26280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seasonality of product movements</a:t>
            </a:r>
            <a:endParaRPr lang="cs-CZ" dirty="0"/>
          </a:p>
          <a:p>
            <a:pPr marL="1085850" lvl="2" indent="-262800">
              <a:spcBef>
                <a:spcPts val="430"/>
              </a:spcBef>
              <a:buFont typeface="Wingdings" panose="05000000000000000000" pitchFamily="2" charset="2"/>
              <a:buChar char="v"/>
            </a:pPr>
            <a:r>
              <a:rPr lang="en-US" dirty="0"/>
              <a:t>whether the product is transported only nationally or internationally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3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C5F6A8BA-03DB-4D50-B053-6AF0736434E6}"/>
              </a:ext>
            </a:extLst>
          </p:cNvPr>
          <p:cNvSpPr/>
          <p:nvPr/>
        </p:nvSpPr>
        <p:spPr>
          <a:xfrm>
            <a:off x="188640" y="329703"/>
            <a:ext cx="735603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bmk="_Toc368303153">
                <a:ea typeface="Calibri" pitchFamily="34" charset="0"/>
                <a:cs typeface="Times New Roman" pitchFamily="18" charset="0"/>
              </a:rPr>
              <a:t>tariff systems:</a:t>
            </a:r>
            <a:endParaRPr lang="en-US" sz="2200" dirty="0"/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In-kind (cost) tariff</a:t>
            </a:r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Value tariff</a:t>
            </a:r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Distance (kilometer) tariff</a:t>
            </a:r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Time tariff</a:t>
            </a:r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Performance tariff</a:t>
            </a:r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Spatial tariff</a:t>
            </a:r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Weight tariff</a:t>
            </a:r>
          </a:p>
          <a:p>
            <a:pPr lvl="1" indent="457200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dirty="0"/>
              <a:t>Combined tariff</a:t>
            </a:r>
          </a:p>
          <a:p>
            <a:pPr lvl="1" indent="457200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b="1" dirty="0" bmk="_Toc374514537">
              <a:solidFill>
                <a:schemeClr val="accent5">
                  <a:lumMod val="50000"/>
                </a:schemeClr>
              </a:solidFill>
              <a:ea typeface="Times New Roman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D05CBEF1-C231-4CE6-925C-68E63CC19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82" t="36518" r="47255" b="23778"/>
          <a:stretch/>
        </p:blipFill>
        <p:spPr>
          <a:xfrm>
            <a:off x="701373" y="3368680"/>
            <a:ext cx="3063912" cy="165831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F41AD0F8-87EC-43ED-9F96-C04A9FD5A543}"/>
              </a:ext>
            </a:extLst>
          </p:cNvPr>
          <p:cNvSpPr txBox="1"/>
          <p:nvPr/>
        </p:nvSpPr>
        <p:spPr>
          <a:xfrm>
            <a:off x="7092696" y="4587959"/>
            <a:ext cx="3773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Source: www.dpp.cz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708F85D-7A14-4F0D-B3F5-9B60887AF7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262" t="15722" r="29475" b="11975"/>
          <a:stretch/>
        </p:blipFill>
        <p:spPr>
          <a:xfrm>
            <a:off x="3939552" y="712316"/>
            <a:ext cx="3773098" cy="37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0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1C00ED98-C6AA-48BB-BEFA-751A7FF0E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49" y="331086"/>
            <a:ext cx="7009432" cy="33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948" tIns="133308" rIns="6858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defTabSz="685800" fontAlgn="base">
              <a:spcBef>
                <a:spcPts val="430"/>
              </a:spcBef>
              <a:spcAft>
                <a:spcPct val="0"/>
              </a:spcAft>
            </a:pPr>
            <a:r>
              <a:rPr lang="en-US" sz="2600" b="1" cap="all" bmk="_Toc374514537">
                <a:solidFill>
                  <a:srgbClr val="307871"/>
                </a:solidFill>
              </a:rPr>
              <a:t>Traffic management in the enterprise</a:t>
            </a:r>
          </a:p>
          <a:p>
            <a:pPr algn="just" defTabSz="685800" eaLnBrk="0" fontAlgn="base" hangingPunct="0">
              <a:spcBef>
                <a:spcPts val="430"/>
              </a:spcBef>
              <a:spcAft>
                <a:spcPct val="0"/>
              </a:spcAft>
              <a:buFontTx/>
              <a:buChar char="•"/>
            </a:pPr>
            <a:r>
              <a:rPr lang="en-US" sz="2400" bmk="_Toc368303153">
                <a:cs typeface="Times New Roman" pitchFamily="18" charset="0"/>
              </a:rPr>
              <a:t> </a:t>
            </a:r>
            <a:r>
              <a:rPr lang="en-US" sz="2200" bmk="_Toc368303153">
                <a:cs typeface="Times New Roman" pitchFamily="18" charset="0"/>
              </a:rPr>
              <a:t>external (out-plant) transport</a:t>
            </a:r>
          </a:p>
          <a:p>
            <a:pPr defTabSz="685800" eaLnBrk="0" fontAlgn="base" hangingPunct="0">
              <a:spcBef>
                <a:spcPts val="430"/>
              </a:spcBef>
              <a:spcAft>
                <a:spcPct val="0"/>
              </a:spcAft>
              <a:buFontTx/>
              <a:buChar char="•"/>
            </a:pPr>
            <a:r>
              <a:rPr lang="en-US" sz="2200" bmk="_Toc368303153">
                <a:cs typeface="Times New Roman" pitchFamily="18" charset="0"/>
              </a:rPr>
              <a:t> internal (in-house) transport:</a:t>
            </a:r>
            <a:endParaRPr lang="en-US" sz="2200">
              <a:latin typeface="+mj-lt"/>
            </a:endParaRPr>
          </a:p>
          <a:p>
            <a:pPr lvl="1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/>
              <a:t> between objects</a:t>
            </a:r>
          </a:p>
          <a:p>
            <a:pPr lvl="1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/>
              <a:t> between operations</a:t>
            </a:r>
          </a:p>
          <a:p>
            <a:pPr lvl="1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/>
              <a:t> in operations    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 sz="1600"/>
              <a:t> </a:t>
            </a:r>
            <a:endParaRPr lang="en-US" sz="15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047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1C00ED98-C6AA-48BB-BEFA-751A7FF0E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49" y="692720"/>
            <a:ext cx="6971332" cy="213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948" tIns="133308" rIns="68580" bIns="66654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1" indent="-342900" defTabSz="685800" fontAlgn="base">
              <a:spcBef>
                <a:spcPts val="43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 bmk="_Toc368303159">
                <a:latin typeface="+mj-lt"/>
                <a:cs typeface="Times New Roman" pitchFamily="18" charset="0"/>
              </a:rPr>
              <a:t>o</a:t>
            </a:r>
            <a:r>
              <a:rPr lang="en-US" sz="2400" dirty="0"/>
              <a:t>bjectives of traffic management in the enterprise</a:t>
            </a:r>
            <a:r>
              <a:rPr lang="en-US" sz="2200" dirty="0" bmk="_Toc368303159">
                <a:latin typeface="+mj-lt"/>
                <a:ea typeface="Calibri" pitchFamily="34" charset="0"/>
                <a:cs typeface="Times New Roman" pitchFamily="18" charset="0"/>
              </a:rPr>
              <a:t>:</a:t>
            </a:r>
            <a:endParaRPr lang="en-US" sz="2200" dirty="0">
              <a:latin typeface="+mj-lt"/>
            </a:endParaRP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/>
              <a:t> optimal use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/>
              <a:t> higher level of service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/>
              <a:t> flexibility</a:t>
            </a:r>
          </a:p>
          <a:p>
            <a:pPr lvl="1" algn="just" eaLnBrk="0" fontAlgn="base" hangingPunct="0">
              <a:spcBef>
                <a:spcPts val="43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/>
              <a:t> transparency</a:t>
            </a:r>
            <a:endParaRPr lang="en-US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9413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32404F0-CB3F-4C95-8A02-36837D5B7F77}"/>
              </a:ext>
            </a:extLst>
          </p:cNvPr>
          <p:cNvSpPr/>
          <p:nvPr/>
        </p:nvSpPr>
        <p:spPr>
          <a:xfrm>
            <a:off x="395968" y="736721"/>
            <a:ext cx="74846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430"/>
              </a:spcBef>
            </a:pPr>
            <a:r>
              <a:rPr lang="en-US" sz="2600" b="1" cap="all" bmk="_Toc374514537">
                <a:solidFill>
                  <a:srgbClr val="307871"/>
                </a:solidFill>
              </a:rPr>
              <a:t>Globalization of transport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air and ship transport are the most important in international transport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internally, road and rail transport dominate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significant differences between countries</a:t>
            </a:r>
          </a:p>
        </p:txBody>
      </p:sp>
    </p:spTree>
    <p:extLst>
      <p:ext uri="{BB962C8B-B14F-4D97-AF65-F5344CB8AC3E}">
        <p14:creationId xmlns:p14="http://schemas.microsoft.com/office/powerpoint/2010/main" val="2321857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571427" y="432392"/>
            <a:ext cx="29017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100" b="1" kern="0" dirty="0">
                <a:solidFill>
                  <a:srgbClr val="307871"/>
                </a:solidFill>
                <a:latin typeface="Times New Roman"/>
              </a:rPr>
              <a:t>Summary of the lecture</a:t>
            </a:r>
            <a:endParaRPr lang="en-US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8799" y="1160104"/>
            <a:ext cx="729096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You can: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Describe the factors influencing the development of the transport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Describe </a:t>
            </a:r>
            <a:r>
              <a:rPr lang="cs-CZ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the</a:t>
            </a:r>
            <a:r>
              <a:rPr lang="cs-CZ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selected </a:t>
            </a: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objectives of the White Paper on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Explain the importance and types of regulation in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Characterize tariff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  <a:cs typeface="Arial" panose="020B0604020202020204" pitchFamily="34" charset="0"/>
              </a:rPr>
              <a:t>Briefly describe traffic management in the enterprise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32404F0-CB3F-4C95-8A02-36837D5B7F77}"/>
              </a:ext>
            </a:extLst>
          </p:cNvPr>
          <p:cNvSpPr/>
          <p:nvPr/>
        </p:nvSpPr>
        <p:spPr>
          <a:xfrm>
            <a:off x="395968" y="736721"/>
            <a:ext cx="73927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 Europe, there is state ownership of railways or rail subsidies by the state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 Japan and Europe, shipping is much more used than in the US and Canada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cost</a:t>
            </a:r>
            <a:r>
              <a:rPr lang="cs-CZ" sz="2200" dirty="0"/>
              <a:t>s</a:t>
            </a:r>
            <a:r>
              <a:rPr lang="en-US" sz="2200" dirty="0"/>
              <a:t> of international transport represent a much higher share of the value of the product than </a:t>
            </a:r>
            <a:r>
              <a:rPr lang="cs-CZ" sz="2200" dirty="0"/>
              <a:t>in </a:t>
            </a:r>
            <a:r>
              <a:rPr lang="en-US" sz="2200" dirty="0"/>
              <a:t>domestic transport</a:t>
            </a:r>
            <a:endParaRPr lang="cs-CZ" sz="2200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87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632404F0-CB3F-4C95-8A02-36837D5B7F77}"/>
              </a:ext>
            </a:extLst>
          </p:cNvPr>
          <p:cNvSpPr/>
          <p:nvPr/>
        </p:nvSpPr>
        <p:spPr>
          <a:xfrm>
            <a:off x="395968" y="736721"/>
            <a:ext cx="739276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/>
              <a:t>Intermodal transport: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type of combined transport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transport process carried out using at least two different modes of transport while maintaining one integrated handling unit on the entire transport route, organized by only one operator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/>
              <a:t>overall result is cost savings and higher level of CS</a:t>
            </a:r>
          </a:p>
        </p:txBody>
      </p:sp>
    </p:spTree>
    <p:extLst>
      <p:ext uri="{BB962C8B-B14F-4D97-AF65-F5344CB8AC3E}">
        <p14:creationId xmlns:p14="http://schemas.microsoft.com/office/powerpoint/2010/main" val="416984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280B0483-26A7-4704-9B4C-FEC73FFE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00" y="567046"/>
            <a:ext cx="71568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600" b="1" cap="all" dirty="0" smtClean="0">
                <a:solidFill>
                  <a:srgbClr val="307871"/>
                </a:solidFill>
              </a:rPr>
              <a:t>Factors that influence the future development of the transport sector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200" dirty="0" smtClean="0">
                <a:latin typeface="+mj-lt"/>
                <a:cs typeface="Times New Roman" pitchFamily="18" charset="0"/>
              </a:rPr>
              <a:t>Political aspects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cs typeface="Times New Roman" pitchFamily="18" charset="0"/>
              </a:rPr>
              <a:t> Economic aspects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cs typeface="Times New Roman" pitchFamily="18" charset="0"/>
              </a:rPr>
              <a:t> Technical aspects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cs typeface="Times New Roman" pitchFamily="18" charset="0"/>
              </a:rPr>
              <a:t> Social aspects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2200" dirty="0" smtClean="0">
                <a:latin typeface="+mj-lt"/>
                <a:cs typeface="Times New Roman" pitchFamily="18" charset="0"/>
              </a:rPr>
              <a:t> Ecological aspects</a:t>
            </a:r>
            <a:endParaRPr lang="en-GB" sz="2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6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280B0483-26A7-4704-9B4C-FEC73FFE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34" y="770569"/>
            <a:ext cx="821537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>
                <a:latin typeface="+mj-lt"/>
                <a:cs typeface="Times New Roman" pitchFamily="18" charset="0"/>
              </a:rPr>
              <a:t>Migration</a:t>
            </a:r>
          </a:p>
          <a:p>
            <a:pPr lvl="0" indent="18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>
                <a:latin typeface="+mj-lt"/>
                <a:cs typeface="Times New Roman" pitchFamily="18" charset="0"/>
              </a:rPr>
              <a:t>Urban development</a:t>
            </a:r>
          </a:p>
          <a:p>
            <a:pPr lvl="0" indent="18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>
                <a:latin typeface="+mj-lt"/>
                <a:cs typeface="Times New Roman" pitchFamily="18" charset="0"/>
              </a:rPr>
              <a:t>Problems of intercity transport</a:t>
            </a:r>
          </a:p>
          <a:p>
            <a:pPr lvl="0" indent="18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>
                <a:latin typeface="+mj-lt"/>
                <a:cs typeface="Times New Roman" pitchFamily="18" charset="0"/>
              </a:rPr>
              <a:t>Problems of transport in cities</a:t>
            </a:r>
          </a:p>
          <a:p>
            <a:pPr lvl="0" indent="18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>
                <a:latin typeface="+mj-lt"/>
                <a:cs typeface="Times New Roman" pitchFamily="18" charset="0"/>
              </a:rPr>
              <a:t>Transport investment financing</a:t>
            </a:r>
          </a:p>
          <a:p>
            <a:pPr lvl="0" indent="18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>
                <a:latin typeface="+mj-lt"/>
                <a:cs typeface="Times New Roman" pitchFamily="18" charset="0"/>
              </a:rPr>
              <a:t>Planning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E3CDBD77-CFCB-4651-8D88-C45664B2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05" t="31428" r="4036" b="39947"/>
          <a:stretch/>
        </p:blipFill>
        <p:spPr>
          <a:xfrm>
            <a:off x="6038409" y="1886400"/>
            <a:ext cx="2486161" cy="16848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4F16F935-05F0-437E-B9A4-4613C093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59" t="61655" r="27796" b="9720"/>
          <a:stretch/>
        </p:blipFill>
        <p:spPr>
          <a:xfrm>
            <a:off x="3275999" y="3031200"/>
            <a:ext cx="2467931" cy="16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EBD079B2-25E1-4537-8786-D434A5ABD75B}"/>
              </a:ext>
            </a:extLst>
          </p:cNvPr>
          <p:cNvSpPr/>
          <p:nvPr/>
        </p:nvSpPr>
        <p:spPr>
          <a:xfrm>
            <a:off x="164755" y="628601"/>
            <a:ext cx="771586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cap="all" dirty="0">
                <a:solidFill>
                  <a:srgbClr val="307871"/>
                </a:solidFill>
              </a:rPr>
              <a:t>EU Transport Strategy 2050 (White Paper on Transport)</a:t>
            </a:r>
            <a:br>
              <a:rPr lang="en-US" sz="2600" b="1" cap="all" dirty="0">
                <a:solidFill>
                  <a:srgbClr val="307871"/>
                </a:solidFill>
              </a:rPr>
            </a:br>
            <a:endParaRPr lang="en-US" sz="2600" b="1" cap="all" dirty="0">
              <a:solidFill>
                <a:srgbClr val="307871"/>
              </a:solidFill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Efforts to create a competitive transport system within the EU that will improve mobility </a:t>
            </a:r>
            <a:r>
              <a:rPr lang="cs-CZ" sz="2200" dirty="0" smtClean="0">
                <a:latin typeface="+mj-lt"/>
              </a:rPr>
              <a:t>and </a:t>
            </a:r>
            <a:r>
              <a:rPr lang="cs-CZ" sz="2200" dirty="0" err="1" smtClean="0">
                <a:latin typeface="+mj-lt"/>
              </a:rPr>
              <a:t>also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will </a:t>
            </a:r>
            <a:r>
              <a:rPr lang="en-US" sz="2200" dirty="0">
                <a:latin typeface="+mj-lt"/>
              </a:rPr>
              <a:t>remove major barriers in key areas (</a:t>
            </a:r>
            <a:r>
              <a:rPr lang="en-US" sz="2200" dirty="0" err="1" smtClean="0">
                <a:latin typeface="+mj-lt"/>
              </a:rPr>
              <a:t>reduc</a:t>
            </a:r>
            <a:r>
              <a:rPr lang="cs-CZ" sz="2200" dirty="0" err="1" smtClean="0">
                <a:latin typeface="+mj-lt"/>
              </a:rPr>
              <a:t>ing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Europe's dependence on oil, </a:t>
            </a:r>
            <a:r>
              <a:rPr lang="en-US" sz="2200" dirty="0" err="1" smtClean="0">
                <a:latin typeface="+mj-lt"/>
              </a:rPr>
              <a:t>reduc</a:t>
            </a:r>
            <a:r>
              <a:rPr lang="cs-CZ" sz="2200" dirty="0" err="1" smtClean="0">
                <a:latin typeface="+mj-lt"/>
              </a:rPr>
              <a:t>ing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transport carbon emissions by 60% by 2050)</a:t>
            </a:r>
            <a:br>
              <a:rPr lang="en-US" sz="2200" dirty="0">
                <a:latin typeface="+mj-lt"/>
              </a:rPr>
            </a:br>
            <a:endParaRPr lang="en-US" sz="2200" dirty="0">
              <a:latin typeface="+mj-lt"/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10 strategic goals: 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 dirty="0"/>
              <a:t>Goal 1: to halve the use of 'conventionally driven' cars in urban transport by 2030; discard them by 2050; by 2030 public transport without CO</a:t>
            </a:r>
            <a:r>
              <a:rPr lang="en-US" baseline="30000" dirty="0"/>
              <a:t>2</a:t>
            </a:r>
            <a:r>
              <a:rPr lang="en-US" dirty="0"/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11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EBD079B2-25E1-4537-8786-D434A5ABD75B}"/>
              </a:ext>
            </a:extLst>
          </p:cNvPr>
          <p:cNvSpPr/>
          <p:nvPr/>
        </p:nvSpPr>
        <p:spPr>
          <a:xfrm>
            <a:off x="164755" y="628601"/>
            <a:ext cx="7715865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>
                <a:latin typeface="+mj-lt"/>
              </a:rPr>
              <a:t>Goal 3: by 2030 to transfer 30% of road freight transport over 300 km to other modes (rail, shipping), by 2050 more than 50%.</a:t>
            </a:r>
          </a:p>
          <a:p>
            <a:pPr marL="742950" lvl="1" indent="-28575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en-US">
                <a:latin typeface="+mj-lt"/>
              </a:rPr>
              <a:t>Goal 4: Complete the European high-speed rail network by 2050. Triple the length of existing high-speed rail networks by 2030 and maintain a dense rail network in all Member States. By 2050, most of the medium-haul passenger volume should be by rail.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="" xmlns:a16="http://schemas.microsoft.com/office/drawing/2014/main" id="{720DBA9C-3B04-4D63-A2D4-51C65357C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5" t="24637" r="33779" b="16850"/>
          <a:stretch/>
        </p:blipFill>
        <p:spPr>
          <a:xfrm>
            <a:off x="3160250" y="2709277"/>
            <a:ext cx="2480598" cy="1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1037</Words>
  <Application>Microsoft Office PowerPoint</Application>
  <PresentationFormat>Předvádění na obrazovce (16:9)</PresentationFormat>
  <Paragraphs>160</Paragraphs>
  <Slides>30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Courier New</vt:lpstr>
      <vt:lpstr>DejaVu Sans</vt:lpstr>
      <vt:lpstr>StarSymbol</vt:lpstr>
      <vt:lpstr>Times New Roman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cemerkova</cp:lastModifiedBy>
  <cp:revision>577</cp:revision>
  <dcterms:created xsi:type="dcterms:W3CDTF">2016-07-06T15:42:34Z</dcterms:created>
  <dcterms:modified xsi:type="dcterms:W3CDTF">2020-10-27T10:11:20Z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