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8" r:id="rId2"/>
    <p:sldId id="263" r:id="rId3"/>
    <p:sldId id="394" r:id="rId4"/>
    <p:sldId id="390" r:id="rId5"/>
    <p:sldId id="396" r:id="rId6"/>
    <p:sldId id="395" r:id="rId7"/>
    <p:sldId id="387" r:id="rId8"/>
    <p:sldId id="371" r:id="rId9"/>
    <p:sldId id="415" r:id="rId10"/>
    <p:sldId id="416" r:id="rId11"/>
    <p:sldId id="397" r:id="rId12"/>
    <p:sldId id="398" r:id="rId13"/>
    <p:sldId id="399" r:id="rId14"/>
    <p:sldId id="400" r:id="rId15"/>
    <p:sldId id="401" r:id="rId16"/>
    <p:sldId id="402" r:id="rId17"/>
    <p:sldId id="403" r:id="rId18"/>
    <p:sldId id="404" r:id="rId19"/>
    <p:sldId id="405" r:id="rId20"/>
    <p:sldId id="406" r:id="rId21"/>
    <p:sldId id="407" r:id="rId22"/>
    <p:sldId id="408" r:id="rId23"/>
    <p:sldId id="409" r:id="rId24"/>
    <p:sldId id="410" r:id="rId25"/>
    <p:sldId id="411" r:id="rId26"/>
    <p:sldId id="417" r:id="rId27"/>
    <p:sldId id="412" r:id="rId28"/>
    <p:sldId id="413" r:id="rId29"/>
    <p:sldId id="414" r:id="rId30"/>
    <p:sldId id="391" r:id="rId31"/>
    <p:sldId id="392" r:id="rId32"/>
    <p:sldId id="393" r:id="rId33"/>
    <p:sldId id="287" r:id="rId34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690" autoAdjust="0"/>
  </p:normalViewPr>
  <p:slideViewPr>
    <p:cSldViewPr snapToGrid="0">
      <p:cViewPr varScale="1">
        <p:scale>
          <a:sx n="107" d="100"/>
          <a:sy n="107" d="100"/>
        </p:scale>
        <p:origin x="11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0A2ECB-C4ED-4CCD-B6F6-23C85EAE876C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7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530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188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139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696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5600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93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810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626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72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51640" y="195480"/>
            <a:ext cx="4536000" cy="2352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Times New Roman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Times New Roman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400">
                <a:latin typeface="Times New Roman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Times New Roman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36819" y="312822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540454"/>
            <a:ext cx="3222810" cy="254564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b="1" dirty="0"/>
          </a:p>
          <a:p>
            <a:pPr algn="l"/>
            <a:endParaRPr lang="en-US" sz="3000" b="1" dirty="0"/>
          </a:p>
          <a:p>
            <a:pPr lvl="0"/>
            <a:endParaRPr lang="en-US" sz="3000" b="1" cap="all" dirty="0"/>
          </a:p>
          <a:p>
            <a:pPr lvl="0"/>
            <a:endParaRPr lang="en-US" sz="3000" b="1" cap="all" dirty="0"/>
          </a:p>
          <a:p>
            <a:pPr lvl="0"/>
            <a:r>
              <a:rPr lang="en-US" sz="3000" b="1" cap="all" dirty="0"/>
              <a:t>Logistics</a:t>
            </a:r>
          </a:p>
          <a:p>
            <a:pPr lvl="0"/>
            <a:r>
              <a:rPr lang="en-US" sz="3000" b="1" cap="all" dirty="0"/>
              <a:t>-</a:t>
            </a:r>
          </a:p>
          <a:p>
            <a:pPr lvl="0"/>
            <a:r>
              <a:rPr lang="en-US" sz="2600" b="1" cap="all" dirty="0"/>
              <a:t>Store</a:t>
            </a:r>
            <a:r>
              <a:rPr lang="cs-CZ" sz="2600" b="1" cap="all" dirty="0"/>
              <a:t>s</a:t>
            </a:r>
            <a:endParaRPr lang="en-US" sz="2600" b="1" cap="all" dirty="0"/>
          </a:p>
          <a:p>
            <a:pPr lvl="0"/>
            <a:endParaRPr lang="en-US" sz="2600" b="1" cap="all" dirty="0"/>
          </a:p>
          <a:p>
            <a:pPr lvl="0"/>
            <a:r>
              <a:rPr lang="en-US" sz="2600" b="1" cap="all" dirty="0"/>
              <a:t>part 2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76052" y="1931524"/>
            <a:ext cx="3604568" cy="1456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 dirty="0">
                <a:solidFill>
                  <a:srgbClr val="002060"/>
                </a:solidFill>
              </a:rPr>
              <a:t>The aim of the lecture is to </a:t>
            </a:r>
            <a:r>
              <a:rPr lang="en-US" sz="1800" b="1" i="1" dirty="0" smtClean="0">
                <a:solidFill>
                  <a:srgbClr val="002060"/>
                </a:solidFill>
              </a:rPr>
              <a:t>discuss </a:t>
            </a:r>
            <a:r>
              <a:rPr lang="en-US" sz="1800" b="1" i="1" dirty="0">
                <a:solidFill>
                  <a:srgbClr val="002060"/>
                </a:solidFill>
              </a:rPr>
              <a:t>performance of stock operations and handling technology</a:t>
            </a: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6956047" y="3723879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Šárka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Čemerková</a:t>
            </a:r>
            <a:endParaRPr lang="en-GB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lecturer</a:t>
            </a:r>
            <a:endParaRPr lang="en-GB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8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EF4C3EEC-704D-428C-9D7E-081FD7F282E1}"/>
              </a:ext>
            </a:extLst>
          </p:cNvPr>
          <p:cNvSpPr/>
          <p:nvPr/>
        </p:nvSpPr>
        <p:spPr>
          <a:xfrm>
            <a:off x="477697" y="628601"/>
            <a:ext cx="7402923" cy="2595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200" b="1" dirty="0"/>
              <a:t>Manual systems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high degree of flexibility - using the most flexible handling system – people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people = </a:t>
            </a:r>
            <a:r>
              <a:rPr lang="cs-CZ" sz="2200" dirty="0" err="1" smtClean="0"/>
              <a:t>errors</a:t>
            </a:r>
            <a:endParaRPr lang="en-US" sz="2200" dirty="0"/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less </a:t>
            </a:r>
            <a:r>
              <a:rPr lang="en-US" sz="2200" dirty="0" smtClean="0"/>
              <a:t>investment </a:t>
            </a:r>
            <a:r>
              <a:rPr lang="en-US" sz="2200" dirty="0"/>
              <a:t>intensive</a:t>
            </a:r>
          </a:p>
          <a:p>
            <a:pPr>
              <a:spcBef>
                <a:spcPts val="430"/>
              </a:spcBef>
            </a:pP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83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EF4C3EEC-704D-428C-9D7E-081FD7F282E1}"/>
              </a:ext>
            </a:extLst>
          </p:cNvPr>
          <p:cNvSpPr/>
          <p:nvPr/>
        </p:nvSpPr>
        <p:spPr>
          <a:xfrm>
            <a:off x="498022" y="628601"/>
            <a:ext cx="7249886" cy="2595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200" b="1" dirty="0">
                <a:solidFill>
                  <a:srgbClr val="FF0000"/>
                </a:solidFill>
              </a:rPr>
              <a:t>Equipment for storage and picking up of goods</a:t>
            </a:r>
          </a:p>
          <a:p>
            <a:pPr>
              <a:spcBef>
                <a:spcPts val="430"/>
              </a:spcBef>
            </a:pP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racks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 err="1" smtClean="0"/>
              <a:t>shel</a:t>
            </a:r>
            <a:r>
              <a:rPr lang="cs-CZ" sz="2200" dirty="0" smtClean="0"/>
              <a:t>f</a:t>
            </a:r>
            <a:r>
              <a:rPr lang="en-US" sz="2200" dirty="0" smtClean="0"/>
              <a:t> </a:t>
            </a:r>
            <a:r>
              <a:rPr lang="en-US" sz="2200" dirty="0"/>
              <a:t>systems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 err="1"/>
              <a:t>p</a:t>
            </a:r>
            <a:r>
              <a:rPr lang="cs-CZ" sz="2200" dirty="0" err="1" smtClean="0"/>
              <a:t>ull-out</a:t>
            </a:r>
            <a:r>
              <a:rPr lang="cs-CZ" sz="2200" dirty="0" smtClean="0"/>
              <a:t> </a:t>
            </a:r>
            <a:r>
              <a:rPr lang="cs-CZ" sz="2200" dirty="0" err="1" smtClean="0"/>
              <a:t>shelf</a:t>
            </a:r>
            <a:r>
              <a:rPr lang="cs-CZ" sz="2200" dirty="0" smtClean="0"/>
              <a:t> </a:t>
            </a:r>
            <a:r>
              <a:rPr lang="en-US" sz="2200" dirty="0" smtClean="0"/>
              <a:t>systems</a:t>
            </a:r>
            <a:endParaRPr lang="en-US" sz="2200" dirty="0"/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mechanical equipment with operator (e.g. fork-lift trucks)</a:t>
            </a:r>
          </a:p>
        </p:txBody>
      </p:sp>
    </p:spTree>
    <p:extLst>
      <p:ext uri="{BB962C8B-B14F-4D97-AF65-F5344CB8AC3E}">
        <p14:creationId xmlns:p14="http://schemas.microsoft.com/office/powerpoint/2010/main" val="346225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aphicFrame>
        <p:nvGraphicFramePr>
          <p:cNvPr id="5" name="Tabulka 4">
            <a:extLst>
              <a:ext uri="{FF2B5EF4-FFF2-40B4-BE49-F238E27FC236}">
                <a16:creationId xmlns="" xmlns:a16="http://schemas.microsoft.com/office/drawing/2014/main" id="{E2CD6035-941E-4209-B883-93169A2A0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338185"/>
              </p:ext>
            </p:extLst>
          </p:nvPr>
        </p:nvGraphicFramePr>
        <p:xfrm>
          <a:off x="188640" y="792378"/>
          <a:ext cx="7590531" cy="32004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092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653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72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286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908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noProof="0" dirty="0"/>
                        <a:t>Equipment</a:t>
                      </a:r>
                      <a:endParaRPr lang="en-US" sz="1400" b="1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noProof="0" dirty="0"/>
                        <a:t>Type of material</a:t>
                      </a:r>
                      <a:endParaRPr lang="en-US" sz="1400" b="1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noProof="0" dirty="0"/>
                        <a:t>Benefits</a:t>
                      </a:r>
                      <a:endParaRPr lang="en-US" sz="1400" b="1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noProof="0" dirty="0"/>
                        <a:t>More information</a:t>
                      </a:r>
                      <a:endParaRPr lang="en-US" sz="1400" b="1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9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Classic pallet racks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Goods on pallets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Good stocking density, good security of goods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/>
                        <a:t>Storage density can be increased by placing two pallets in a row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9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Entrance pallet racks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Goods on pallets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Fork-lift trucks can be used, good storage density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/>
                        <a:t>Lift trucks can only be accessed from one direction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62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Passage pallet racks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Goods on pallets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Fork-lift trucks can be used, good storage density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/>
                        <a:t>Lift trucks can be accessed from both sides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76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High-rise rack stackers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Goods on pallets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Very high storage density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/>
                        <a:t>Used in combination with an automated storage and retrieval system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9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Cantilever racks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Goods of long length or in rolls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Suitable for storing goods with problematic shape (exhausts,…)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/>
                        <a:t>Each item can be stored in a separate rack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374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aphicFrame>
        <p:nvGraphicFramePr>
          <p:cNvPr id="5" name="Tabulka 4">
            <a:extLst>
              <a:ext uri="{FF2B5EF4-FFF2-40B4-BE49-F238E27FC236}">
                <a16:creationId xmlns="" xmlns:a16="http://schemas.microsoft.com/office/drawing/2014/main" id="{5E7E265A-9F2A-4351-ACC1-01AE0A84B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107550"/>
              </p:ext>
            </p:extLst>
          </p:nvPr>
        </p:nvGraphicFramePr>
        <p:xfrm>
          <a:off x="164755" y="651510"/>
          <a:ext cx="7664180" cy="34137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239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05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094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502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55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Pallet stacking structures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Special shapes or breakable parts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Unstackable products can also be stacked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They can be disassembled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9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Stacking racks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Special shapes or breakable parts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Unstackable products can also be stacked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They can be folded and stacked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92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Gravity racks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Individually packaged products / boxes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High storage density, goods are shifting by gravity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Material flow in the FIFO or LIFO system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9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baseline="0" noProof="0" dirty="0" err="1" smtClean="0"/>
                        <a:t>Shelf</a:t>
                      </a:r>
                      <a:r>
                        <a:rPr lang="cs-CZ" sz="1400" baseline="0" noProof="0" dirty="0" smtClean="0"/>
                        <a:t> </a:t>
                      </a:r>
                      <a:r>
                        <a:rPr lang="cs-CZ" sz="1400" baseline="0" noProof="0" dirty="0" err="1" smtClean="0"/>
                        <a:t>systems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Individually packaged products / boxes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>
                          <a:effectLst/>
                        </a:rPr>
                        <a:t>Low cost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Can be combined with </a:t>
                      </a:r>
                      <a:r>
                        <a:rPr lang="cs-CZ" sz="1400" noProof="0" dirty="0" err="1" smtClean="0"/>
                        <a:t>pull-out</a:t>
                      </a:r>
                      <a:r>
                        <a:rPr lang="cs-CZ" sz="1400" noProof="0" dirty="0" smtClean="0"/>
                        <a:t> </a:t>
                      </a:r>
                      <a:r>
                        <a:rPr lang="cs-CZ" sz="1400" noProof="0" dirty="0" err="1" smtClean="0"/>
                        <a:t>shelf</a:t>
                      </a:r>
                      <a:r>
                        <a:rPr lang="cs-CZ" sz="1400" noProof="0" dirty="0" smtClean="0"/>
                        <a:t> </a:t>
                      </a:r>
                      <a:r>
                        <a:rPr lang="en-US" sz="1400" noProof="0" dirty="0" smtClean="0"/>
                        <a:t>for </a:t>
                      </a:r>
                      <a:r>
                        <a:rPr lang="en-US" sz="1400" noProof="0" dirty="0"/>
                        <a:t>greater flexibility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84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noProof="0" dirty="0" err="1" smtClean="0"/>
                        <a:t>Pull-out</a:t>
                      </a:r>
                      <a:r>
                        <a:rPr lang="cs-CZ" sz="1400" baseline="0" noProof="0" dirty="0" smtClean="0"/>
                        <a:t> </a:t>
                      </a:r>
                      <a:r>
                        <a:rPr lang="cs-CZ" sz="1400" baseline="0" noProof="0" dirty="0" err="1" smtClean="0"/>
                        <a:t>shelf</a:t>
                      </a:r>
                      <a:r>
                        <a:rPr lang="cs-CZ" sz="1400" baseline="0" noProof="0" dirty="0" smtClean="0"/>
                        <a:t> </a:t>
                      </a:r>
                      <a:r>
                        <a:rPr lang="cs-CZ" sz="1400" baseline="0" noProof="0" dirty="0" err="1" smtClean="0"/>
                        <a:t>systems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Small parts and tools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All parts are easy to access, good goods security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The system can be divided into many types of stock items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24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Sliding rack or shelf systems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/>
                        <a:t>Goods on pallets, bulk materials, boxes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It can reduce the required storage area by up to half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Comes equipped with safety equipment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183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69">
            <a:extLst>
              <a:ext uri="{FF2B5EF4-FFF2-40B4-BE49-F238E27FC236}">
                <a16:creationId xmlns="" xmlns:a16="http://schemas.microsoft.com/office/drawing/2014/main" id="{1D9CE103-F4F7-44CA-BF3B-DDE9F057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2572" r="7231" b="2963"/>
          <a:stretch/>
        </p:blipFill>
        <p:spPr bwMode="auto">
          <a:xfrm>
            <a:off x="1139934" y="337003"/>
            <a:ext cx="6567854" cy="420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CDEFB5F6-30A3-4DAF-B44F-0B641194452F}"/>
              </a:ext>
            </a:extLst>
          </p:cNvPr>
          <p:cNvSpPr/>
          <p:nvPr/>
        </p:nvSpPr>
        <p:spPr>
          <a:xfrm>
            <a:off x="1158796" y="2653224"/>
            <a:ext cx="36048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/>
              <a:t>Sliding (mobile) rack system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="" xmlns:a16="http://schemas.microsoft.com/office/drawing/2014/main" id="{9A1216C5-F5A3-4874-BB98-A8A8CBE62FC6}"/>
              </a:ext>
            </a:extLst>
          </p:cNvPr>
          <p:cNvSpPr/>
          <p:nvPr/>
        </p:nvSpPr>
        <p:spPr>
          <a:xfrm>
            <a:off x="1158796" y="259269"/>
            <a:ext cx="3383516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/>
              <a:t>Stationary rack system</a:t>
            </a:r>
          </a:p>
        </p:txBody>
      </p:sp>
    </p:spTree>
    <p:extLst>
      <p:ext uri="{BB962C8B-B14F-4D97-AF65-F5344CB8AC3E}">
        <p14:creationId xmlns:p14="http://schemas.microsoft.com/office/powerpoint/2010/main" val="2093689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Obrázek 4" descr="pojizdne regaly.jpg">
            <a:extLst>
              <a:ext uri="{FF2B5EF4-FFF2-40B4-BE49-F238E27FC236}">
                <a16:creationId xmlns="" xmlns:a16="http://schemas.microsoft.com/office/drawing/2014/main" id="{68FE2558-8E62-4002-A369-AE834CB3EE8F}"/>
              </a:ext>
            </a:extLst>
          </p:cNvPr>
          <p:cNvPicPr/>
          <p:nvPr/>
        </p:nvPicPr>
        <p:blipFill rotWithShape="1">
          <a:blip r:embed="rId3"/>
          <a:srcRect l="3091" t="14244" r="3966"/>
          <a:stretch/>
        </p:blipFill>
        <p:spPr>
          <a:xfrm>
            <a:off x="213728" y="942447"/>
            <a:ext cx="7666892" cy="32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78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D7495BC-8073-4E3B-B3B6-6DEED6560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3"/>
          <a:stretch/>
        </p:blipFill>
        <p:spPr bwMode="auto">
          <a:xfrm>
            <a:off x="409909" y="527392"/>
            <a:ext cx="6149128" cy="399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EBEDB836-B6DE-41DC-B5A3-19DE6793B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037" y="1161708"/>
            <a:ext cx="2289103" cy="208035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777049B-5648-4099-8001-822777E8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742" y="3242067"/>
            <a:ext cx="3250483" cy="176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96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5F69CDB3-8C01-4899-9191-609FCD4BC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50" y="693321"/>
            <a:ext cx="72199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465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175E0389-E092-4F6F-87A9-F1422E836B39}"/>
              </a:ext>
            </a:extLst>
          </p:cNvPr>
          <p:cNvSpPr/>
          <p:nvPr/>
        </p:nvSpPr>
        <p:spPr>
          <a:xfrm>
            <a:off x="784860" y="628601"/>
            <a:ext cx="709576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FF0000"/>
                </a:solidFill>
              </a:rPr>
              <a:t>Equipment for transport and sorting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en-US" sz="14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motor or non-motorized equipment (fork-lifts, platform trucks, cranes, various hand trucks)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manual sorting of items: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/>
              <a:t>consolidation </a:t>
            </a:r>
            <a:r>
              <a:rPr lang="en-US" dirty="0"/>
              <a:t>and deconsolidation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/>
              <a:t>items based on specific customer orders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physical inspection and loading on a pallet or in a box / container intended for a specific consignment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time-consuming process subject to human error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efforts to </a:t>
            </a:r>
            <a:r>
              <a:rPr lang="en-US" dirty="0" err="1" smtClean="0"/>
              <a:t>minimiz</a:t>
            </a:r>
            <a:r>
              <a:rPr lang="cs-CZ" dirty="0" err="1" smtClean="0"/>
              <a:t>ing</a:t>
            </a:r>
            <a:endParaRPr lang="en-US" dirty="0"/>
          </a:p>
          <a:p>
            <a:pPr marL="800100" lvl="1" indent="-34290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dirty="0"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92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="" xmlns:a16="http://schemas.microsoft.com/office/drawing/2014/main" id="{8AF58270-60F4-49C6-95A1-032170273F73}"/>
              </a:ext>
            </a:extLst>
          </p:cNvPr>
          <p:cNvGrpSpPr/>
          <p:nvPr/>
        </p:nvGrpSpPr>
        <p:grpSpPr>
          <a:xfrm>
            <a:off x="251640" y="745730"/>
            <a:ext cx="6098491" cy="3892475"/>
            <a:chOff x="251640" y="745730"/>
            <a:chExt cx="6098491" cy="3892475"/>
          </a:xfrm>
        </p:grpSpPr>
        <p:pic>
          <p:nvPicPr>
            <p:cNvPr id="7" name="Picture 4">
              <a:extLst>
                <a:ext uri="{FF2B5EF4-FFF2-40B4-BE49-F238E27FC236}">
                  <a16:creationId xmlns="" xmlns:a16="http://schemas.microsoft.com/office/drawing/2014/main" id="{46759357-137D-41AE-9CE7-166617DB28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640" y="745730"/>
              <a:ext cx="1642110" cy="2232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="" xmlns:a16="http://schemas.microsoft.com/office/drawing/2014/main" id="{3A013E04-3B9A-4E4C-AADD-704985CA0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670" y="3076105"/>
              <a:ext cx="1338263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="" xmlns:a16="http://schemas.microsoft.com/office/drawing/2014/main" id="{A860C70E-9581-47BB-840A-029B88E48A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751" y="835825"/>
              <a:ext cx="1516380" cy="224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="" xmlns:a16="http://schemas.microsoft.com/office/drawing/2014/main" id="{5F3EEA7F-17E4-4C70-A355-34C3C2F7D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797" y="2881695"/>
              <a:ext cx="1280160" cy="1649730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xtLst/>
          </p:spPr>
        </p:pic>
        <p:pic>
          <p:nvPicPr>
            <p:cNvPr id="11" name="Picture 3">
              <a:extLst>
                <a:ext uri="{FF2B5EF4-FFF2-40B4-BE49-F238E27FC236}">
                  <a16:creationId xmlns="" xmlns:a16="http://schemas.microsoft.com/office/drawing/2014/main" id="{02735D7C-5120-4B9D-9E60-C5920510C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196" y="1484619"/>
              <a:ext cx="2228850" cy="2114550"/>
            </a:xfrm>
            <a:prstGeom prst="rect">
              <a:avLst/>
            </a:prstGeom>
            <a:noFill/>
            <a:ln>
              <a:noFill/>
            </a:ln>
            <a:effectLst>
              <a:glow rad="127000">
                <a:schemeClr val="accent1">
                  <a:alpha val="0"/>
                </a:schemeClr>
              </a:glow>
            </a:effectLst>
            <a:scene3d>
              <a:camera prst="orthographicFront">
                <a:rot lat="0" lon="1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5B34F2F3-8FB3-4860-BB40-6F4A3BB0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515" y="1661348"/>
            <a:ext cx="2426970" cy="228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067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sz="3600" b="1" cap="all" dirty="0"/>
          </a:p>
          <a:p>
            <a:pPr lvl="0"/>
            <a:r>
              <a:rPr lang="en-US" sz="3100" b="1" dirty="0"/>
              <a:t>Logistics</a:t>
            </a:r>
          </a:p>
          <a:p>
            <a:pPr lvl="0"/>
            <a:r>
              <a:rPr lang="en-US" sz="3100" b="1" dirty="0"/>
              <a:t>-</a:t>
            </a:r>
          </a:p>
          <a:p>
            <a:pPr lvl="0"/>
            <a:r>
              <a:rPr lang="en-US" sz="3100" b="1" dirty="0"/>
              <a:t>Stores</a:t>
            </a:r>
          </a:p>
          <a:p>
            <a:pPr lvl="0"/>
            <a:endParaRPr lang="cs-CZ" sz="3100" b="1" dirty="0"/>
          </a:p>
          <a:p>
            <a:pPr lvl="0"/>
            <a:r>
              <a:rPr lang="en-US" sz="3100" b="1" dirty="0"/>
              <a:t>Part 2</a:t>
            </a:r>
          </a:p>
          <a:p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34028" y="1511987"/>
            <a:ext cx="3604568" cy="22235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Measurement and evaluation of stock </a:t>
            </a:r>
            <a:r>
              <a:rPr lang="en-US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operation 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productivity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Information support of storage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Financial aspects of storage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Materials handling equipment</a:t>
            </a:r>
          </a:p>
          <a:p>
            <a:pPr marL="0" indent="0">
              <a:buNone/>
            </a:pPr>
            <a:endParaRPr lang="en-US" sz="1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5459" y="2904565"/>
            <a:ext cx="270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Structure of the lecture</a:t>
            </a:r>
          </a:p>
        </p:txBody>
      </p:sp>
    </p:spTree>
    <p:extLst>
      <p:ext uri="{BB962C8B-B14F-4D97-AF65-F5344CB8AC3E}">
        <p14:creationId xmlns:p14="http://schemas.microsoft.com/office/powerpoint/2010/main" val="1628521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="" xmlns:a16="http://schemas.microsoft.com/office/drawing/2014/main" id="{EB4C9EBF-FE2D-4279-A400-5F3A4124826C}"/>
              </a:ext>
            </a:extLst>
          </p:cNvPr>
          <p:cNvGrpSpPr/>
          <p:nvPr/>
        </p:nvGrpSpPr>
        <p:grpSpPr>
          <a:xfrm>
            <a:off x="347469" y="763612"/>
            <a:ext cx="4817969" cy="3326033"/>
            <a:chOff x="377949" y="1298890"/>
            <a:chExt cx="4817969" cy="3326033"/>
          </a:xfrm>
        </p:grpSpPr>
        <p:pic>
          <p:nvPicPr>
            <p:cNvPr id="9" name="Obrázek 8" descr="plosinypronajemcompact12.jpg">
              <a:extLst>
                <a:ext uri="{FF2B5EF4-FFF2-40B4-BE49-F238E27FC236}">
                  <a16:creationId xmlns="" xmlns:a16="http://schemas.microsoft.com/office/drawing/2014/main" id="{AF743132-76E2-4804-B1F1-FABB47BC7ECF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77949" y="1298890"/>
              <a:ext cx="1907381" cy="1971675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05978DD4-D6C7-4A2E-87A4-F67906BF9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999" t="19658" r="55192" b="14246"/>
            <a:stretch/>
          </p:blipFill>
          <p:spPr>
            <a:xfrm>
              <a:off x="2470303" y="2585107"/>
              <a:ext cx="2725615" cy="2039816"/>
            </a:xfrm>
            <a:prstGeom prst="rect">
              <a:avLst/>
            </a:prstGeom>
          </p:spPr>
        </p:pic>
      </p:grpSp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A69117A9-E136-4FC0-A703-6EF4B7057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05" y="2833517"/>
            <a:ext cx="1620085" cy="203981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20A739B7-C045-4F76-A76C-ECAD26C36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920" y="2564978"/>
            <a:ext cx="2247900" cy="248528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A2050B9-06EE-4D57-BE4F-F9AA3CE350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3365" y="533889"/>
            <a:ext cx="2342173" cy="282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68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99A596DB-E441-4DB1-A7B7-BB161AE205B6}"/>
              </a:ext>
            </a:extLst>
          </p:cNvPr>
          <p:cNvSpPr/>
          <p:nvPr/>
        </p:nvSpPr>
        <p:spPr>
          <a:xfrm>
            <a:off x="754380" y="628601"/>
            <a:ext cx="690137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Dispatching of goods</a:t>
            </a:r>
          </a:p>
          <a:p>
            <a:pPr algn="ctr">
              <a:spcAft>
                <a:spcPts val="600"/>
              </a:spcAft>
            </a:pPr>
            <a:endParaRPr lang="en-US" sz="1400" b="1" dirty="0">
              <a:solidFill>
                <a:srgbClr val="FF0000"/>
              </a:solidFill>
            </a:endParaRPr>
          </a:p>
          <a:p>
            <a:pPr marL="3420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preparing goods for shipment</a:t>
            </a:r>
          </a:p>
          <a:p>
            <a:pPr marL="3420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loading of goods into means of transport - equipment for handling output and input means of transport</a:t>
            </a:r>
          </a:p>
          <a:p>
            <a:pPr marL="3420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motor or non-motorized equipment described above + pallets, </a:t>
            </a:r>
            <a:r>
              <a:rPr lang="en-US" sz="2200" dirty="0" err="1">
                <a:latin typeface="+mj-lt"/>
              </a:rPr>
              <a:t>palletisers</a:t>
            </a:r>
            <a:r>
              <a:rPr lang="en-US" sz="2200" dirty="0">
                <a:latin typeface="+mj-lt"/>
              </a:rPr>
              <a:t> or various packaging equipment</a:t>
            </a:r>
            <a:endParaRPr lang="en-US" sz="2200" dirty="0"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298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508FDCA-44B0-4559-9931-1804EB7BE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33" y="628601"/>
            <a:ext cx="5659413" cy="368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098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="" xmlns:a16="http://schemas.microsoft.com/office/drawing/2014/main" id="{5BD042B1-178E-4A57-9A83-1B0A172125A0}"/>
              </a:ext>
            </a:extLst>
          </p:cNvPr>
          <p:cNvGrpSpPr/>
          <p:nvPr/>
        </p:nvGrpSpPr>
        <p:grpSpPr>
          <a:xfrm>
            <a:off x="511713" y="851396"/>
            <a:ext cx="6981092" cy="3440707"/>
            <a:chOff x="465993" y="1029132"/>
            <a:chExt cx="6981092" cy="3440707"/>
          </a:xfrm>
        </p:grpSpPr>
        <p:pic>
          <p:nvPicPr>
            <p:cNvPr id="7" name="Obrázek 6">
              <a:extLst>
                <a:ext uri="{FF2B5EF4-FFF2-40B4-BE49-F238E27FC236}">
                  <a16:creationId xmlns="" xmlns:a16="http://schemas.microsoft.com/office/drawing/2014/main" id="{9EBC8ECA-881A-4385-82B6-675765181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327" t="23077" r="54327" b="16809"/>
            <a:stretch/>
          </p:blipFill>
          <p:spPr>
            <a:xfrm>
              <a:off x="465993" y="1029132"/>
              <a:ext cx="3341076" cy="2162476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D4CF8F27-21AC-41D3-B74E-5A5BAAE7F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403" t="37892" r="62212" b="31624"/>
            <a:stretch/>
          </p:blipFill>
          <p:spPr>
            <a:xfrm>
              <a:off x="5080146" y="1099037"/>
              <a:ext cx="2235054" cy="1494693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="" xmlns:a16="http://schemas.microsoft.com/office/drawing/2014/main" id="{7BD2C3E9-B424-4934-BED9-0D97A441A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923" t="41310" r="61827" b="35898"/>
            <a:stretch/>
          </p:blipFill>
          <p:spPr>
            <a:xfrm>
              <a:off x="4211515" y="2938208"/>
              <a:ext cx="3235570" cy="15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9707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A1F49A38-0F39-469A-B81F-24C7D80EF51D}"/>
              </a:ext>
            </a:extLst>
          </p:cNvPr>
          <p:cNvSpPr/>
          <p:nvPr/>
        </p:nvSpPr>
        <p:spPr>
          <a:xfrm>
            <a:off x="800100" y="628601"/>
            <a:ext cx="708052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en-US" sz="2200" b="1" dirty="0">
                <a:latin typeface="+mj-lt"/>
              </a:rPr>
              <a:t>Automated systems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+mj-lt"/>
              </a:rPr>
              <a:t>types: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systems of automatic storage and search of goods (AS / RS)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rotary </a:t>
            </a:r>
            <a:r>
              <a:rPr lang="cs-CZ" dirty="0" err="1" smtClean="0"/>
              <a:t>container</a:t>
            </a:r>
            <a:r>
              <a:rPr lang="en-US" dirty="0" smtClean="0"/>
              <a:t>s </a:t>
            </a:r>
            <a:r>
              <a:rPr lang="en-US" dirty="0"/>
              <a:t>(carousels)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equipment for picking up boxes or items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belt conveyors</a:t>
            </a:r>
            <a:endParaRPr lang="en-US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robots and scanning systems</a:t>
            </a:r>
            <a:endParaRPr lang="en-US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+mj-lt"/>
              </a:rPr>
              <a:t>common part of modern storage facilities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+mj-lt"/>
              </a:rPr>
              <a:t>can be divided into the same categories as manual devices</a:t>
            </a:r>
          </a:p>
          <a:p>
            <a:pPr algn="just">
              <a:spcBef>
                <a:spcPts val="430"/>
              </a:spcBef>
              <a:spcAft>
                <a:spcPts val="0"/>
              </a:spcAft>
            </a:pP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48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C83881EB-6CC4-4F03-B359-91FBE8D60A8C}"/>
              </a:ext>
            </a:extLst>
          </p:cNvPr>
          <p:cNvSpPr/>
          <p:nvPr/>
        </p:nvSpPr>
        <p:spPr>
          <a:xfrm>
            <a:off x="851095" y="628601"/>
            <a:ext cx="446121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benefits: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increase </a:t>
            </a:r>
            <a:r>
              <a:rPr lang="cs-CZ" dirty="0" smtClean="0"/>
              <a:t>in </a:t>
            </a:r>
            <a:r>
              <a:rPr lang="en-US" dirty="0" smtClean="0"/>
              <a:t>the </a:t>
            </a:r>
            <a:r>
              <a:rPr lang="en-US" dirty="0"/>
              <a:t>productivity of the </a:t>
            </a:r>
            <a:r>
              <a:rPr lang="en-US" dirty="0" err="1" smtClean="0"/>
              <a:t>proce</a:t>
            </a:r>
            <a:r>
              <a:rPr lang="cs-CZ" dirty="0" smtClean="0"/>
              <a:t>s</a:t>
            </a:r>
            <a:r>
              <a:rPr lang="en-US" dirty="0" smtClean="0"/>
              <a:t>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order processing</a:t>
            </a:r>
            <a:endParaRPr lang="cs-CZ" dirty="0" smtClean="0"/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 err="1" smtClean="0"/>
              <a:t>decrease</a:t>
            </a:r>
            <a:r>
              <a:rPr lang="en-US" dirty="0" smtClean="0"/>
              <a:t> </a:t>
            </a:r>
            <a:r>
              <a:rPr lang="cs-CZ" dirty="0" smtClean="0"/>
              <a:t>in </a:t>
            </a:r>
            <a:r>
              <a:rPr lang="en-US" dirty="0" smtClean="0"/>
              <a:t>product </a:t>
            </a:r>
            <a:r>
              <a:rPr lang="en-US" dirty="0"/>
              <a:t>damage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improving the level of accuracy of stock information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 err="1" smtClean="0"/>
              <a:t>improv</a:t>
            </a:r>
            <a:r>
              <a:rPr lang="cs-CZ" dirty="0" err="1" smtClean="0"/>
              <a:t>ing</a:t>
            </a:r>
            <a:r>
              <a:rPr lang="en-US" dirty="0" smtClean="0"/>
              <a:t> </a:t>
            </a:r>
            <a:r>
              <a:rPr lang="en-US" dirty="0"/>
              <a:t>customer service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less need for staff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endParaRPr lang="en-US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B727E88A-4541-4396-9004-8719DCE77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46" t="35043" r="63942" b="29060"/>
          <a:stretch/>
        </p:blipFill>
        <p:spPr>
          <a:xfrm>
            <a:off x="5449339" y="1624705"/>
            <a:ext cx="2980593" cy="295712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AC2CAC25-337C-42EA-B3AA-FAC235293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789" y="3295461"/>
            <a:ext cx="1518240" cy="14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54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EE929340-E9A5-44E0-B366-7C4345F9A56C}"/>
              </a:ext>
            </a:extLst>
          </p:cNvPr>
          <p:cNvSpPr/>
          <p:nvPr/>
        </p:nvSpPr>
        <p:spPr>
          <a:xfrm>
            <a:off x="815340" y="628601"/>
            <a:ext cx="6878683" cy="2021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shortcomings:</a:t>
            </a:r>
            <a:endParaRPr lang="cs-CZ" sz="2200" dirty="0"/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initial capital costs</a:t>
            </a:r>
            <a:endParaRPr lang="cs-CZ" dirty="0"/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outages or unreliability due to equipment interruption or maintenance</a:t>
            </a:r>
            <a:endParaRPr lang="cs-CZ" dirty="0"/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SW related problems</a:t>
            </a:r>
            <a:endParaRPr lang="cs-CZ" dirty="0"/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capacity problems</a:t>
            </a:r>
            <a:endParaRPr lang="cs-CZ" dirty="0">
              <a:ea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F42C4473-B311-4DE0-B746-FF65720CC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31002"/>
            <a:ext cx="157162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EE929340-E9A5-44E0-B366-7C4345F9A56C}"/>
              </a:ext>
            </a:extLst>
          </p:cNvPr>
          <p:cNvSpPr/>
          <p:nvPr/>
        </p:nvSpPr>
        <p:spPr>
          <a:xfrm>
            <a:off x="792480" y="704801"/>
            <a:ext cx="6878683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lack of flexibility to respond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US" dirty="0" smtClean="0"/>
              <a:t>environmental </a:t>
            </a:r>
            <a:r>
              <a:rPr lang="en-US" dirty="0"/>
              <a:t>change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high maintenance costs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user interfaces and user training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adoption of the system by workers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obsolescence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852C064D-7032-4D21-91C1-1BB61A1A8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14" y="2681729"/>
            <a:ext cx="157162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14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aphicFrame>
        <p:nvGraphicFramePr>
          <p:cNvPr id="5" name="Tabulka 4">
            <a:extLst>
              <a:ext uri="{FF2B5EF4-FFF2-40B4-BE49-F238E27FC236}">
                <a16:creationId xmlns="" xmlns:a16="http://schemas.microsoft.com/office/drawing/2014/main" id="{2DF52E14-72DD-4E3C-8889-CE515EC524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563529"/>
              </p:ext>
            </p:extLst>
          </p:nvPr>
        </p:nvGraphicFramePr>
        <p:xfrm>
          <a:off x="251640" y="894035"/>
          <a:ext cx="7488361" cy="34533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361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61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361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800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405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noProof="0">
                          <a:effectLst/>
                        </a:rPr>
                        <a:t>Equipment</a:t>
                      </a:r>
                      <a:endParaRPr lang="en-US" sz="1400" b="1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noProof="0">
                          <a:effectLst/>
                        </a:rPr>
                        <a:t>Type of material</a:t>
                      </a:r>
                      <a:endParaRPr lang="en-US" sz="1400" b="1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noProof="0">
                          <a:effectLst/>
                        </a:rPr>
                        <a:t>Benefits</a:t>
                      </a:r>
                      <a:endParaRPr lang="en-US" sz="1400" b="1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noProof="0" dirty="0">
                          <a:effectLst/>
                        </a:rPr>
                        <a:t>More information</a:t>
                      </a:r>
                      <a:endParaRPr lang="en-US" sz="1400" b="1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0272">
                <a:tc>
                  <a:txBody>
                    <a:bodyPr/>
                    <a:lstStyle/>
                    <a:p>
                      <a:pPr marL="0" lvl="1" indent="0" algn="l">
                        <a:spcBef>
                          <a:spcPts val="430"/>
                        </a:spcBef>
                        <a:buFont typeface="Courier New" panose="02070309020205020404" pitchFamily="49" charset="0"/>
                        <a:buNone/>
                      </a:pPr>
                      <a:r>
                        <a:rPr lang="en-US" sz="14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Systems of automatic storage and search of goods (AS / RS)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Palletized goods, wide selection of sizes and shapes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/>
                        <a:t>Very high storage density, computer control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62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Automatically guided vehicles (AGV systems)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Palletized goods and other compact loading units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/>
                        <a:t>Very high storage density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In warehouses and production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21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 err="1">
                          <a:effectLst/>
                        </a:rPr>
                        <a:t>Minisyst</a:t>
                      </a:r>
                      <a:r>
                        <a:rPr lang="cs-CZ" sz="1400" noProof="0" dirty="0">
                          <a:effectLst/>
                        </a:rPr>
                        <a:t>e</a:t>
                      </a:r>
                      <a:r>
                        <a:rPr lang="en-US" sz="1400" noProof="0" dirty="0">
                          <a:effectLst/>
                        </a:rPr>
                        <a:t>m AS/RS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Small parts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/>
                        <a:t>Very high storage density, computer control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/>
                        <a:t>Multiple configurations can be installed to increase flexibility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62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Horizontal carousels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Small parts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Easy access to goods, relatively inexpensive system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noProof="0" dirty="0"/>
                        <a:t>C</a:t>
                      </a:r>
                      <a:r>
                        <a:rPr lang="en-US" sz="1400" noProof="0" dirty="0"/>
                        <a:t>an be stacked more on top of each other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588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aphicFrame>
        <p:nvGraphicFramePr>
          <p:cNvPr id="5" name="Tabulka 4">
            <a:extLst>
              <a:ext uri="{FF2B5EF4-FFF2-40B4-BE49-F238E27FC236}">
                <a16:creationId xmlns="" xmlns:a16="http://schemas.microsoft.com/office/drawing/2014/main" id="{F9E5B981-172C-47E2-8C99-442BBD16D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704550"/>
              </p:ext>
            </p:extLst>
          </p:nvPr>
        </p:nvGraphicFramePr>
        <p:xfrm>
          <a:off x="251639" y="1051622"/>
          <a:ext cx="7488361" cy="16840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361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61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361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800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078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Vertical carousels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Small parts and tools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High storage density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noProof="0" dirty="0"/>
                        <a:t>In multi-storeyed equipment it can perform a dual function - storage and delivery</a:t>
                      </a:r>
                      <a:endParaRPr lang="en-GB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62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Human-controlled machines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 smtClean="0"/>
                        <a:t>Small </a:t>
                      </a:r>
                      <a:r>
                        <a:rPr lang="en-US" sz="1400" noProof="0" dirty="0"/>
                        <a:t>parts 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/>
                        <a:t>Very flexible</a:t>
                      </a:r>
                      <a:endParaRPr lang="en-US" sz="1400" noProof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noProof="0" dirty="0"/>
                        <a:t>Can be used on high shelf systems or modular </a:t>
                      </a:r>
                      <a:r>
                        <a:rPr lang="cs-CZ" sz="1400" noProof="0" dirty="0" err="1" smtClean="0"/>
                        <a:t>pull-out</a:t>
                      </a:r>
                      <a:r>
                        <a:rPr lang="cs-CZ" sz="1400" noProof="0" dirty="0" smtClean="0"/>
                        <a:t> </a:t>
                      </a:r>
                      <a:r>
                        <a:rPr lang="cs-CZ" sz="1400" noProof="0" dirty="0" err="1" smtClean="0"/>
                        <a:t>shelf</a:t>
                      </a:r>
                      <a:r>
                        <a:rPr lang="cs-CZ" sz="1400" noProof="0" dirty="0" smtClean="0"/>
                        <a:t> </a:t>
                      </a:r>
                      <a:r>
                        <a:rPr lang="en-US" sz="1400" noProof="0" dirty="0" smtClean="0"/>
                        <a:t>systems</a:t>
                      </a:r>
                      <a:endParaRPr lang="en-US" sz="14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276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8684B363-6D6A-4B0A-AD4F-90662852575C}"/>
              </a:ext>
            </a:extLst>
          </p:cNvPr>
          <p:cNvSpPr/>
          <p:nvPr/>
        </p:nvSpPr>
        <p:spPr>
          <a:xfrm>
            <a:off x="324001" y="805645"/>
            <a:ext cx="7488359" cy="3883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en-US" sz="2600" b="1" cap="all" dirty="0">
                <a:solidFill>
                  <a:srgbClr val="307871"/>
                </a:solidFill>
              </a:rPr>
              <a:t>Measurement and evaluation of stock </a:t>
            </a:r>
            <a:r>
              <a:rPr lang="en-US" sz="2600" b="1" cap="all" dirty="0" smtClean="0">
                <a:solidFill>
                  <a:srgbClr val="307871"/>
                </a:solidFill>
              </a:rPr>
              <a:t>operation </a:t>
            </a:r>
            <a:r>
              <a:rPr lang="en-US" sz="2600" b="1" cap="all" dirty="0">
                <a:solidFill>
                  <a:srgbClr val="307871"/>
                </a:solidFill>
              </a:rPr>
              <a:t>productivity</a:t>
            </a:r>
            <a:r>
              <a:rPr lang="en-US" sz="2800" dirty="0"/>
              <a:t/>
            </a:r>
            <a:br>
              <a:rPr lang="en-US" sz="2800" dirty="0"/>
            </a:br>
            <a:endParaRPr lang="en-US" dirty="0"/>
          </a:p>
          <a:p>
            <a:pPr marL="285750" lvl="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productivity - workload - performance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"You cannot control what is not measured„</a:t>
            </a:r>
            <a:endParaRPr lang="en-US" sz="2400" dirty="0"/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most important measurement areas: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CS 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data accuracy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capacity utilization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 err="1"/>
              <a:t>labour</a:t>
            </a:r>
            <a:r>
              <a:rPr lang="en-US" dirty="0"/>
              <a:t> productivity</a:t>
            </a:r>
          </a:p>
        </p:txBody>
      </p:sp>
    </p:spTree>
    <p:extLst>
      <p:ext uri="{BB962C8B-B14F-4D97-AF65-F5344CB8AC3E}">
        <p14:creationId xmlns:p14="http://schemas.microsoft.com/office/powerpoint/2010/main" val="1611856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="" xmlns:a16="http://schemas.microsoft.com/office/drawing/2014/main" id="{855C97E7-702F-40CB-AAA0-2B67FCEA3AA6}"/>
              </a:ext>
            </a:extLst>
          </p:cNvPr>
          <p:cNvGrpSpPr/>
          <p:nvPr/>
        </p:nvGrpSpPr>
        <p:grpSpPr>
          <a:xfrm>
            <a:off x="251640" y="711148"/>
            <a:ext cx="8315462" cy="3940264"/>
            <a:chOff x="251640" y="711148"/>
            <a:chExt cx="8315462" cy="3940264"/>
          </a:xfrm>
        </p:grpSpPr>
        <p:pic>
          <p:nvPicPr>
            <p:cNvPr id="7" name="Obrázek 6" descr="fotky.jpg">
              <a:extLst>
                <a:ext uri="{FF2B5EF4-FFF2-40B4-BE49-F238E27FC236}">
                  <a16:creationId xmlns="" xmlns:a16="http://schemas.microsoft.com/office/drawing/2014/main" id="{4D505F4C-319C-4C95-87F1-A961EC24DCF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51640" y="711148"/>
              <a:ext cx="3962400" cy="3940264"/>
            </a:xfrm>
            <a:prstGeom prst="rect">
              <a:avLst/>
            </a:prstGeom>
          </p:spPr>
        </p:pic>
        <p:pic>
          <p:nvPicPr>
            <p:cNvPr id="8" name="Picture 5">
              <a:extLst>
                <a:ext uri="{FF2B5EF4-FFF2-40B4-BE49-F238E27FC236}">
                  <a16:creationId xmlns="" xmlns:a16="http://schemas.microsoft.com/office/drawing/2014/main" id="{2508BB29-EFDD-4CB0-AACB-8E330F093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6589" y="903514"/>
              <a:ext cx="30146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="" xmlns:a16="http://schemas.microsoft.com/office/drawing/2014/main" id="{C7ADD4F0-6628-409C-948F-D7BFB38E3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5402" y="2965142"/>
              <a:ext cx="2171700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8128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949D393E-E16F-4A85-ACDE-5B44BAC48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0" y="749946"/>
            <a:ext cx="3557588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D38B4602-9A5B-4234-B31C-FBA6CE720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57" y="1154421"/>
            <a:ext cx="2364581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C6C347F4-1B4C-41C1-8DD0-8730D330D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43" y="2963302"/>
            <a:ext cx="2807970" cy="172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329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="" xmlns:a16="http://schemas.microsoft.com/office/drawing/2014/main" id="{69DE0A0D-A06F-47D3-8914-8038C58DC17E}"/>
              </a:ext>
            </a:extLst>
          </p:cNvPr>
          <p:cNvGrpSpPr/>
          <p:nvPr/>
        </p:nvGrpSpPr>
        <p:grpSpPr>
          <a:xfrm>
            <a:off x="155846" y="570455"/>
            <a:ext cx="8702349" cy="3855482"/>
            <a:chOff x="155846" y="570455"/>
            <a:chExt cx="8702349" cy="3855482"/>
          </a:xfrm>
        </p:grpSpPr>
        <p:pic>
          <p:nvPicPr>
            <p:cNvPr id="7" name="Picture 4">
              <a:extLst>
                <a:ext uri="{FF2B5EF4-FFF2-40B4-BE49-F238E27FC236}">
                  <a16:creationId xmlns="" xmlns:a16="http://schemas.microsoft.com/office/drawing/2014/main" id="{07644DAE-AE75-46F6-AEF7-4242CE6082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0"/>
            <a:stretch/>
          </p:blipFill>
          <p:spPr bwMode="auto">
            <a:xfrm>
              <a:off x="155846" y="570455"/>
              <a:ext cx="2987050" cy="287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104989FC-C745-4A75-8FE3-2090599E3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572" t="12099" r="48095" b="5502"/>
            <a:stretch/>
          </p:blipFill>
          <p:spPr>
            <a:xfrm>
              <a:off x="6216615" y="2007778"/>
              <a:ext cx="2641580" cy="1695277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="" xmlns:a16="http://schemas.microsoft.com/office/drawing/2014/main" id="{B3BAF21C-0FE2-4EFA-BCB9-7C61C07FA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231" t="41164" r="63942" b="35696"/>
            <a:stretch/>
          </p:blipFill>
          <p:spPr>
            <a:xfrm>
              <a:off x="3418051" y="1084315"/>
              <a:ext cx="2523409" cy="166628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DC49E240-676B-4389-A524-05D1EB8B3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14" t="36084" r="61810" b="29206"/>
            <a:stretch/>
          </p:blipFill>
          <p:spPr>
            <a:xfrm>
              <a:off x="3727268" y="3354782"/>
              <a:ext cx="1689463" cy="1071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198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5" name="Obdélník 4"/>
          <p:cNvSpPr/>
          <p:nvPr/>
        </p:nvSpPr>
        <p:spPr>
          <a:xfrm>
            <a:off x="2571429" y="432392"/>
            <a:ext cx="290175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100" b="1" ker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Summary of the lecture</a:t>
            </a:r>
            <a:endParaRPr lang="en-US" sz="2100" b="1" kern="0">
              <a:solidFill>
                <a:sysClr val="windowText" lastClr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88799" y="1160104"/>
            <a:ext cx="7290965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You 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Explain the reasons for measuring and evaluation of </a:t>
            </a:r>
            <a:r>
              <a:rPr lang="en-US" b="1" dirty="0" smtClean="0">
                <a:solidFill>
                  <a:srgbClr val="002060"/>
                </a:solidFill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productivity of storage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Briefly characterize the information security of storage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Describe manual systems for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Characterize automated handling equipment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FA2910FD-14A3-4AE5-9AC3-CDF45C5B938F}"/>
              </a:ext>
            </a:extLst>
          </p:cNvPr>
          <p:cNvSpPr/>
          <p:nvPr/>
        </p:nvSpPr>
        <p:spPr>
          <a:xfrm>
            <a:off x="547007" y="628601"/>
            <a:ext cx="720115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200" b="1" dirty="0"/>
              <a:t>Syndromes of inefficient storage function</a:t>
            </a:r>
          </a:p>
          <a:p>
            <a:pPr>
              <a:spcBef>
                <a:spcPts val="430"/>
              </a:spcBef>
            </a:pPr>
            <a:endParaRPr lang="en-US" b="1" dirty="0"/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excessive handling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low utilization of store area and space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excessive maintenance costs and outages due to obsolete equipment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outdated ways of receiving and dispatching goods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obsolete methods of computer processing of routine transactions</a:t>
            </a:r>
          </a:p>
        </p:txBody>
      </p:sp>
    </p:spTree>
    <p:extLst>
      <p:ext uri="{BB962C8B-B14F-4D97-AF65-F5344CB8AC3E}">
        <p14:creationId xmlns:p14="http://schemas.microsoft.com/office/powerpoint/2010/main" val="1158641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5AB895E0-0CA1-4277-80DC-5A2D5442C0C4}"/>
              </a:ext>
            </a:extLst>
          </p:cNvPr>
          <p:cNvSpPr/>
          <p:nvPr/>
        </p:nvSpPr>
        <p:spPr>
          <a:xfrm>
            <a:off x="477695" y="628601"/>
            <a:ext cx="740292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en-US" sz="2200" b="1" dirty="0"/>
              <a:t>Financial aspects of storage</a:t>
            </a:r>
          </a:p>
          <a:p>
            <a:pPr marL="0" lvl="1">
              <a:spcBef>
                <a:spcPts val="430"/>
              </a:spcBef>
            </a:pPr>
            <a:endParaRPr lang="en-US" sz="1400" b="1" dirty="0">
              <a:solidFill>
                <a:srgbClr val="307871"/>
              </a:solidFill>
            </a:endParaRP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storage = risk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need to track costs by activity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problem of lack of financial data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small production series = low stock volume vs. costs of frequent </a:t>
            </a:r>
            <a:r>
              <a:rPr lang="cs-CZ" sz="2200" dirty="0" smtClean="0"/>
              <a:t>reset </a:t>
            </a:r>
            <a:r>
              <a:rPr lang="en-US" sz="2200" dirty="0" smtClean="0"/>
              <a:t>of </a:t>
            </a:r>
            <a:r>
              <a:rPr lang="en-US" sz="2200" dirty="0"/>
              <a:t>the production line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economies of scale = larger stocks and increased storage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061687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A8523487-D21C-4CB8-977E-40FF3410ACE1}"/>
              </a:ext>
            </a:extLst>
          </p:cNvPr>
          <p:cNvSpPr/>
          <p:nvPr/>
        </p:nvSpPr>
        <p:spPr>
          <a:xfrm>
            <a:off x="587829" y="628601"/>
            <a:ext cx="7125782" cy="248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200" b="1" dirty="0"/>
              <a:t>Productivity improvement programs</a:t>
            </a:r>
            <a:endParaRPr lang="cs-CZ" sz="2200" b="1" dirty="0"/>
          </a:p>
          <a:p>
            <a:pPr>
              <a:spcBef>
                <a:spcPts val="430"/>
              </a:spcBef>
            </a:pPr>
            <a:endParaRPr lang="cs-CZ" sz="1400" dirty="0"/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Method-based programs</a:t>
            </a:r>
            <a:endParaRPr lang="cs-CZ" sz="2200" dirty="0"/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Technology-based programs</a:t>
            </a:r>
            <a:endParaRPr lang="cs-CZ" sz="2200" dirty="0"/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System-oriented programs</a:t>
            </a:r>
            <a:endParaRPr lang="cs-CZ" sz="2200" dirty="0"/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Programs based on motivation / training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29948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80D4C73C-EB40-464F-868F-87F9FCB078CB}"/>
              </a:ext>
            </a:extLst>
          </p:cNvPr>
          <p:cNvSpPr/>
          <p:nvPr/>
        </p:nvSpPr>
        <p:spPr>
          <a:xfrm>
            <a:off x="628650" y="628601"/>
            <a:ext cx="71685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Transmission of information on stored materials and products</a:t>
            </a:r>
            <a:endParaRPr lang="cs-CZ" sz="2200" b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along with moving and storing products</a:t>
            </a:r>
            <a:endParaRPr lang="cs-CZ" sz="2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need for up-to-date information</a:t>
            </a:r>
            <a:endParaRPr lang="cs-CZ" sz="2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importance of IT in all storage functions</a:t>
            </a:r>
            <a:endParaRPr lang="cs-CZ" sz="2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introduction of IT has significant benefits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712637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5" name="Group 1359">
            <a:extLst>
              <a:ext uri="{FF2B5EF4-FFF2-40B4-BE49-F238E27FC236}">
                <a16:creationId xmlns="" xmlns:a16="http://schemas.microsoft.com/office/drawing/2014/main" id="{E1D1A0DE-6D71-4BEE-8901-E6437F58A410}"/>
              </a:ext>
            </a:extLst>
          </p:cNvPr>
          <p:cNvGrpSpPr>
            <a:grpSpLocks/>
          </p:cNvGrpSpPr>
          <p:nvPr/>
        </p:nvGrpSpPr>
        <p:grpSpPr bwMode="auto">
          <a:xfrm>
            <a:off x="188640" y="749626"/>
            <a:ext cx="7533762" cy="3953003"/>
            <a:chOff x="1617" y="2164"/>
            <a:chExt cx="8857" cy="5956"/>
          </a:xfrm>
        </p:grpSpPr>
        <p:sp>
          <p:nvSpPr>
            <p:cNvPr id="7" name="AutoShape 1316">
              <a:extLst>
                <a:ext uri="{FF2B5EF4-FFF2-40B4-BE49-F238E27FC236}">
                  <a16:creationId xmlns="" xmlns:a16="http://schemas.microsoft.com/office/drawing/2014/main" id="{FB11966D-FFA1-4D8D-A1B9-B4033629F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7" y="3953"/>
              <a:ext cx="964" cy="3125"/>
            </a:xfrm>
            <a:prstGeom prst="homePlat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 </a:t>
              </a:r>
            </a:p>
            <a:p>
              <a:pPr algn="just"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 </a:t>
              </a:r>
            </a:p>
            <a:p>
              <a:pPr algn="just"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 </a:t>
              </a:r>
            </a:p>
            <a:p>
              <a:pPr algn="just"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 </a:t>
              </a:r>
            </a:p>
            <a:p>
              <a:pPr algn="l"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Stock levels</a:t>
              </a:r>
            </a:p>
          </p:txBody>
        </p:sp>
        <p:sp>
          <p:nvSpPr>
            <p:cNvPr id="8" name="Text Box 1319">
              <a:extLst>
                <a:ext uri="{FF2B5EF4-FFF2-40B4-BE49-F238E27FC236}">
                  <a16:creationId xmlns="" xmlns:a16="http://schemas.microsoft.com/office/drawing/2014/main" id="{269E5A2C-8CCA-4E8A-AC14-82013D8C0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" y="3328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Requirements</a:t>
              </a:r>
              <a:endParaRPr lang="en-US" sz="130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1320">
              <a:extLst>
                <a:ext uri="{FF2B5EF4-FFF2-40B4-BE49-F238E27FC236}">
                  <a16:creationId xmlns="" xmlns:a16="http://schemas.microsoft.com/office/drawing/2014/main" id="{34663799-F279-44EB-84A2-63A10B766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" y="4279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Deployment of stocks</a:t>
              </a:r>
            </a:p>
          </p:txBody>
        </p:sp>
        <p:sp>
          <p:nvSpPr>
            <p:cNvPr id="10" name="Text Box 1321">
              <a:extLst>
                <a:ext uri="{FF2B5EF4-FFF2-40B4-BE49-F238E27FC236}">
                  <a16:creationId xmlns="" xmlns:a16="http://schemas.microsoft.com/office/drawing/2014/main" id="{8E2FCA79-EC02-44F1-90D9-B891FFF9A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" y="5222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Pending orders</a:t>
              </a:r>
            </a:p>
          </p:txBody>
        </p:sp>
        <p:sp>
          <p:nvSpPr>
            <p:cNvPr id="11" name="Text Box 1322">
              <a:extLst>
                <a:ext uri="{FF2B5EF4-FFF2-40B4-BE49-F238E27FC236}">
                  <a16:creationId xmlns="" xmlns:a16="http://schemas.microsoft.com/office/drawing/2014/main" id="{B709A0CA-862B-44AA-863A-7D7103392D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" y="6222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Normal logistics procedure</a:t>
              </a:r>
            </a:p>
          </p:txBody>
        </p:sp>
        <p:sp>
          <p:nvSpPr>
            <p:cNvPr id="12" name="Text Box 1323">
              <a:extLst>
                <a:ext uri="{FF2B5EF4-FFF2-40B4-BE49-F238E27FC236}">
                  <a16:creationId xmlns="" xmlns:a16="http://schemas.microsoft.com/office/drawing/2014/main" id="{841553D4-DE28-41F9-8DE8-0724CFDCC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" y="7182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Labour standards</a:t>
              </a:r>
            </a:p>
          </p:txBody>
        </p:sp>
        <p:sp>
          <p:nvSpPr>
            <p:cNvPr id="13" name="Text Box 1324">
              <a:extLst>
                <a:ext uri="{FF2B5EF4-FFF2-40B4-BE49-F238E27FC236}">
                  <a16:creationId xmlns="" xmlns:a16="http://schemas.microsoft.com/office/drawing/2014/main" id="{1B0DC09F-744F-476F-A9DB-C61F9D3B21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3953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  Storage</a:t>
              </a:r>
            </a:p>
          </p:txBody>
        </p:sp>
        <p:sp>
          <p:nvSpPr>
            <p:cNvPr id="14" name="Text Box 1325">
              <a:extLst>
                <a:ext uri="{FF2B5EF4-FFF2-40B4-BE49-F238E27FC236}">
                  <a16:creationId xmlns="" xmlns:a16="http://schemas.microsoft.com/office/drawing/2014/main" id="{EB321E78-94C8-4BC7-8A83-DD7ACBB97B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4836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Picking up goods</a:t>
              </a:r>
            </a:p>
          </p:txBody>
        </p:sp>
        <p:sp>
          <p:nvSpPr>
            <p:cNvPr id="15" name="Text Box 1326">
              <a:extLst>
                <a:ext uri="{FF2B5EF4-FFF2-40B4-BE49-F238E27FC236}">
                  <a16:creationId xmlns="" xmlns:a16="http://schemas.microsoft.com/office/drawing/2014/main" id="{F8ABB33D-6755-41F2-B495-056C06DDE5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3053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Goods receipt and quality control</a:t>
              </a:r>
            </a:p>
          </p:txBody>
        </p:sp>
        <p:sp>
          <p:nvSpPr>
            <p:cNvPr id="16" name="Text Box 1327">
              <a:extLst>
                <a:ext uri="{FF2B5EF4-FFF2-40B4-BE49-F238E27FC236}">
                  <a16:creationId xmlns="" xmlns:a16="http://schemas.microsoft.com/office/drawing/2014/main" id="{BBD40F54-6D7C-4586-BAF8-0143A6D0C9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5708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Sorting and packaging</a:t>
              </a:r>
            </a:p>
          </p:txBody>
        </p:sp>
        <p:sp>
          <p:nvSpPr>
            <p:cNvPr id="17" name="Text Box 1328">
              <a:extLst>
                <a:ext uri="{FF2B5EF4-FFF2-40B4-BE49-F238E27FC236}">
                  <a16:creationId xmlns="" xmlns:a16="http://schemas.microsoft.com/office/drawing/2014/main" id="{FA324BF4-40DD-4EA5-8EC3-D9CB3E227F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6670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Dispatching </a:t>
              </a:r>
            </a:p>
          </p:txBody>
        </p:sp>
        <p:sp>
          <p:nvSpPr>
            <p:cNvPr id="18" name="Text Box 1329">
              <a:extLst>
                <a:ext uri="{FF2B5EF4-FFF2-40B4-BE49-F238E27FC236}">
                  <a16:creationId xmlns="" xmlns:a16="http://schemas.microsoft.com/office/drawing/2014/main" id="{05722991-BDE4-497F-9EC0-32C97F73C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7495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Productivity reports</a:t>
              </a:r>
            </a:p>
          </p:txBody>
        </p:sp>
        <p:sp>
          <p:nvSpPr>
            <p:cNvPr id="19" name="Text Box 1330">
              <a:extLst>
                <a:ext uri="{FF2B5EF4-FFF2-40B4-BE49-F238E27FC236}">
                  <a16:creationId xmlns="" xmlns:a16="http://schemas.microsoft.com/office/drawing/2014/main" id="{6AC7EABB-3CA7-4BF4-88A9-5DBB88241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" y="3053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Stock updates</a:t>
              </a:r>
            </a:p>
          </p:txBody>
        </p:sp>
        <p:sp>
          <p:nvSpPr>
            <p:cNvPr id="20" name="Text Box 1331">
              <a:extLst>
                <a:ext uri="{FF2B5EF4-FFF2-40B4-BE49-F238E27FC236}">
                  <a16:creationId xmlns="" xmlns:a16="http://schemas.microsoft.com/office/drawing/2014/main" id="{CFA5F74F-FEEA-444E-A413-BF6AF5A13B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" y="3953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Stock location</a:t>
              </a:r>
              <a:r>
                <a:rPr lang="en-US" sz="1300">
                  <a:latin typeface="Times New Roman"/>
                  <a:ea typeface="Calibri"/>
                </a:rPr>
                <a:t/>
              </a:r>
              <a:br>
                <a:rPr lang="en-US" sz="1300">
                  <a:latin typeface="Times New Roman"/>
                  <a:ea typeface="Calibri"/>
                </a:rPr>
              </a:br>
              <a:r>
                <a:rPr lang="en-US" sz="1300">
                  <a:latin typeface="Times New Roman"/>
                  <a:ea typeface="Calibri"/>
                </a:rPr>
                <a:t>Number of cycles</a:t>
              </a:r>
              <a:endParaRPr lang="en-US" sz="13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1" name="Text Box 1332">
              <a:extLst>
                <a:ext uri="{FF2B5EF4-FFF2-40B4-BE49-F238E27FC236}">
                  <a16:creationId xmlns="" xmlns:a16="http://schemas.microsoft.com/office/drawing/2014/main" id="{CE59CCB7-4751-4933-B0B3-074BBB76A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" y="4836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Pickup lists</a:t>
              </a:r>
            </a:p>
          </p:txBody>
        </p:sp>
        <p:sp>
          <p:nvSpPr>
            <p:cNvPr id="22" name="Text Box 1333">
              <a:extLst>
                <a:ext uri="{FF2B5EF4-FFF2-40B4-BE49-F238E27FC236}">
                  <a16:creationId xmlns="" xmlns:a16="http://schemas.microsoft.com/office/drawing/2014/main" id="{549D7E51-C892-4531-BE08-4741631E8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" y="5708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effectLst/>
                  <a:latin typeface="Times New Roman"/>
                  <a:ea typeface="Calibri"/>
                </a:rPr>
                <a:t>Labels, stock updates</a:t>
              </a:r>
            </a:p>
          </p:txBody>
        </p:sp>
        <p:sp>
          <p:nvSpPr>
            <p:cNvPr id="23" name="Text Box 1334">
              <a:extLst>
                <a:ext uri="{FF2B5EF4-FFF2-40B4-BE49-F238E27FC236}">
                  <a16:creationId xmlns="" xmlns:a16="http://schemas.microsoft.com/office/drawing/2014/main" id="{5F51A371-48F3-471B-A0D2-ADD44BD51C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" y="6670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>
                  <a:latin typeface="Times New Roman"/>
                  <a:ea typeface="Calibri"/>
                </a:rPr>
                <a:t>Transport p</a:t>
              </a:r>
              <a:r>
                <a:rPr lang="en-US" sz="1300">
                  <a:effectLst/>
                  <a:latin typeface="Times New Roman"/>
                  <a:ea typeface="Calibri"/>
                </a:rPr>
                <a:t>lans</a:t>
              </a:r>
            </a:p>
          </p:txBody>
        </p:sp>
        <p:sp>
          <p:nvSpPr>
            <p:cNvPr id="24" name="Text Box 1335">
              <a:extLst>
                <a:ext uri="{FF2B5EF4-FFF2-40B4-BE49-F238E27FC236}">
                  <a16:creationId xmlns="" xmlns:a16="http://schemas.microsoft.com/office/drawing/2014/main" id="{E60C10F5-371C-4FF0-A6D9-143B2206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6" y="7495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 dirty="0" err="1" smtClean="0">
                  <a:latin typeface="Times New Roman"/>
                  <a:ea typeface="Calibri"/>
                </a:rPr>
                <a:t>P</a:t>
              </a:r>
              <a:r>
                <a:rPr lang="en-US" sz="1300" dirty="0" err="1" smtClean="0">
                  <a:effectLst/>
                  <a:latin typeface="Times New Roman"/>
                  <a:ea typeface="Calibri"/>
                </a:rPr>
                <a:t>rodu</a:t>
              </a:r>
              <a:r>
                <a:rPr lang="cs-CZ" sz="1300" dirty="0" smtClean="0">
                  <a:effectLst/>
                  <a:latin typeface="Times New Roman"/>
                  <a:ea typeface="Calibri"/>
                </a:rPr>
                <a:t>c</a:t>
              </a:r>
              <a:r>
                <a:rPr lang="en-US" sz="1300" dirty="0" err="1" smtClean="0">
                  <a:effectLst/>
                  <a:latin typeface="Times New Roman"/>
                  <a:ea typeface="Calibri"/>
                </a:rPr>
                <a:t>tivity</a:t>
              </a:r>
              <a:r>
                <a:rPr lang="en-US" sz="1300" dirty="0" smtClean="0">
                  <a:effectLst/>
                  <a:latin typeface="Times New Roman"/>
                  <a:ea typeface="Calibri"/>
                </a:rPr>
                <a:t> </a:t>
              </a:r>
              <a:r>
                <a:rPr lang="en-US" sz="1300" dirty="0">
                  <a:effectLst/>
                  <a:latin typeface="Times New Roman"/>
                  <a:ea typeface="Calibri"/>
                </a:rPr>
                <a:t>reports</a:t>
              </a:r>
            </a:p>
          </p:txBody>
        </p:sp>
        <p:sp>
          <p:nvSpPr>
            <p:cNvPr id="25" name="Text Box 1336">
              <a:extLst>
                <a:ext uri="{FF2B5EF4-FFF2-40B4-BE49-F238E27FC236}">
                  <a16:creationId xmlns="" xmlns:a16="http://schemas.microsoft.com/office/drawing/2014/main" id="{A4C0874A-35F4-4D69-9342-AA16CD848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7" y="2164"/>
              <a:ext cx="3328" cy="62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Computer data files</a:t>
              </a:r>
              <a:endParaRPr lang="en-US" sz="1300" b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1339">
              <a:extLst>
                <a:ext uri="{FF2B5EF4-FFF2-40B4-BE49-F238E27FC236}">
                  <a16:creationId xmlns="" xmlns:a16="http://schemas.microsoft.com/office/drawing/2014/main" id="{2209077F-5F7C-4474-8CE1-CEB455D42E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2164"/>
              <a:ext cx="1875" cy="62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 b="1">
                  <a:effectLst/>
                  <a:latin typeface="Times New Roman"/>
                  <a:ea typeface="Calibri"/>
                </a:rPr>
                <a:t>Storage activity</a:t>
              </a:r>
              <a:endParaRPr lang="en-US" sz="13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7" name="Text Box 1340">
              <a:extLst>
                <a:ext uri="{FF2B5EF4-FFF2-40B4-BE49-F238E27FC236}">
                  <a16:creationId xmlns="" xmlns:a16="http://schemas.microsoft.com/office/drawing/2014/main" id="{BA4C00A1-30CF-4D54-B102-4B373AF146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" y="2164"/>
              <a:ext cx="1875" cy="62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sz="1300" b="1">
                  <a:effectLst/>
                  <a:latin typeface="Times New Roman"/>
                  <a:ea typeface="Calibri"/>
                </a:rPr>
                <a:t>Computer output</a:t>
              </a:r>
              <a:endParaRPr lang="en-US" sz="13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28" name="AutoShape 1341">
              <a:extLst>
                <a:ext uri="{FF2B5EF4-FFF2-40B4-BE49-F238E27FC236}">
                  <a16:creationId xmlns="" xmlns:a16="http://schemas.microsoft.com/office/drawing/2014/main" id="{81501172-2C42-42C5-8E54-840EA78E1B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945" y="3338"/>
              <a:ext cx="910" cy="3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1342">
              <a:extLst>
                <a:ext uri="{FF2B5EF4-FFF2-40B4-BE49-F238E27FC236}">
                  <a16:creationId xmlns="" xmlns:a16="http://schemas.microsoft.com/office/drawing/2014/main" id="{C702AB64-6B30-4100-92A9-EA93088244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945" y="4279"/>
              <a:ext cx="910" cy="29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1343">
              <a:extLst>
                <a:ext uri="{FF2B5EF4-FFF2-40B4-BE49-F238E27FC236}">
                  <a16:creationId xmlns="" xmlns:a16="http://schemas.microsoft.com/office/drawing/2014/main" id="{B9CEB6D7-A3FF-470B-A66C-ACA2C1C7D1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45" y="6541"/>
              <a:ext cx="910" cy="43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1344">
              <a:extLst>
                <a:ext uri="{FF2B5EF4-FFF2-40B4-BE49-F238E27FC236}">
                  <a16:creationId xmlns="" xmlns:a16="http://schemas.microsoft.com/office/drawing/2014/main" id="{F06CA4C6-0C36-484F-B060-D69B1B6C5D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45" y="7495"/>
              <a:ext cx="910" cy="29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1350">
              <a:extLst>
                <a:ext uri="{FF2B5EF4-FFF2-40B4-BE49-F238E27FC236}">
                  <a16:creationId xmlns="" xmlns:a16="http://schemas.microsoft.com/office/drawing/2014/main" id="{D2AE37F4-ECCF-4288-9F93-BE0063805C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945" y="5569"/>
              <a:ext cx="503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1351">
              <a:extLst>
                <a:ext uri="{FF2B5EF4-FFF2-40B4-BE49-F238E27FC236}">
                  <a16:creationId xmlns="" xmlns:a16="http://schemas.microsoft.com/office/drawing/2014/main" id="{1D98E3FF-8AD1-4069-BDD6-21E0E0ED2D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48" y="5222"/>
              <a:ext cx="407" cy="3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AutoShape 1352">
              <a:extLst>
                <a:ext uri="{FF2B5EF4-FFF2-40B4-BE49-F238E27FC236}">
                  <a16:creationId xmlns="" xmlns:a16="http://schemas.microsoft.com/office/drawing/2014/main" id="{E257637F-A1AF-4848-8A4A-2D827801B69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48" y="5570"/>
              <a:ext cx="407" cy="4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1353">
              <a:extLst>
                <a:ext uri="{FF2B5EF4-FFF2-40B4-BE49-F238E27FC236}">
                  <a16:creationId xmlns="" xmlns:a16="http://schemas.microsoft.com/office/drawing/2014/main" id="{97CD937F-0D42-4DDC-A63B-519EDB2FEB8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30" y="3338"/>
              <a:ext cx="86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AutoShape 1354">
              <a:extLst>
                <a:ext uri="{FF2B5EF4-FFF2-40B4-BE49-F238E27FC236}">
                  <a16:creationId xmlns="" xmlns:a16="http://schemas.microsoft.com/office/drawing/2014/main" id="{6580A106-3381-4BD3-A470-9EA0A7DC65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30" y="4279"/>
              <a:ext cx="86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1355">
              <a:extLst>
                <a:ext uri="{FF2B5EF4-FFF2-40B4-BE49-F238E27FC236}">
                  <a16:creationId xmlns="" xmlns:a16="http://schemas.microsoft.com/office/drawing/2014/main" id="{9E23D25F-A1B6-48E9-B42B-77DE44A8AA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30" y="5135"/>
              <a:ext cx="86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AutoShape 1356">
              <a:extLst>
                <a:ext uri="{FF2B5EF4-FFF2-40B4-BE49-F238E27FC236}">
                  <a16:creationId xmlns="" xmlns:a16="http://schemas.microsoft.com/office/drawing/2014/main" id="{3EDDEA5C-2AD7-4165-AD25-3CA0389FFC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30" y="6020"/>
              <a:ext cx="86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1357">
              <a:extLst>
                <a:ext uri="{FF2B5EF4-FFF2-40B4-BE49-F238E27FC236}">
                  <a16:creationId xmlns="" xmlns:a16="http://schemas.microsoft.com/office/drawing/2014/main" id="{58D339A8-3DC7-4A32-89D5-13A465D724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30" y="6974"/>
              <a:ext cx="86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358">
              <a:extLst>
                <a:ext uri="{FF2B5EF4-FFF2-40B4-BE49-F238E27FC236}">
                  <a16:creationId xmlns="" xmlns:a16="http://schemas.microsoft.com/office/drawing/2014/main" id="{8A228BD5-26AF-4F3D-86B2-86EE6FB118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30" y="7807"/>
              <a:ext cx="86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84829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50C95DD1-D322-40CA-9365-232EACD2F8E5}"/>
              </a:ext>
            </a:extLst>
          </p:cNvPr>
          <p:cNvSpPr/>
          <p:nvPr/>
        </p:nvSpPr>
        <p:spPr>
          <a:xfrm>
            <a:off x="571499" y="628601"/>
            <a:ext cx="7382599" cy="3472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en-US" sz="2600" b="1" cap="all" dirty="0">
                <a:solidFill>
                  <a:srgbClr val="307871"/>
                </a:solidFill>
              </a:rPr>
              <a:t>Materials handling equipment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supporting elements of storage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one of the major capital investments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classification by the function: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storage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picking up goods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transport and sorting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dispatching of goods</a:t>
            </a:r>
            <a:endParaRPr lang="en-US" dirty="0"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7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1004</Words>
  <Application>Microsoft Office PowerPoint</Application>
  <PresentationFormat>Předvádění na obrazovce (16:9)</PresentationFormat>
  <Paragraphs>235</Paragraphs>
  <Slides>33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0" baseType="lpstr">
      <vt:lpstr>Arial</vt:lpstr>
      <vt:lpstr>Calibri</vt:lpstr>
      <vt:lpstr>Courier New</vt:lpstr>
      <vt:lpstr>DejaVu Sans</vt:lpstr>
      <vt:lpstr>StarSymbol</vt:lpstr>
      <vt:lpstr>Times New Roman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cemerkova</cp:lastModifiedBy>
  <cp:revision>628</cp:revision>
  <dcterms:created xsi:type="dcterms:W3CDTF">2016-07-06T15:42:34Z</dcterms:created>
  <dcterms:modified xsi:type="dcterms:W3CDTF">2020-11-10T09:43:13Z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