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61" r:id="rId3"/>
    <p:sldId id="422" r:id="rId4"/>
    <p:sldId id="572" r:id="rId5"/>
    <p:sldId id="573" r:id="rId6"/>
    <p:sldId id="574" r:id="rId7"/>
    <p:sldId id="575" r:id="rId8"/>
    <p:sldId id="576" r:id="rId9"/>
    <p:sldId id="577" r:id="rId10"/>
    <p:sldId id="578" r:id="rId11"/>
    <p:sldId id="579" r:id="rId12"/>
    <p:sldId id="580" r:id="rId13"/>
    <p:sldId id="581" r:id="rId14"/>
    <p:sldId id="582" r:id="rId15"/>
    <p:sldId id="583" r:id="rId16"/>
    <p:sldId id="584" r:id="rId17"/>
    <p:sldId id="585" r:id="rId18"/>
    <p:sldId id="586" r:id="rId19"/>
    <p:sldId id="587" r:id="rId20"/>
    <p:sldId id="588" r:id="rId21"/>
    <p:sldId id="589" r:id="rId22"/>
    <p:sldId id="590" r:id="rId23"/>
    <p:sldId id="592" r:id="rId24"/>
    <p:sldId id="593" r:id="rId25"/>
    <p:sldId id="591" r:id="rId26"/>
    <p:sldId id="594" r:id="rId27"/>
    <p:sldId id="571" r:id="rId28"/>
    <p:sldId id="274" r:id="rId2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482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860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7759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665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987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022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206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03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91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26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663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814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71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523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915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267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83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926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43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10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72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901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71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and teams in the organization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cap="all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differ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degree to which they possess the five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listed below.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minimum membership of two people.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can range from two people to over 30.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greater the number of group members, the higher the number of possible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between them, the greater the level of communication that is required,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complex the structure needed to operate the group successfully.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communication network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Each group member must be capable of communicating with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other member. In this communication process, the aims and purposes of the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exchanged. The mere process of interaction satisfies some of our social needs, and it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to set and enforce standards of group behaviour.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shared sense of collective identity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Each member must identify with the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their group, and not see themselves as an individual acting independently. They must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believe themselves to be participants in the group which itself is distinct from other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Definitions of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differ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degree to which they possess the five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listed below.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goals.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have individual objectives which can only be met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membership of and participation in the group. Their goals may differ but are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sufficiently complementary that members feel able to achieve them through participation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group. They recognize the need to work collectively and not as individuals.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Individuals in the group will have different roles, e.g. initiator/ideas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person, suggestion-provider, compromiser. These roles, which tend to become fixed,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indicate what members expect of each other. Norms or rules exist which indicate which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behaviours are acceptable in the group and which are not (e.g. smoking, swearing, late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arrival).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Definitions of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Issues facing any work group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066E7FD-80DC-44FB-949E-5D6A99284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75" t="17800" r="21651" b="12201"/>
          <a:stretch/>
        </p:blipFill>
        <p:spPr>
          <a:xfrm>
            <a:off x="755575" y="724268"/>
            <a:ext cx="5187907" cy="45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7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group working: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allow organizations 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and deliver products and services quickly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cost-effectively while maintaining quality.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enable organizations 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to retain learning, more effectively.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Cross-functional groups promote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quality management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Cross-functional design groups can undertake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process re-engineering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Production time can be reduced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tasks currently performed consecutively by individuals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performed concurrently by people in groups.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Definitions of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99824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Borrill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West (2005) reported research estimating that 88% of the variation in a group’s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could be explained with reference to the task that it was asked to perform.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Steiner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(1972) classified group tasks 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of the type of interdependence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required between their members.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additive task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all group members do basically the same job, and the final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or outcome (group performance) is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of all their individual contributions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is roughly proportional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number of individuals contributing. There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low interdependency between these people.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working together will norm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than the same number of individuals working alone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provided that all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make their contribution.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tasks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9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Steiner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(1972) classified group tasks 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of the type of interdependence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required between their members.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disjunctive task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one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member’s performance depends on another’s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Again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high interdependency. However, this time, the group’s most capable member determines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performance.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better than their average member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disjunctive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tasks, since even the best performer will not know all the answers, and working with others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to improve overall group performance.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disjunctive task performers are quiz teams (University Challenge, pub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quiz) and a maintenance team in a nuclear power generating plant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tasks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famous psychologist, 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Rensis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Likert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(1903–1981)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echoed the idea that organizations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viewed and managed as a collection of groups rather than individuals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argued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groups are important sources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individuals’ need satisfaction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in organizations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fulfil this psychological function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also more productive;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management’s task is therefore to create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work groups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developing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supportive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effective organizational structure consists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democratic-participative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 groups,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linked to the organization as a whole through overlapping memberships;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is achieved by individuals who carry out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 functions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Group-</a:t>
            </a:r>
            <a:r>
              <a:rPr lang="cs-CZ" dirty="0" err="1"/>
              <a:t>oriented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of </a:t>
            </a:r>
            <a:r>
              <a:rPr lang="cs-CZ" dirty="0" err="1"/>
              <a:t>organizations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4176464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rganizational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around groups rather than individuals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improves communications;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co-operation;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more team member commitment;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produces faster decision-making.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Group-</a:t>
            </a:r>
            <a:r>
              <a:rPr lang="cs-CZ" dirty="0" err="1"/>
              <a:t>oriented</a:t>
            </a:r>
            <a:r>
              <a:rPr lang="cs-CZ" dirty="0"/>
              <a:t> </a:t>
            </a:r>
            <a:r>
              <a:rPr lang="cs-CZ" dirty="0" err="1"/>
              <a:t>view</a:t>
            </a:r>
            <a:r>
              <a:rPr lang="cs-CZ" dirty="0"/>
              <a:t> of </a:t>
            </a:r>
            <a:r>
              <a:rPr lang="cs-CZ" dirty="0" err="1"/>
              <a:t>organizations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39B75D5-30C5-434F-B0BD-2A1EA8CE72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7" t="20600" r="22438" b="28673"/>
          <a:stretch/>
        </p:blipFill>
        <p:spPr>
          <a:xfrm>
            <a:off x="4211960" y="1451269"/>
            <a:ext cx="4549256" cy="2841992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6EACFAC-A551-41E2-862E-C2DC605B0512}"/>
              </a:ext>
            </a:extLst>
          </p:cNvPr>
          <p:cNvSpPr/>
          <p:nvPr/>
        </p:nvSpPr>
        <p:spPr>
          <a:xfrm>
            <a:off x="5007200" y="892563"/>
            <a:ext cx="339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Rensis</a:t>
            </a:r>
            <a:r>
              <a:rPr lang="en-GB" dirty="0"/>
              <a:t> Likert’s linking pin model</a:t>
            </a:r>
          </a:p>
        </p:txBody>
      </p:sp>
    </p:spTree>
    <p:extLst>
      <p:ext uri="{BB962C8B-B14F-4D97-AF65-F5344CB8AC3E}">
        <p14:creationId xmlns:p14="http://schemas.microsoft.com/office/powerpoint/2010/main" val="275175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accepted a job and your new employer tells you that you will become ‘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team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and a ‘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of one big happy family here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How do you feel about the organization as your ‘psychological home’ in this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respect?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When managers say that they want you ‘to belong’ what do they really mean?</a:t>
            </a:r>
            <a:endParaRPr 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Why do you think teamworking has been so consistently popular with managers</a:t>
            </a:r>
            <a:r>
              <a:rPr 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interested in improving employees’ performance?</a:t>
            </a:r>
            <a:endParaRPr 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STOP AND THINK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Workplace behaviour can be considered as varying along a continuum from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formally to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informally organized. </a:t>
            </a:r>
            <a:endParaRPr lang="cs-CZ" sz="1600" b="1" dirty="0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Formal group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that has been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consciously created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management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accomplish a defined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that contributes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organization’s goal.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 have certain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characteristics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task-orientated.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tend to be permanent.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a formal structure.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consciously organized by management to achieve organizational goals.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activities contribute directly to the organization’s collective purpose.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key characteristics of a group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ifferent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of group tasks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ormal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an informal group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Informal group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individuals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become a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they develop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interdependencies,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one another’s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mutual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satisfaction.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Self-interest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self-identity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 and reciprocate. These processes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implications for the behaviour of the groups concerned. This phenomenon is termed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 self-organization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self-organization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tendency of groups to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interests,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autonomy, and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identities.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Formal</a:t>
            </a:r>
            <a:r>
              <a:rPr lang="cs-CZ" dirty="0"/>
              <a:t> and </a:t>
            </a:r>
            <a:r>
              <a:rPr lang="cs-CZ" dirty="0" err="1"/>
              <a:t>informal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A social network in an organization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E69221F-3E80-4E02-95A3-B5DB193B5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19200" r="20863" b="26201"/>
          <a:stretch/>
        </p:blipFill>
        <p:spPr>
          <a:xfrm>
            <a:off x="467544" y="765789"/>
            <a:ext cx="7488832" cy="38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00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do not suddenly appear out of nowhere.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being able and willing to contribute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part of a collective, individuals who were previously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strangers have to become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familiar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each other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establish how best to work together to achieve the common task.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</a:t>
            </a:r>
            <a:r>
              <a:rPr lang="cs-CZ" dirty="0" err="1"/>
              <a:t>formation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55C335D-665D-4DCA-91B0-596FDBE12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40200" r="12988" b="33201"/>
          <a:stretch/>
        </p:blipFill>
        <p:spPr>
          <a:xfrm>
            <a:off x="827584" y="2499742"/>
            <a:ext cx="7272808" cy="18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5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environment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created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management’s decisions in three areas: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These are the actual surroundings within which a group functions. It includes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spatial arrangement of physical objects and location of human activities, e.g.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ffice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and work furniture; placement of workers on an assembly line.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includes both material technology (the tools, machinery, and equipment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be seen, touched, and heard) that group members use to do their jobs,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technology (the methods which order their behaviour and relationships).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encompasses the norms and values of the group itself; of its managers (e.g.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 as motivated solely by money) and of the organization culture (stressing mutual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and collaboration or competition, distrust and backstabbing).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</a:t>
            </a:r>
            <a:r>
              <a:rPr lang="cs-CZ" dirty="0" err="1"/>
              <a:t>formation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7415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b="1" dirty="0" err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xternal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broadly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compares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concept of the formal organization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require individuals to 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erform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 activities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certain interactions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others; and to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certain sentiments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feelings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their work.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 a supermarket, the physical/technological/social environment is represented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design and positioning of the checkout stations, the choice of scanning equipment,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company’s ‘the customer is always right’ policy. The supermarket management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wants its checkout operators to scan customers’ purchases (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greet them, offer to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 their bags, and say goodbye to them (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They are also expected to have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attitudes and feelings towards their customers and their employer (</a:t>
            </a:r>
            <a:r>
              <a:rPr lang="en-GB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sentiments</a:t>
            </a:r>
            <a:r>
              <a:rPr lang="en-GB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 of these elements with the term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(required activities,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interactions, and required sentiments) and referred to them collectively as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system.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</a:t>
            </a:r>
            <a:r>
              <a:rPr lang="cs-CZ" dirty="0" err="1"/>
              <a:t>formation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7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</a:t>
            </a:r>
            <a:r>
              <a:rPr lang="cs-CZ" dirty="0" err="1"/>
              <a:t>development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7439780-2794-4A92-9F74-49DB68C305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t="13672" r="25588" b="9401"/>
          <a:stretch/>
        </p:blipFill>
        <p:spPr>
          <a:xfrm>
            <a:off x="202360" y="-31520"/>
            <a:ext cx="5724128" cy="51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23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Groups</a:t>
            </a:r>
            <a:r>
              <a:rPr lang="cs-CZ" dirty="0"/>
              <a:t> and </a:t>
            </a:r>
            <a:r>
              <a:rPr lang="cs-CZ" dirty="0" err="1"/>
              <a:t>teams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1B396CF-8F9A-4F84-BAEF-EA165683F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24241" r="23226" b="16401"/>
          <a:stretch/>
        </p:blipFill>
        <p:spPr>
          <a:xfrm>
            <a:off x="251520" y="607356"/>
            <a:ext cx="5940152" cy="44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34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consists of two or more people, in face-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toface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interaction, each aware of his or her membership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group, each aware of the others who belong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group, and each aware of their positive interdependence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they strive to achieve mutual goals.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can be assigned many different tasks, many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which can be categorized under the headings of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additive, conjunctive, and disjunctive.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groups can be distinguished from informal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in terms of who creates them and the purposes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serve.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Homans’s theory of group formation distinguishes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background factors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and emergent activities, interactions,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sentiments, to explain how individuals come to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groups.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five stages through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groups typically proceed, which they name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forming, storming, norming, performing,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adjourning.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ontrast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team with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single-leader working group on the dimensions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of: who runs it; who sets the goals; performance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evaluation; work style; business context; speed and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efficiency; primary end products; and accountability.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groups and teams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become a nearly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ubiquitous part of contemporary management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majority of prominent organizations in the world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embody many important cultural values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Western society: teamwork, cooperation,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collective that is greater than the sum of its parts, informality, egalitarianism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even the indispensability of the individual member.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are seen as having a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motivating, inspiring influence on the individual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drawing the best out of him or her,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 him or her to perform feats that would be beyond him or herself as a detached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can have a healing effect on individuals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bolstering their self-esteem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filling their lives with meaning.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groups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European Foundation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per cent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EU workers perform all or part of their work in teams;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teamworking is to be found in the UK and Estonia (81 per cent) and the least 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Lithuania (38 per cent) and Italy (41 per cent);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 occurs in industrial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rather than service industries;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 is most often found in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organizations.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groups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9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McGrath’s circumplex model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shown reflects the four major activities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performed by groups, and classifies eight different group tasks.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generate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 and ideas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 solutions, strategies);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 tasks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 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urgical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operations, military missions);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 in negotiations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 in labour–management conflicts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company–government disputes); and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between options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(e.g.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ppointment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decisions, investment decisions).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groups</a:t>
            </a:r>
            <a:r>
              <a:rPr lang="cs-CZ" dirty="0"/>
              <a:t>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McGrath’s circumplex model of group tasks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D6D6156-AA3B-4F81-8989-A226F6A45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6471" r="22439" b="15001"/>
          <a:stretch/>
        </p:blipFill>
        <p:spPr>
          <a:xfrm>
            <a:off x="1191808" y="627534"/>
            <a:ext cx="5256584" cy="451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thus reserved for people who consider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themselves to be part of an identifiable unit, who relate to each other in a meaningful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fashion, and who share dispositions through their shared sense of collective identity.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Researchers often refer to these as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groups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or more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people, in face-to-face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interaction, each aware of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group membership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interdependence, as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strive to achieve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goals.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 dynamics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operating within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that affect their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and their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members’ satisfaction.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Definitions of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6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Definitions of </a:t>
            </a:r>
            <a:r>
              <a:rPr lang="cs-CZ" dirty="0" err="1"/>
              <a:t>groups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54AC19D-7373-4C2F-BC6A-5FC4A964B9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34600" r="22439" b="30400"/>
          <a:stretch/>
        </p:blipFill>
        <p:spPr>
          <a:xfrm>
            <a:off x="755576" y="1142924"/>
            <a:ext cx="7344816" cy="322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7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would only one of the following be considered to be a group? In what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 could one of the other aggregates become a group?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people riding on a bus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 blonde women between 20 and 30 years of age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members of a football team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 audience in a theatre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(e) people sheltering in a shop doorway from the rain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STOP AND THINK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30588</TotalTime>
  <Words>2242</Words>
  <Application>Microsoft Office PowerPoint</Application>
  <PresentationFormat>Předvádění na obrazovce (16:9)</PresentationFormat>
  <Paragraphs>242</Paragraphs>
  <Slides>28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SLU</vt:lpstr>
      <vt:lpstr>TOPIC  Groups and teams in the organization  group formation</vt:lpstr>
      <vt:lpstr>Content</vt:lpstr>
      <vt:lpstr>Why study groups?</vt:lpstr>
      <vt:lpstr>Why study groups?</vt:lpstr>
      <vt:lpstr>Why study groups?</vt:lpstr>
      <vt:lpstr>McGrath’s circumplex model of group tasks</vt:lpstr>
      <vt:lpstr>Definitions of groups</vt:lpstr>
      <vt:lpstr>Definitions of groups</vt:lpstr>
      <vt:lpstr>STOP AND THINK</vt:lpstr>
      <vt:lpstr>Definitions of groups</vt:lpstr>
      <vt:lpstr>Definitions of groups</vt:lpstr>
      <vt:lpstr>Issues facing any work group</vt:lpstr>
      <vt:lpstr>Definitions of groups</vt:lpstr>
      <vt:lpstr>Types of group tasks</vt:lpstr>
      <vt:lpstr>Types of group tasks</vt:lpstr>
      <vt:lpstr>Group-oriented view of organizations</vt:lpstr>
      <vt:lpstr>Group-oriented view of organizations</vt:lpstr>
      <vt:lpstr>STOP AND THINK</vt:lpstr>
      <vt:lpstr>Formal and informal groups</vt:lpstr>
      <vt:lpstr>Formal and informal groups</vt:lpstr>
      <vt:lpstr>A social network in an organization</vt:lpstr>
      <vt:lpstr>Group formation</vt:lpstr>
      <vt:lpstr>Group formation</vt:lpstr>
      <vt:lpstr>Group formation</vt:lpstr>
      <vt:lpstr>Group development</vt:lpstr>
      <vt:lpstr>Groups and teams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564</cp:revision>
  <cp:lastPrinted>2018-10-04T06:50:24Z</cp:lastPrinted>
  <dcterms:created xsi:type="dcterms:W3CDTF">2016-07-06T15:42:34Z</dcterms:created>
  <dcterms:modified xsi:type="dcterms:W3CDTF">2021-02-24T20:57:30Z</dcterms:modified>
</cp:coreProperties>
</file>