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6" r:id="rId2"/>
    <p:sldId id="361" r:id="rId3"/>
    <p:sldId id="422" r:id="rId4"/>
    <p:sldId id="421" r:id="rId5"/>
    <p:sldId id="426" r:id="rId6"/>
    <p:sldId id="423" r:id="rId7"/>
    <p:sldId id="424" r:id="rId8"/>
    <p:sldId id="425" r:id="rId9"/>
    <p:sldId id="427" r:id="rId10"/>
    <p:sldId id="428" r:id="rId11"/>
    <p:sldId id="429" r:id="rId12"/>
    <p:sldId id="430" r:id="rId13"/>
    <p:sldId id="431" r:id="rId14"/>
    <p:sldId id="432" r:id="rId15"/>
    <p:sldId id="435" r:id="rId16"/>
    <p:sldId id="436" r:id="rId17"/>
    <p:sldId id="433" r:id="rId18"/>
    <p:sldId id="434" r:id="rId19"/>
    <p:sldId id="437" r:id="rId20"/>
    <p:sldId id="438" r:id="rId21"/>
    <p:sldId id="455" r:id="rId22"/>
    <p:sldId id="439" r:id="rId23"/>
    <p:sldId id="440" r:id="rId24"/>
    <p:sldId id="441" r:id="rId25"/>
    <p:sldId id="442" r:id="rId26"/>
    <p:sldId id="443" r:id="rId27"/>
    <p:sldId id="445" r:id="rId28"/>
    <p:sldId id="444" r:id="rId29"/>
    <p:sldId id="446" r:id="rId30"/>
    <p:sldId id="453" r:id="rId31"/>
    <p:sldId id="447" r:id="rId32"/>
    <p:sldId id="454" r:id="rId33"/>
    <p:sldId id="448" r:id="rId34"/>
    <p:sldId id="449" r:id="rId35"/>
    <p:sldId id="450" r:id="rId36"/>
    <p:sldId id="451" r:id="rId37"/>
    <p:sldId id="452" r:id="rId38"/>
    <p:sldId id="274" r:id="rId39"/>
  </p:sldIdLst>
  <p:sldSz cx="9144000" cy="5143500" type="screen16x9"/>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81E3A"/>
    <a:srgbClr val="307871"/>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Tmavý styl 2 – zvýraznění 1/zvýraznění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658" y="6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301A912-BC21-4286-9BD7-B92B2DB49A22}" type="datetimeFigureOut">
              <a:rPr lang="en-US" smtClean="0"/>
              <a:t>2/24/2021</a:t>
            </a:fld>
            <a:endParaRPr lang="en-US"/>
          </a:p>
        </p:txBody>
      </p:sp>
      <p:sp>
        <p:nvSpPr>
          <p:cNvPr id="4" name="Zástupný symbol pro zápatí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Zástupný symbol pro číslo snímk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B72D866-D22D-4042-B8E0-E9D703272AB8}" type="slidenum">
              <a:rPr lang="en-US" smtClean="0"/>
              <a:t>‹#›</a:t>
            </a:fld>
            <a:endParaRPr lang="en-US"/>
          </a:p>
        </p:txBody>
      </p:sp>
    </p:spTree>
    <p:extLst>
      <p:ext uri="{BB962C8B-B14F-4D97-AF65-F5344CB8AC3E}">
        <p14:creationId xmlns:p14="http://schemas.microsoft.com/office/powerpoint/2010/main" val="3688286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6097986-0C26-47DE-8982-7AD2B6842259}" type="datetimeFigureOut">
              <a:rPr lang="cs-CZ" smtClean="0"/>
              <a:t>24.02.2021</a:t>
            </a:fld>
            <a:endParaRPr lang="cs-CZ"/>
          </a:p>
        </p:txBody>
      </p:sp>
      <p:sp>
        <p:nvSpPr>
          <p:cNvPr id="4" name="Zástupný symbol pro obrázek snímku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2484211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1750640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2389902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3083657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17722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1983654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3815286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1436067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1266491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33741404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720627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33050937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39288502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10762784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16530321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7753144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40405196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6670340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7546191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26468924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29</a:t>
            </a:fld>
            <a:endParaRPr lang="cs-CZ"/>
          </a:p>
        </p:txBody>
      </p:sp>
    </p:spTree>
    <p:extLst>
      <p:ext uri="{BB962C8B-B14F-4D97-AF65-F5344CB8AC3E}">
        <p14:creationId xmlns:p14="http://schemas.microsoft.com/office/powerpoint/2010/main" val="36966899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3503215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9905825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25848785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32</a:t>
            </a:fld>
            <a:endParaRPr lang="cs-CZ"/>
          </a:p>
        </p:txBody>
      </p:sp>
    </p:spTree>
    <p:extLst>
      <p:ext uri="{BB962C8B-B14F-4D97-AF65-F5344CB8AC3E}">
        <p14:creationId xmlns:p14="http://schemas.microsoft.com/office/powerpoint/2010/main" val="40218066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33</a:t>
            </a:fld>
            <a:endParaRPr lang="cs-CZ"/>
          </a:p>
        </p:txBody>
      </p:sp>
    </p:spTree>
    <p:extLst>
      <p:ext uri="{BB962C8B-B14F-4D97-AF65-F5344CB8AC3E}">
        <p14:creationId xmlns:p14="http://schemas.microsoft.com/office/powerpoint/2010/main" val="5027644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34</a:t>
            </a:fld>
            <a:endParaRPr lang="cs-CZ"/>
          </a:p>
        </p:txBody>
      </p:sp>
    </p:spTree>
    <p:extLst>
      <p:ext uri="{BB962C8B-B14F-4D97-AF65-F5344CB8AC3E}">
        <p14:creationId xmlns:p14="http://schemas.microsoft.com/office/powerpoint/2010/main" val="6606005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35</a:t>
            </a:fld>
            <a:endParaRPr lang="cs-CZ"/>
          </a:p>
        </p:txBody>
      </p:sp>
    </p:spTree>
    <p:extLst>
      <p:ext uri="{BB962C8B-B14F-4D97-AF65-F5344CB8AC3E}">
        <p14:creationId xmlns:p14="http://schemas.microsoft.com/office/powerpoint/2010/main" val="4026516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36</a:t>
            </a:fld>
            <a:endParaRPr lang="cs-CZ"/>
          </a:p>
        </p:txBody>
      </p:sp>
    </p:spTree>
    <p:extLst>
      <p:ext uri="{BB962C8B-B14F-4D97-AF65-F5344CB8AC3E}">
        <p14:creationId xmlns:p14="http://schemas.microsoft.com/office/powerpoint/2010/main" val="25665778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37</a:t>
            </a:fld>
            <a:endParaRPr lang="cs-CZ"/>
          </a:p>
        </p:txBody>
      </p:sp>
    </p:spTree>
    <p:extLst>
      <p:ext uri="{BB962C8B-B14F-4D97-AF65-F5344CB8AC3E}">
        <p14:creationId xmlns:p14="http://schemas.microsoft.com/office/powerpoint/2010/main" val="2897692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108019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2417254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2789861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2843664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2208241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3284766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inside.6q.io/the-nine-netflix-company-value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s://www.dailymotion.com/video/x791mfj"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r>
              <a:rPr lang="cs-CZ" sz="2400" b="1" dirty="0">
                <a:solidFill>
                  <a:schemeClr val="bg1"/>
                </a:solidFill>
                <a:latin typeface="Times New Roman" panose="02020603050405020304" pitchFamily="18" charset="0"/>
                <a:cs typeface="Times New Roman" panose="02020603050405020304" pitchFamily="18" charset="0"/>
              </a:rPr>
              <a:t>TOPIC</a:t>
            </a:r>
            <a:br>
              <a:rPr lang="cs-CZ" sz="2400" b="1" dirty="0">
                <a:solidFill>
                  <a:schemeClr val="bg1"/>
                </a:solidFill>
                <a:latin typeface="Times New Roman" panose="02020603050405020304" pitchFamily="18" charset="0"/>
                <a:cs typeface="Times New Roman" panose="02020603050405020304" pitchFamily="18" charset="0"/>
              </a:rPr>
            </a:br>
            <a:br>
              <a:rPr lang="en-US" sz="2400" b="1" dirty="0">
                <a:solidFill>
                  <a:schemeClr val="bg1"/>
                </a:solidFill>
                <a:latin typeface="Times New Roman" panose="02020603050405020304" pitchFamily="18" charset="0"/>
                <a:cs typeface="Times New Roman" panose="02020603050405020304" pitchFamily="18" charset="0"/>
              </a:rPr>
            </a:br>
            <a:r>
              <a:rPr lang="cs-CZ" sz="2400" b="1" cap="all" dirty="0">
                <a:solidFill>
                  <a:schemeClr val="bg1"/>
                </a:solidFill>
                <a:latin typeface="Times New Roman" panose="02020603050405020304" pitchFamily="18" charset="0"/>
                <a:cs typeface="Times New Roman" panose="02020603050405020304" pitchFamily="18" charset="0"/>
              </a:rPr>
              <a:t>Organizational </a:t>
            </a:r>
            <a:r>
              <a:rPr lang="cs-CZ" sz="2400" b="1" cap="all" dirty="0" err="1">
                <a:solidFill>
                  <a:schemeClr val="bg1"/>
                </a:solidFill>
                <a:latin typeface="Times New Roman" panose="02020603050405020304" pitchFamily="18" charset="0"/>
                <a:cs typeface="Times New Roman" panose="02020603050405020304" pitchFamily="18" charset="0"/>
              </a:rPr>
              <a:t>culture</a:t>
            </a:r>
            <a:endParaRPr lang="en-US" sz="2400" b="1" cap="all"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5940152" y="3723878"/>
            <a:ext cx="3032119"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GB" altLang="cs-CZ" sz="1600" b="1" dirty="0">
                <a:solidFill>
                  <a:srgbClr val="307871"/>
                </a:solidFill>
                <a:latin typeface="Times New Roman" panose="02020603050405020304" pitchFamily="18" charset="0"/>
                <a:cs typeface="Times New Roman" panose="02020603050405020304" pitchFamily="18" charset="0"/>
              </a:rPr>
              <a:t>Ing. Pavel Adámek, Ph.D.</a:t>
            </a:r>
          </a:p>
          <a:p>
            <a:pPr algn="r"/>
            <a:r>
              <a:rPr lang="en-GB" altLang="cs-CZ" sz="1600" b="1" i="1" dirty="0">
                <a:solidFill>
                  <a:srgbClr val="307871"/>
                </a:solidFill>
                <a:latin typeface="Times New Roman" panose="02020603050405020304" pitchFamily="18" charset="0"/>
                <a:cs typeface="Times New Roman" panose="02020603050405020304" pitchFamily="18" charset="0"/>
              </a:rPr>
              <a:t>adamek@opf.slu.cz</a:t>
            </a: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919288"/>
            <a:ext cx="8422616" cy="36686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00" dirty="0">
                <a:solidFill>
                  <a:srgbClr val="002060"/>
                </a:solidFill>
                <a:latin typeface="Times New Roman" panose="02020603050405020304" pitchFamily="18" charset="0"/>
                <a:cs typeface="Times New Roman" panose="02020603050405020304" pitchFamily="18" charset="0"/>
              </a:rPr>
              <a:t>Organizational values are the </a:t>
            </a:r>
            <a:r>
              <a:rPr lang="en-GB" sz="1600" b="1" dirty="0">
                <a:solidFill>
                  <a:srgbClr val="002060"/>
                </a:solidFill>
                <a:latin typeface="Times New Roman" panose="02020603050405020304" pitchFamily="18" charset="0"/>
                <a:cs typeface="Times New Roman" panose="02020603050405020304" pitchFamily="18" charset="0"/>
              </a:rPr>
              <a:t>accumulated beliefs </a:t>
            </a:r>
            <a:r>
              <a:rPr lang="en-GB" sz="1600" dirty="0">
                <a:solidFill>
                  <a:srgbClr val="002060"/>
                </a:solidFill>
                <a:latin typeface="Times New Roman" panose="02020603050405020304" pitchFamily="18" charset="0"/>
                <a:cs typeface="Times New Roman" panose="02020603050405020304" pitchFamily="18" charset="0"/>
              </a:rPr>
              <a:t>held about how work should be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done and situations dealt with</a:t>
            </a:r>
            <a:r>
              <a:rPr lang="cs-CZ" sz="1600" dirty="0">
                <a:solidFill>
                  <a:srgbClr val="002060"/>
                </a:solidFill>
                <a:latin typeface="Times New Roman" panose="02020603050405020304" pitchFamily="18" charset="0"/>
                <a:cs typeface="Times New Roman" panose="02020603050405020304" pitchFamily="18" charset="0"/>
              </a:rPr>
              <a:t>. </a:t>
            </a:r>
          </a:p>
          <a:p>
            <a:pPr marL="0" indent="0">
              <a:buNone/>
            </a:pPr>
            <a:endParaRPr lang="cs-CZ" sz="1600" dirty="0">
              <a:solidFill>
                <a:srgbClr val="002060"/>
              </a:solidFill>
              <a:latin typeface="Times New Roman" panose="02020603050405020304" pitchFamily="18" charset="0"/>
              <a:cs typeface="Times New Roman" panose="02020603050405020304" pitchFamily="18" charset="0"/>
            </a:endParaRPr>
          </a:p>
          <a:p>
            <a:pPr marL="0" indent="0">
              <a:buNone/>
            </a:pPr>
            <a:r>
              <a:rPr lang="en-GB" sz="1600" dirty="0">
                <a:solidFill>
                  <a:srgbClr val="002060"/>
                </a:solidFill>
                <a:latin typeface="Times New Roman" panose="02020603050405020304" pitchFamily="18" charset="0"/>
                <a:cs typeface="Times New Roman" panose="02020603050405020304" pitchFamily="18" charset="0"/>
              </a:rPr>
              <a:t>They can be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encapsulated either in phrases or in single words such as</a:t>
            </a:r>
          </a:p>
          <a:p>
            <a:r>
              <a:rPr lang="en-GB" sz="1600" dirty="0">
                <a:solidFill>
                  <a:srgbClr val="002060"/>
                </a:solidFill>
                <a:latin typeface="Times New Roman" panose="02020603050405020304" pitchFamily="18" charset="0"/>
                <a:cs typeface="Times New Roman" panose="02020603050405020304" pitchFamily="18" charset="0"/>
              </a:rPr>
              <a:t>Citizenship</a:t>
            </a:r>
          </a:p>
          <a:p>
            <a:r>
              <a:rPr lang="en-GB" sz="1600" dirty="0">
                <a:solidFill>
                  <a:srgbClr val="002060"/>
                </a:solidFill>
                <a:latin typeface="Times New Roman" panose="02020603050405020304" pitchFamily="18" charset="0"/>
                <a:cs typeface="Times New Roman" panose="02020603050405020304" pitchFamily="18" charset="0"/>
              </a:rPr>
              <a:t>Diversity</a:t>
            </a:r>
          </a:p>
          <a:p>
            <a:r>
              <a:rPr lang="en-GB" sz="1600" dirty="0">
                <a:solidFill>
                  <a:srgbClr val="002060"/>
                </a:solidFill>
                <a:latin typeface="Times New Roman" panose="02020603050405020304" pitchFamily="18" charset="0"/>
                <a:cs typeface="Times New Roman" panose="02020603050405020304" pitchFamily="18" charset="0"/>
              </a:rPr>
              <a:t>Excellence</a:t>
            </a:r>
          </a:p>
          <a:p>
            <a:r>
              <a:rPr lang="en-GB" sz="1600" dirty="0">
                <a:solidFill>
                  <a:srgbClr val="002060"/>
                </a:solidFill>
                <a:latin typeface="Times New Roman" panose="02020603050405020304" pitchFamily="18" charset="0"/>
                <a:cs typeface="Times New Roman" panose="02020603050405020304" pitchFamily="18" charset="0"/>
              </a:rPr>
              <a:t>Honesty</a:t>
            </a:r>
          </a:p>
          <a:p>
            <a:r>
              <a:rPr lang="en-GB" sz="1600" dirty="0">
                <a:solidFill>
                  <a:srgbClr val="002060"/>
                </a:solidFill>
                <a:latin typeface="Times New Roman" panose="02020603050405020304" pitchFamily="18" charset="0"/>
                <a:cs typeface="Times New Roman" panose="02020603050405020304" pitchFamily="18" charset="0"/>
              </a:rPr>
              <a:t>Integrity</a:t>
            </a:r>
          </a:p>
          <a:p>
            <a:r>
              <a:rPr lang="en-GB" sz="1600" dirty="0">
                <a:solidFill>
                  <a:srgbClr val="002060"/>
                </a:solidFill>
                <a:latin typeface="Times New Roman" panose="02020603050405020304" pitchFamily="18" charset="0"/>
                <a:cs typeface="Times New Roman" panose="02020603050405020304" pitchFamily="18" charset="0"/>
              </a:rPr>
              <a:t>Innovation</a:t>
            </a:r>
          </a:p>
          <a:p>
            <a:r>
              <a:rPr lang="en-GB" sz="1600" dirty="0">
                <a:solidFill>
                  <a:srgbClr val="002060"/>
                </a:solidFill>
                <a:latin typeface="Times New Roman" panose="02020603050405020304" pitchFamily="18" charset="0"/>
                <a:cs typeface="Times New Roman" panose="02020603050405020304" pitchFamily="18" charset="0"/>
              </a:rPr>
              <a:t>Respect</a:t>
            </a:r>
          </a:p>
          <a:p>
            <a:r>
              <a:rPr lang="en-GB" sz="1600" dirty="0">
                <a:solidFill>
                  <a:srgbClr val="002060"/>
                </a:solidFill>
                <a:latin typeface="Times New Roman" panose="02020603050405020304" pitchFamily="18" charset="0"/>
                <a:cs typeface="Times New Roman" panose="02020603050405020304" pitchFamily="18" charset="0"/>
              </a:rPr>
              <a:t>Safety</a:t>
            </a:r>
          </a:p>
          <a:p>
            <a:r>
              <a:rPr lang="en-GB" sz="1600" dirty="0">
                <a:solidFill>
                  <a:srgbClr val="002060"/>
                </a:solidFill>
                <a:latin typeface="Times New Roman" panose="02020603050405020304" pitchFamily="18" charset="0"/>
                <a:cs typeface="Times New Roman" panose="02020603050405020304" pitchFamily="18" charset="0"/>
              </a:rPr>
              <a:t>Teamwork</a:t>
            </a:r>
            <a:endParaRPr lang="cs-CZ" sz="1600" dirty="0">
              <a:solidFill>
                <a:srgbClr val="002060"/>
              </a:solidFill>
              <a:latin typeface="Times New Roman" panose="02020603050405020304" pitchFamily="18" charset="0"/>
              <a:cs typeface="Times New Roman" panose="02020603050405020304" pitchFamily="18" charset="0"/>
            </a:endParaRPr>
          </a:p>
          <a:p>
            <a:pPr marL="0" indent="0">
              <a:buNone/>
            </a:pPr>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a:t>Organizational </a:t>
            </a:r>
            <a:r>
              <a:rPr lang="cs-CZ" dirty="0" err="1"/>
              <a:t>Values</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257998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animEffect transition="in" filter="fade">
                                      <p:cBhvr>
                                        <p:cTn id="15" dur="500"/>
                                        <p:tgtEl>
                                          <p:spTgt spid="16">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xEl>
                                              <p:pRg st="4" end="4"/>
                                            </p:txEl>
                                          </p:spTgt>
                                        </p:tgtEl>
                                        <p:attrNameLst>
                                          <p:attrName>style.visibility</p:attrName>
                                        </p:attrNameLst>
                                      </p:cBhvr>
                                      <p:to>
                                        <p:strVal val="visible"/>
                                      </p:to>
                                    </p:set>
                                    <p:animEffect transition="in" filter="fade">
                                      <p:cBhvr>
                                        <p:cTn id="18" dur="500"/>
                                        <p:tgtEl>
                                          <p:spTgt spid="16">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xEl>
                                              <p:pRg st="5" end="5"/>
                                            </p:txEl>
                                          </p:spTgt>
                                        </p:tgtEl>
                                        <p:attrNameLst>
                                          <p:attrName>style.visibility</p:attrName>
                                        </p:attrNameLst>
                                      </p:cBhvr>
                                      <p:to>
                                        <p:strVal val="visible"/>
                                      </p:to>
                                    </p:set>
                                    <p:animEffect transition="in" filter="fade">
                                      <p:cBhvr>
                                        <p:cTn id="21" dur="500"/>
                                        <p:tgtEl>
                                          <p:spTgt spid="16">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xEl>
                                              <p:pRg st="6" end="6"/>
                                            </p:txEl>
                                          </p:spTgt>
                                        </p:tgtEl>
                                        <p:attrNameLst>
                                          <p:attrName>style.visibility</p:attrName>
                                        </p:attrNameLst>
                                      </p:cBhvr>
                                      <p:to>
                                        <p:strVal val="visible"/>
                                      </p:to>
                                    </p:set>
                                    <p:animEffect transition="in" filter="fade">
                                      <p:cBhvr>
                                        <p:cTn id="24" dur="500"/>
                                        <p:tgtEl>
                                          <p:spTgt spid="16">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6">
                                            <p:txEl>
                                              <p:pRg st="7" end="7"/>
                                            </p:txEl>
                                          </p:spTgt>
                                        </p:tgtEl>
                                        <p:attrNameLst>
                                          <p:attrName>style.visibility</p:attrName>
                                        </p:attrNameLst>
                                      </p:cBhvr>
                                      <p:to>
                                        <p:strVal val="visible"/>
                                      </p:to>
                                    </p:set>
                                    <p:animEffect transition="in" filter="fade">
                                      <p:cBhvr>
                                        <p:cTn id="27" dur="500"/>
                                        <p:tgtEl>
                                          <p:spTgt spid="16">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6">
                                            <p:txEl>
                                              <p:pRg st="8" end="8"/>
                                            </p:txEl>
                                          </p:spTgt>
                                        </p:tgtEl>
                                        <p:attrNameLst>
                                          <p:attrName>style.visibility</p:attrName>
                                        </p:attrNameLst>
                                      </p:cBhvr>
                                      <p:to>
                                        <p:strVal val="visible"/>
                                      </p:to>
                                    </p:set>
                                    <p:animEffect transition="in" filter="fade">
                                      <p:cBhvr>
                                        <p:cTn id="30" dur="500"/>
                                        <p:tgtEl>
                                          <p:spTgt spid="16">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6">
                                            <p:txEl>
                                              <p:pRg st="9" end="9"/>
                                            </p:txEl>
                                          </p:spTgt>
                                        </p:tgtEl>
                                        <p:attrNameLst>
                                          <p:attrName>style.visibility</p:attrName>
                                        </p:attrNameLst>
                                      </p:cBhvr>
                                      <p:to>
                                        <p:strVal val="visible"/>
                                      </p:to>
                                    </p:set>
                                    <p:animEffect transition="in" filter="fade">
                                      <p:cBhvr>
                                        <p:cTn id="33" dur="500"/>
                                        <p:tgtEl>
                                          <p:spTgt spid="16">
                                            <p:txEl>
                                              <p:pRg st="9" end="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6">
                                            <p:txEl>
                                              <p:pRg st="10" end="10"/>
                                            </p:txEl>
                                          </p:spTgt>
                                        </p:tgtEl>
                                        <p:attrNameLst>
                                          <p:attrName>style.visibility</p:attrName>
                                        </p:attrNameLst>
                                      </p:cBhvr>
                                      <p:to>
                                        <p:strVal val="visible"/>
                                      </p:to>
                                    </p:set>
                                    <p:animEffect transition="in" filter="fade">
                                      <p:cBhvr>
                                        <p:cTn id="36" dur="500"/>
                                        <p:tgtEl>
                                          <p:spTgt spid="16">
                                            <p:txEl>
                                              <p:pRg st="10" end="1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6">
                                            <p:txEl>
                                              <p:pRg st="11" end="11"/>
                                            </p:txEl>
                                          </p:spTgt>
                                        </p:tgtEl>
                                        <p:attrNameLst>
                                          <p:attrName>style.visibility</p:attrName>
                                        </p:attrNameLst>
                                      </p:cBhvr>
                                      <p:to>
                                        <p:strVal val="visible"/>
                                      </p:to>
                                    </p:set>
                                    <p:animEffect transition="in" filter="fade">
                                      <p:cBhvr>
                                        <p:cTn id="39" dur="500"/>
                                        <p:tgtEl>
                                          <p:spTgt spid="1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919288"/>
            <a:ext cx="8422616" cy="36686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a:t>Corporate </a:t>
            </a:r>
            <a:r>
              <a:rPr lang="cs-CZ" dirty="0" err="1"/>
              <a:t>Values</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2" name="Obrázek 1">
            <a:extLst>
              <a:ext uri="{FF2B5EF4-FFF2-40B4-BE49-F238E27FC236}">
                <a16:creationId xmlns:a16="http://schemas.microsoft.com/office/drawing/2014/main" id="{F5AC92A8-09E7-4C37-85CF-EE964D7C8ED2}"/>
              </a:ext>
            </a:extLst>
          </p:cNvPr>
          <p:cNvPicPr>
            <a:picLocks noChangeAspect="1"/>
          </p:cNvPicPr>
          <p:nvPr/>
        </p:nvPicPr>
        <p:blipFill rotWithShape="1">
          <a:blip r:embed="rId3"/>
          <a:srcRect l="26376" t="22000" r="7889" b="30401"/>
          <a:stretch/>
        </p:blipFill>
        <p:spPr>
          <a:xfrm>
            <a:off x="533019" y="1148722"/>
            <a:ext cx="7486976" cy="3049508"/>
          </a:xfrm>
          <a:prstGeom prst="rect">
            <a:avLst/>
          </a:prstGeom>
        </p:spPr>
      </p:pic>
    </p:spTree>
    <p:extLst>
      <p:ext uri="{BB962C8B-B14F-4D97-AF65-F5344CB8AC3E}">
        <p14:creationId xmlns:p14="http://schemas.microsoft.com/office/powerpoint/2010/main" val="1870531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919288"/>
            <a:ext cx="8422616" cy="36686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600" b="1" dirty="0">
                <a:solidFill>
                  <a:srgbClr val="002060"/>
                </a:solidFill>
                <a:latin typeface="Times New Roman" panose="02020603050405020304" pitchFamily="18" charset="0"/>
                <a:cs typeface="Times New Roman" panose="02020603050405020304" pitchFamily="18" charset="0"/>
              </a:rPr>
              <a:t>Adidas</a:t>
            </a:r>
          </a:p>
          <a:p>
            <a:r>
              <a:rPr lang="en-GB" sz="1600" b="1" dirty="0">
                <a:solidFill>
                  <a:srgbClr val="002060"/>
                </a:solidFill>
                <a:latin typeface="Times New Roman" panose="02020603050405020304" pitchFamily="18" charset="0"/>
                <a:cs typeface="Times New Roman" panose="02020603050405020304" pitchFamily="18" charset="0"/>
              </a:rPr>
              <a:t>Performance</a:t>
            </a:r>
            <a:r>
              <a:rPr lang="en-GB" sz="1600" dirty="0">
                <a:solidFill>
                  <a:srgbClr val="002060"/>
                </a:solidFill>
                <a:latin typeface="Times New Roman" panose="02020603050405020304" pitchFamily="18" charset="0"/>
                <a:cs typeface="Times New Roman" panose="02020603050405020304" pitchFamily="18" charset="0"/>
              </a:rPr>
              <a:t>: Sport is the foundation for all we do and executional excellence is a core value of our Group.</a:t>
            </a:r>
            <a:endParaRPr lang="cs-CZ" sz="1600" dirty="0">
              <a:solidFill>
                <a:srgbClr val="002060"/>
              </a:solidFill>
              <a:latin typeface="Times New Roman" panose="02020603050405020304" pitchFamily="18" charset="0"/>
              <a:cs typeface="Times New Roman" panose="02020603050405020304" pitchFamily="18" charset="0"/>
            </a:endParaRPr>
          </a:p>
          <a:p>
            <a:endParaRPr lang="en-GB" sz="1600" dirty="0">
              <a:solidFill>
                <a:srgbClr val="002060"/>
              </a:solidFill>
              <a:latin typeface="Times New Roman" panose="02020603050405020304" pitchFamily="18" charset="0"/>
              <a:cs typeface="Times New Roman" panose="02020603050405020304" pitchFamily="18" charset="0"/>
            </a:endParaRPr>
          </a:p>
          <a:p>
            <a:r>
              <a:rPr lang="en-GB" sz="1600" b="1" dirty="0">
                <a:solidFill>
                  <a:srgbClr val="002060"/>
                </a:solidFill>
                <a:latin typeface="Times New Roman" panose="02020603050405020304" pitchFamily="18" charset="0"/>
                <a:cs typeface="Times New Roman" panose="02020603050405020304" pitchFamily="18" charset="0"/>
              </a:rPr>
              <a:t>Passion</a:t>
            </a:r>
            <a:r>
              <a:rPr lang="en-GB" sz="1600" dirty="0">
                <a:solidFill>
                  <a:srgbClr val="002060"/>
                </a:solidFill>
                <a:latin typeface="Times New Roman" panose="02020603050405020304" pitchFamily="18" charset="0"/>
                <a:cs typeface="Times New Roman" panose="02020603050405020304" pitchFamily="18" charset="0"/>
              </a:rPr>
              <a:t>: Passion is at the heart of our company. We are continuously moving forward, innovating, and improving.</a:t>
            </a:r>
            <a:endParaRPr lang="cs-CZ" sz="1600" dirty="0">
              <a:solidFill>
                <a:srgbClr val="002060"/>
              </a:solidFill>
              <a:latin typeface="Times New Roman" panose="02020603050405020304" pitchFamily="18" charset="0"/>
              <a:cs typeface="Times New Roman" panose="02020603050405020304" pitchFamily="18" charset="0"/>
            </a:endParaRPr>
          </a:p>
          <a:p>
            <a:endParaRPr lang="en-GB" sz="1600" dirty="0">
              <a:solidFill>
                <a:srgbClr val="002060"/>
              </a:solidFill>
              <a:latin typeface="Times New Roman" panose="02020603050405020304" pitchFamily="18" charset="0"/>
              <a:cs typeface="Times New Roman" panose="02020603050405020304" pitchFamily="18" charset="0"/>
            </a:endParaRPr>
          </a:p>
          <a:p>
            <a:r>
              <a:rPr lang="en-GB" sz="1600" b="1" dirty="0">
                <a:solidFill>
                  <a:srgbClr val="002060"/>
                </a:solidFill>
                <a:latin typeface="Times New Roman" panose="02020603050405020304" pitchFamily="18" charset="0"/>
                <a:cs typeface="Times New Roman" panose="02020603050405020304" pitchFamily="18" charset="0"/>
              </a:rPr>
              <a:t>Integrity</a:t>
            </a:r>
            <a:r>
              <a:rPr lang="en-GB" sz="1600" dirty="0">
                <a:solidFill>
                  <a:srgbClr val="002060"/>
                </a:solidFill>
                <a:latin typeface="Times New Roman" panose="02020603050405020304" pitchFamily="18" charset="0"/>
                <a:cs typeface="Times New Roman" panose="02020603050405020304" pitchFamily="18" charset="0"/>
              </a:rPr>
              <a:t>: We are honest, open, ethical, and fair. People trust us to adhere to our word.</a:t>
            </a:r>
            <a:endParaRPr lang="cs-CZ" sz="1600" dirty="0">
              <a:solidFill>
                <a:srgbClr val="002060"/>
              </a:solidFill>
              <a:latin typeface="Times New Roman" panose="02020603050405020304" pitchFamily="18" charset="0"/>
              <a:cs typeface="Times New Roman" panose="02020603050405020304" pitchFamily="18" charset="0"/>
            </a:endParaRPr>
          </a:p>
          <a:p>
            <a:endParaRPr lang="en-GB" sz="1600" dirty="0">
              <a:solidFill>
                <a:srgbClr val="002060"/>
              </a:solidFill>
              <a:latin typeface="Times New Roman" panose="02020603050405020304" pitchFamily="18" charset="0"/>
              <a:cs typeface="Times New Roman" panose="02020603050405020304" pitchFamily="18" charset="0"/>
            </a:endParaRPr>
          </a:p>
          <a:p>
            <a:r>
              <a:rPr lang="en-GB" sz="1600" b="1" dirty="0">
                <a:solidFill>
                  <a:srgbClr val="002060"/>
                </a:solidFill>
                <a:latin typeface="Times New Roman" panose="02020603050405020304" pitchFamily="18" charset="0"/>
                <a:cs typeface="Times New Roman" panose="02020603050405020304" pitchFamily="18" charset="0"/>
              </a:rPr>
              <a:t>Diversity</a:t>
            </a:r>
            <a:r>
              <a:rPr lang="en-GB" sz="1600" dirty="0">
                <a:solidFill>
                  <a:srgbClr val="002060"/>
                </a:solidFill>
                <a:latin typeface="Times New Roman" panose="02020603050405020304" pitchFamily="18" charset="0"/>
                <a:cs typeface="Times New Roman" panose="02020603050405020304" pitchFamily="18" charset="0"/>
              </a:rPr>
              <a:t>: We know it takes people with different ideas, strengths, interests, and cultural backgrounds to make our company succeed. We encourage healthy debate and differences of opinion.</a:t>
            </a:r>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a:t>Corporate </a:t>
            </a:r>
            <a:r>
              <a:rPr lang="cs-CZ" dirty="0" err="1"/>
              <a:t>Values</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905318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fade">
                                      <p:cBhvr>
                                        <p:cTn id="7" dur="500"/>
                                        <p:tgtEl>
                                          <p:spTgt spid="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3" end="3"/>
                                            </p:txEl>
                                          </p:spTgt>
                                        </p:tgtEl>
                                        <p:attrNameLst>
                                          <p:attrName>style.visibility</p:attrName>
                                        </p:attrNameLst>
                                      </p:cBhvr>
                                      <p:to>
                                        <p:strVal val="visible"/>
                                      </p:to>
                                    </p:set>
                                    <p:animEffect transition="in" filter="fade">
                                      <p:cBhvr>
                                        <p:cTn id="12" dur="500"/>
                                        <p:tgtEl>
                                          <p:spTgt spid="1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animEffect transition="in" filter="fade">
                                      <p:cBhvr>
                                        <p:cTn id="17" dur="500"/>
                                        <p:tgtEl>
                                          <p:spTgt spid="1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7" end="7"/>
                                            </p:txEl>
                                          </p:spTgt>
                                        </p:tgtEl>
                                        <p:attrNameLst>
                                          <p:attrName>style.visibility</p:attrName>
                                        </p:attrNameLst>
                                      </p:cBhvr>
                                      <p:to>
                                        <p:strVal val="visible"/>
                                      </p:to>
                                    </p:set>
                                    <p:animEffect transition="in" filter="fade">
                                      <p:cBhvr>
                                        <p:cTn id="22" dur="500"/>
                                        <p:tgtEl>
                                          <p:spTgt spid="1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919288"/>
            <a:ext cx="8422616" cy="36686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600" b="1" dirty="0">
                <a:solidFill>
                  <a:srgbClr val="002060"/>
                </a:solidFill>
                <a:latin typeface="Times New Roman" panose="02020603050405020304" pitchFamily="18" charset="0"/>
                <a:cs typeface="Times New Roman" panose="02020603050405020304" pitchFamily="18" charset="0"/>
              </a:rPr>
              <a:t>Facebook</a:t>
            </a:r>
            <a:endParaRPr lang="cs-CZ" sz="1600" b="1"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1600" b="1" dirty="0">
              <a:solidFill>
                <a:srgbClr val="002060"/>
              </a:solidFill>
              <a:latin typeface="Times New Roman" panose="02020603050405020304" pitchFamily="18" charset="0"/>
              <a:cs typeface="Times New Roman" panose="02020603050405020304" pitchFamily="18" charset="0"/>
            </a:endParaRPr>
          </a:p>
          <a:p>
            <a:r>
              <a:rPr lang="en-GB" sz="1600" b="1" dirty="0">
                <a:solidFill>
                  <a:srgbClr val="002060"/>
                </a:solidFill>
                <a:latin typeface="Times New Roman" panose="02020603050405020304" pitchFamily="18" charset="0"/>
                <a:cs typeface="Times New Roman" panose="02020603050405020304" pitchFamily="18" charset="0"/>
              </a:rPr>
              <a:t>Focus on impact</a:t>
            </a:r>
            <a:endParaRPr lang="cs-CZ" sz="1600" b="1" dirty="0">
              <a:solidFill>
                <a:srgbClr val="002060"/>
              </a:solidFill>
              <a:latin typeface="Times New Roman" panose="02020603050405020304" pitchFamily="18" charset="0"/>
              <a:cs typeface="Times New Roman" panose="02020603050405020304" pitchFamily="18" charset="0"/>
            </a:endParaRPr>
          </a:p>
          <a:p>
            <a:endParaRPr lang="en-GB" sz="1600" b="1" dirty="0">
              <a:solidFill>
                <a:srgbClr val="002060"/>
              </a:solidFill>
              <a:latin typeface="Times New Roman" panose="02020603050405020304" pitchFamily="18" charset="0"/>
              <a:cs typeface="Times New Roman" panose="02020603050405020304" pitchFamily="18" charset="0"/>
            </a:endParaRPr>
          </a:p>
          <a:p>
            <a:r>
              <a:rPr lang="en-GB" sz="1600" b="1" dirty="0">
                <a:solidFill>
                  <a:srgbClr val="002060"/>
                </a:solidFill>
                <a:latin typeface="Times New Roman" panose="02020603050405020304" pitchFamily="18" charset="0"/>
                <a:cs typeface="Times New Roman" panose="02020603050405020304" pitchFamily="18" charset="0"/>
              </a:rPr>
              <a:t>Move fast</a:t>
            </a:r>
            <a:endParaRPr lang="cs-CZ" sz="1600" b="1" dirty="0">
              <a:solidFill>
                <a:srgbClr val="002060"/>
              </a:solidFill>
              <a:latin typeface="Times New Roman" panose="02020603050405020304" pitchFamily="18" charset="0"/>
              <a:cs typeface="Times New Roman" panose="02020603050405020304" pitchFamily="18" charset="0"/>
            </a:endParaRPr>
          </a:p>
          <a:p>
            <a:endParaRPr lang="en-GB" sz="1600" b="1" dirty="0">
              <a:solidFill>
                <a:srgbClr val="002060"/>
              </a:solidFill>
              <a:latin typeface="Times New Roman" panose="02020603050405020304" pitchFamily="18" charset="0"/>
              <a:cs typeface="Times New Roman" panose="02020603050405020304" pitchFamily="18" charset="0"/>
            </a:endParaRPr>
          </a:p>
          <a:p>
            <a:r>
              <a:rPr lang="en-GB" sz="1600" b="1" dirty="0">
                <a:solidFill>
                  <a:srgbClr val="002060"/>
                </a:solidFill>
                <a:latin typeface="Times New Roman" panose="02020603050405020304" pitchFamily="18" charset="0"/>
                <a:cs typeface="Times New Roman" panose="02020603050405020304" pitchFamily="18" charset="0"/>
              </a:rPr>
              <a:t>Be bold</a:t>
            </a:r>
            <a:endParaRPr lang="cs-CZ" sz="1600" b="1" dirty="0">
              <a:solidFill>
                <a:srgbClr val="002060"/>
              </a:solidFill>
              <a:latin typeface="Times New Roman" panose="02020603050405020304" pitchFamily="18" charset="0"/>
              <a:cs typeface="Times New Roman" panose="02020603050405020304" pitchFamily="18" charset="0"/>
            </a:endParaRPr>
          </a:p>
          <a:p>
            <a:endParaRPr lang="en-GB" sz="1600" b="1" dirty="0">
              <a:solidFill>
                <a:srgbClr val="002060"/>
              </a:solidFill>
              <a:latin typeface="Times New Roman" panose="02020603050405020304" pitchFamily="18" charset="0"/>
              <a:cs typeface="Times New Roman" panose="02020603050405020304" pitchFamily="18" charset="0"/>
            </a:endParaRPr>
          </a:p>
          <a:p>
            <a:r>
              <a:rPr lang="en-GB" sz="1600" b="1" dirty="0">
                <a:solidFill>
                  <a:srgbClr val="002060"/>
                </a:solidFill>
                <a:latin typeface="Times New Roman" panose="02020603050405020304" pitchFamily="18" charset="0"/>
                <a:cs typeface="Times New Roman" panose="02020603050405020304" pitchFamily="18" charset="0"/>
              </a:rPr>
              <a:t>Be open</a:t>
            </a:r>
            <a:endParaRPr lang="cs-CZ" sz="1600" b="1" dirty="0">
              <a:solidFill>
                <a:srgbClr val="002060"/>
              </a:solidFill>
              <a:latin typeface="Times New Roman" panose="02020603050405020304" pitchFamily="18" charset="0"/>
              <a:cs typeface="Times New Roman" panose="02020603050405020304" pitchFamily="18" charset="0"/>
            </a:endParaRPr>
          </a:p>
          <a:p>
            <a:endParaRPr lang="en-GB" sz="1600" b="1" dirty="0">
              <a:solidFill>
                <a:srgbClr val="002060"/>
              </a:solidFill>
              <a:latin typeface="Times New Roman" panose="02020603050405020304" pitchFamily="18" charset="0"/>
              <a:cs typeface="Times New Roman" panose="02020603050405020304" pitchFamily="18" charset="0"/>
            </a:endParaRPr>
          </a:p>
          <a:p>
            <a:r>
              <a:rPr lang="en-GB" sz="1600" b="1" dirty="0">
                <a:solidFill>
                  <a:srgbClr val="002060"/>
                </a:solidFill>
                <a:latin typeface="Times New Roman" panose="02020603050405020304" pitchFamily="18" charset="0"/>
                <a:cs typeface="Times New Roman" panose="02020603050405020304" pitchFamily="18" charset="0"/>
              </a:rPr>
              <a:t>Build social value</a:t>
            </a:r>
            <a:endParaRPr lang="en-US" altLang="cs-CZ" sz="1600" b="1"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a:t>Corporate </a:t>
            </a:r>
            <a:r>
              <a:rPr lang="cs-CZ" dirty="0" err="1"/>
              <a:t>Values</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22082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Effect transition="in" filter="fade">
                                      <p:cBhvr>
                                        <p:cTn id="7" dur="500"/>
                                        <p:tgtEl>
                                          <p:spTgt spid="1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4" end="4"/>
                                            </p:txEl>
                                          </p:spTgt>
                                        </p:tgtEl>
                                        <p:attrNameLst>
                                          <p:attrName>style.visibility</p:attrName>
                                        </p:attrNameLst>
                                      </p:cBhvr>
                                      <p:to>
                                        <p:strVal val="visible"/>
                                      </p:to>
                                    </p:set>
                                    <p:animEffect transition="in" filter="fade">
                                      <p:cBhvr>
                                        <p:cTn id="10" dur="500"/>
                                        <p:tgtEl>
                                          <p:spTgt spid="16">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xEl>
                                              <p:pRg st="6" end="6"/>
                                            </p:txEl>
                                          </p:spTgt>
                                        </p:tgtEl>
                                        <p:attrNameLst>
                                          <p:attrName>style.visibility</p:attrName>
                                        </p:attrNameLst>
                                      </p:cBhvr>
                                      <p:to>
                                        <p:strVal val="visible"/>
                                      </p:to>
                                    </p:set>
                                    <p:animEffect transition="in" filter="fade">
                                      <p:cBhvr>
                                        <p:cTn id="13" dur="500"/>
                                        <p:tgtEl>
                                          <p:spTgt spid="16">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xEl>
                                              <p:pRg st="8" end="8"/>
                                            </p:txEl>
                                          </p:spTgt>
                                        </p:tgtEl>
                                        <p:attrNameLst>
                                          <p:attrName>style.visibility</p:attrName>
                                        </p:attrNameLst>
                                      </p:cBhvr>
                                      <p:to>
                                        <p:strVal val="visible"/>
                                      </p:to>
                                    </p:set>
                                    <p:animEffect transition="in" filter="fade">
                                      <p:cBhvr>
                                        <p:cTn id="16" dur="500"/>
                                        <p:tgtEl>
                                          <p:spTgt spid="16">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xEl>
                                              <p:pRg st="10" end="10"/>
                                            </p:txEl>
                                          </p:spTgt>
                                        </p:tgtEl>
                                        <p:attrNameLst>
                                          <p:attrName>style.visibility</p:attrName>
                                        </p:attrNameLst>
                                      </p:cBhvr>
                                      <p:to>
                                        <p:strVal val="visible"/>
                                      </p:to>
                                    </p:set>
                                    <p:animEffect transition="in" filter="fade">
                                      <p:cBhvr>
                                        <p:cTn id="19" dur="500"/>
                                        <p:tgtEl>
                                          <p:spTgt spid="1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919288"/>
            <a:ext cx="8422616" cy="36686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600" b="1" dirty="0">
                <a:solidFill>
                  <a:srgbClr val="002060"/>
                </a:solidFill>
                <a:latin typeface="Times New Roman" panose="02020603050405020304" pitchFamily="18" charset="0"/>
                <a:cs typeface="Times New Roman" panose="02020603050405020304" pitchFamily="18" charset="0"/>
              </a:rPr>
              <a:t>H&amp;M</a:t>
            </a:r>
            <a:endParaRPr lang="cs-CZ" sz="1600" b="1"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1600" b="1" dirty="0">
              <a:solidFill>
                <a:srgbClr val="002060"/>
              </a:solidFill>
              <a:latin typeface="Times New Roman" panose="02020603050405020304" pitchFamily="18" charset="0"/>
              <a:cs typeface="Times New Roman" panose="02020603050405020304" pitchFamily="18" charset="0"/>
            </a:endParaRPr>
          </a:p>
          <a:p>
            <a:r>
              <a:rPr lang="en-GB" sz="1600" b="1" dirty="0">
                <a:solidFill>
                  <a:srgbClr val="002060"/>
                </a:solidFill>
                <a:latin typeface="Times New Roman" panose="02020603050405020304" pitchFamily="18" charset="0"/>
                <a:cs typeface="Times New Roman" panose="02020603050405020304" pitchFamily="18" charset="0"/>
              </a:rPr>
              <a:t>We believe in people</a:t>
            </a:r>
          </a:p>
          <a:p>
            <a:r>
              <a:rPr lang="en-GB" sz="1600" b="1" dirty="0">
                <a:solidFill>
                  <a:srgbClr val="002060"/>
                </a:solidFill>
                <a:latin typeface="Times New Roman" panose="02020603050405020304" pitchFamily="18" charset="0"/>
                <a:cs typeface="Times New Roman" panose="02020603050405020304" pitchFamily="18" charset="0"/>
              </a:rPr>
              <a:t>We are one team</a:t>
            </a:r>
          </a:p>
          <a:p>
            <a:r>
              <a:rPr lang="en-GB" sz="1600" b="1" dirty="0">
                <a:solidFill>
                  <a:srgbClr val="002060"/>
                </a:solidFill>
                <a:latin typeface="Times New Roman" panose="02020603050405020304" pitchFamily="18" charset="0"/>
                <a:cs typeface="Times New Roman" panose="02020603050405020304" pitchFamily="18" charset="0"/>
              </a:rPr>
              <a:t>Straightforward and open-minded</a:t>
            </a:r>
          </a:p>
          <a:p>
            <a:r>
              <a:rPr lang="en-GB" sz="1600" b="1" dirty="0">
                <a:solidFill>
                  <a:srgbClr val="002060"/>
                </a:solidFill>
                <a:latin typeface="Times New Roman" panose="02020603050405020304" pitchFamily="18" charset="0"/>
                <a:cs typeface="Times New Roman" panose="02020603050405020304" pitchFamily="18" charset="0"/>
              </a:rPr>
              <a:t>Keep it simple</a:t>
            </a:r>
          </a:p>
          <a:p>
            <a:r>
              <a:rPr lang="en-GB" sz="1600" b="1" dirty="0">
                <a:solidFill>
                  <a:srgbClr val="002060"/>
                </a:solidFill>
                <a:latin typeface="Times New Roman" panose="02020603050405020304" pitchFamily="18" charset="0"/>
                <a:cs typeface="Times New Roman" panose="02020603050405020304" pitchFamily="18" charset="0"/>
              </a:rPr>
              <a:t>Entrepreneurial spirit</a:t>
            </a:r>
          </a:p>
          <a:p>
            <a:r>
              <a:rPr lang="en-GB" sz="1600" b="1" dirty="0">
                <a:solidFill>
                  <a:srgbClr val="002060"/>
                </a:solidFill>
                <a:latin typeface="Times New Roman" panose="02020603050405020304" pitchFamily="18" charset="0"/>
                <a:cs typeface="Times New Roman" panose="02020603050405020304" pitchFamily="18" charset="0"/>
              </a:rPr>
              <a:t>Constant improvement</a:t>
            </a:r>
          </a:p>
          <a:p>
            <a:r>
              <a:rPr lang="en-GB" sz="1600" b="1" dirty="0">
                <a:solidFill>
                  <a:srgbClr val="002060"/>
                </a:solidFill>
                <a:latin typeface="Times New Roman" panose="02020603050405020304" pitchFamily="18" charset="0"/>
                <a:cs typeface="Times New Roman" panose="02020603050405020304" pitchFamily="18" charset="0"/>
              </a:rPr>
              <a:t>Cost-consciousness</a:t>
            </a:r>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a:t>Corporate </a:t>
            </a:r>
            <a:r>
              <a:rPr lang="cs-CZ" dirty="0" err="1"/>
              <a:t>Values</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58651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Effect transition="in" filter="fade">
                                      <p:cBhvr>
                                        <p:cTn id="7" dur="500"/>
                                        <p:tgtEl>
                                          <p:spTgt spid="1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3" end="3"/>
                                            </p:txEl>
                                          </p:spTgt>
                                        </p:tgtEl>
                                        <p:attrNameLst>
                                          <p:attrName>style.visibility</p:attrName>
                                        </p:attrNameLst>
                                      </p:cBhvr>
                                      <p:to>
                                        <p:strVal val="visible"/>
                                      </p:to>
                                    </p:set>
                                    <p:animEffect transition="in" filter="fade">
                                      <p:cBhvr>
                                        <p:cTn id="10" dur="500"/>
                                        <p:tgtEl>
                                          <p:spTgt spid="16">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xEl>
                                              <p:pRg st="4" end="4"/>
                                            </p:txEl>
                                          </p:spTgt>
                                        </p:tgtEl>
                                        <p:attrNameLst>
                                          <p:attrName>style.visibility</p:attrName>
                                        </p:attrNameLst>
                                      </p:cBhvr>
                                      <p:to>
                                        <p:strVal val="visible"/>
                                      </p:to>
                                    </p:set>
                                    <p:animEffect transition="in" filter="fade">
                                      <p:cBhvr>
                                        <p:cTn id="13" dur="500"/>
                                        <p:tgtEl>
                                          <p:spTgt spid="16">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xEl>
                                              <p:pRg st="5" end="5"/>
                                            </p:txEl>
                                          </p:spTgt>
                                        </p:tgtEl>
                                        <p:attrNameLst>
                                          <p:attrName>style.visibility</p:attrName>
                                        </p:attrNameLst>
                                      </p:cBhvr>
                                      <p:to>
                                        <p:strVal val="visible"/>
                                      </p:to>
                                    </p:set>
                                    <p:animEffect transition="in" filter="fade">
                                      <p:cBhvr>
                                        <p:cTn id="16" dur="500"/>
                                        <p:tgtEl>
                                          <p:spTgt spid="16">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xEl>
                                              <p:pRg st="6" end="6"/>
                                            </p:txEl>
                                          </p:spTgt>
                                        </p:tgtEl>
                                        <p:attrNameLst>
                                          <p:attrName>style.visibility</p:attrName>
                                        </p:attrNameLst>
                                      </p:cBhvr>
                                      <p:to>
                                        <p:strVal val="visible"/>
                                      </p:to>
                                    </p:set>
                                    <p:animEffect transition="in" filter="fade">
                                      <p:cBhvr>
                                        <p:cTn id="19" dur="500"/>
                                        <p:tgtEl>
                                          <p:spTgt spid="16">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xEl>
                                              <p:pRg st="7" end="7"/>
                                            </p:txEl>
                                          </p:spTgt>
                                        </p:tgtEl>
                                        <p:attrNameLst>
                                          <p:attrName>style.visibility</p:attrName>
                                        </p:attrNameLst>
                                      </p:cBhvr>
                                      <p:to>
                                        <p:strVal val="visible"/>
                                      </p:to>
                                    </p:set>
                                    <p:animEffect transition="in" filter="fade">
                                      <p:cBhvr>
                                        <p:cTn id="22" dur="500"/>
                                        <p:tgtEl>
                                          <p:spTgt spid="16">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6">
                                            <p:txEl>
                                              <p:pRg st="8" end="8"/>
                                            </p:txEl>
                                          </p:spTgt>
                                        </p:tgtEl>
                                        <p:attrNameLst>
                                          <p:attrName>style.visibility</p:attrName>
                                        </p:attrNameLst>
                                      </p:cBhvr>
                                      <p:to>
                                        <p:strVal val="visible"/>
                                      </p:to>
                                    </p:set>
                                    <p:animEffect transition="in" filter="fade">
                                      <p:cBhvr>
                                        <p:cTn id="25" dur="500"/>
                                        <p:tgtEl>
                                          <p:spTgt spid="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919288"/>
            <a:ext cx="8422616" cy="36686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600" b="1" dirty="0">
                <a:solidFill>
                  <a:srgbClr val="002060"/>
                </a:solidFill>
                <a:latin typeface="Times New Roman" panose="02020603050405020304" pitchFamily="18" charset="0"/>
                <a:cs typeface="Times New Roman" panose="02020603050405020304" pitchFamily="18" charset="0"/>
              </a:rPr>
              <a:t>Uber</a:t>
            </a:r>
          </a:p>
          <a:p>
            <a:pPr marL="0" indent="0">
              <a:buNone/>
            </a:pPr>
            <a:endParaRPr lang="cs-CZ" sz="1600" b="1" dirty="0">
              <a:solidFill>
                <a:srgbClr val="002060"/>
              </a:solidFill>
              <a:latin typeface="Times New Roman" panose="02020603050405020304" pitchFamily="18" charset="0"/>
              <a:cs typeface="Times New Roman" panose="02020603050405020304" pitchFamily="18" charset="0"/>
            </a:endParaRPr>
          </a:p>
          <a:p>
            <a:pPr marL="0" indent="0">
              <a:buNone/>
            </a:pPr>
            <a:r>
              <a:rPr lang="en-GB" sz="1600" b="1" dirty="0">
                <a:solidFill>
                  <a:srgbClr val="002060"/>
                </a:solidFill>
                <a:latin typeface="Times New Roman" panose="02020603050405020304" pitchFamily="18" charset="0"/>
                <a:cs typeface="Times New Roman" panose="02020603050405020304" pitchFamily="18" charset="0"/>
              </a:rPr>
              <a:t>At Uber, company values are called “cultural norms”:</a:t>
            </a:r>
          </a:p>
          <a:p>
            <a:pPr marL="0" indent="0">
              <a:buNone/>
            </a:pPr>
            <a:endParaRPr lang="en-GB" sz="1600" b="1" dirty="0">
              <a:solidFill>
                <a:srgbClr val="002060"/>
              </a:solidFill>
              <a:latin typeface="Times New Roman" panose="02020603050405020304" pitchFamily="18" charset="0"/>
              <a:cs typeface="Times New Roman" panose="02020603050405020304" pitchFamily="18" charset="0"/>
            </a:endParaRPr>
          </a:p>
          <a:p>
            <a:r>
              <a:rPr lang="en-GB" sz="1600" b="1" dirty="0">
                <a:solidFill>
                  <a:srgbClr val="002060"/>
                </a:solidFill>
                <a:latin typeface="Times New Roman" panose="02020603050405020304" pitchFamily="18" charset="0"/>
                <a:cs typeface="Times New Roman" panose="02020603050405020304" pitchFamily="18" charset="0"/>
              </a:rPr>
              <a:t>We build globally, we live locally.</a:t>
            </a:r>
          </a:p>
          <a:p>
            <a:r>
              <a:rPr lang="en-GB" sz="1600" b="1" dirty="0">
                <a:solidFill>
                  <a:srgbClr val="002060"/>
                </a:solidFill>
                <a:latin typeface="Times New Roman" panose="02020603050405020304" pitchFamily="18" charset="0"/>
                <a:cs typeface="Times New Roman" panose="02020603050405020304" pitchFamily="18" charset="0"/>
              </a:rPr>
              <a:t>We are customer obsessed.</a:t>
            </a:r>
          </a:p>
          <a:p>
            <a:r>
              <a:rPr lang="en-GB" sz="1600" b="1" dirty="0">
                <a:solidFill>
                  <a:srgbClr val="002060"/>
                </a:solidFill>
                <a:latin typeface="Times New Roman" panose="02020603050405020304" pitchFamily="18" charset="0"/>
                <a:cs typeface="Times New Roman" panose="02020603050405020304" pitchFamily="18" charset="0"/>
              </a:rPr>
              <a:t>We celebrate differences.</a:t>
            </a:r>
          </a:p>
          <a:p>
            <a:r>
              <a:rPr lang="en-GB" sz="1600" b="1" dirty="0">
                <a:solidFill>
                  <a:srgbClr val="002060"/>
                </a:solidFill>
                <a:latin typeface="Times New Roman" panose="02020603050405020304" pitchFamily="18" charset="0"/>
                <a:cs typeface="Times New Roman" panose="02020603050405020304" pitchFamily="18" charset="0"/>
              </a:rPr>
              <a:t>We do the right thing.</a:t>
            </a:r>
          </a:p>
          <a:p>
            <a:r>
              <a:rPr lang="en-GB" sz="1600" b="1" dirty="0">
                <a:solidFill>
                  <a:srgbClr val="002060"/>
                </a:solidFill>
                <a:latin typeface="Times New Roman" panose="02020603050405020304" pitchFamily="18" charset="0"/>
                <a:cs typeface="Times New Roman" panose="02020603050405020304" pitchFamily="18" charset="0"/>
              </a:rPr>
              <a:t>We act like owners.</a:t>
            </a:r>
          </a:p>
          <a:p>
            <a:r>
              <a:rPr lang="en-GB" sz="1600" b="1" dirty="0">
                <a:solidFill>
                  <a:srgbClr val="002060"/>
                </a:solidFill>
                <a:latin typeface="Times New Roman" panose="02020603050405020304" pitchFamily="18" charset="0"/>
                <a:cs typeface="Times New Roman" panose="02020603050405020304" pitchFamily="18" charset="0"/>
              </a:rPr>
              <a:t>We persevere.</a:t>
            </a:r>
          </a:p>
          <a:p>
            <a:r>
              <a:rPr lang="en-GB" sz="1600" b="1" dirty="0">
                <a:solidFill>
                  <a:srgbClr val="002060"/>
                </a:solidFill>
                <a:latin typeface="Times New Roman" panose="02020603050405020304" pitchFamily="18" charset="0"/>
                <a:cs typeface="Times New Roman" panose="02020603050405020304" pitchFamily="18" charset="0"/>
              </a:rPr>
              <a:t>We value ideas over hierarchy.</a:t>
            </a:r>
          </a:p>
          <a:p>
            <a:r>
              <a:rPr lang="en-GB" sz="1600" b="1" dirty="0">
                <a:solidFill>
                  <a:srgbClr val="002060"/>
                </a:solidFill>
                <a:latin typeface="Times New Roman" panose="02020603050405020304" pitchFamily="18" charset="0"/>
                <a:cs typeface="Times New Roman" panose="02020603050405020304" pitchFamily="18" charset="0"/>
              </a:rPr>
              <a:t>We make big bold bets.</a:t>
            </a:r>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a:t>Corporate </a:t>
            </a:r>
            <a:r>
              <a:rPr lang="cs-CZ" dirty="0" err="1"/>
              <a:t>Values</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95216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4" end="4"/>
                                            </p:txEl>
                                          </p:spTgt>
                                        </p:tgtEl>
                                        <p:attrNameLst>
                                          <p:attrName>style.visibility</p:attrName>
                                        </p:attrNameLst>
                                      </p:cBhvr>
                                      <p:to>
                                        <p:strVal val="visible"/>
                                      </p:to>
                                    </p:set>
                                    <p:animEffect transition="in" filter="fade">
                                      <p:cBhvr>
                                        <p:cTn id="7" dur="500"/>
                                        <p:tgtEl>
                                          <p:spTgt spid="16">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5" end="5"/>
                                            </p:txEl>
                                          </p:spTgt>
                                        </p:tgtEl>
                                        <p:attrNameLst>
                                          <p:attrName>style.visibility</p:attrName>
                                        </p:attrNameLst>
                                      </p:cBhvr>
                                      <p:to>
                                        <p:strVal val="visible"/>
                                      </p:to>
                                    </p:set>
                                    <p:animEffect transition="in" filter="fade">
                                      <p:cBhvr>
                                        <p:cTn id="10" dur="500"/>
                                        <p:tgtEl>
                                          <p:spTgt spid="16">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xEl>
                                              <p:pRg st="6" end="6"/>
                                            </p:txEl>
                                          </p:spTgt>
                                        </p:tgtEl>
                                        <p:attrNameLst>
                                          <p:attrName>style.visibility</p:attrName>
                                        </p:attrNameLst>
                                      </p:cBhvr>
                                      <p:to>
                                        <p:strVal val="visible"/>
                                      </p:to>
                                    </p:set>
                                    <p:animEffect transition="in" filter="fade">
                                      <p:cBhvr>
                                        <p:cTn id="13" dur="500"/>
                                        <p:tgtEl>
                                          <p:spTgt spid="16">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xEl>
                                              <p:pRg st="7" end="7"/>
                                            </p:txEl>
                                          </p:spTgt>
                                        </p:tgtEl>
                                        <p:attrNameLst>
                                          <p:attrName>style.visibility</p:attrName>
                                        </p:attrNameLst>
                                      </p:cBhvr>
                                      <p:to>
                                        <p:strVal val="visible"/>
                                      </p:to>
                                    </p:set>
                                    <p:animEffect transition="in" filter="fade">
                                      <p:cBhvr>
                                        <p:cTn id="16" dur="500"/>
                                        <p:tgtEl>
                                          <p:spTgt spid="16">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xEl>
                                              <p:pRg st="8" end="8"/>
                                            </p:txEl>
                                          </p:spTgt>
                                        </p:tgtEl>
                                        <p:attrNameLst>
                                          <p:attrName>style.visibility</p:attrName>
                                        </p:attrNameLst>
                                      </p:cBhvr>
                                      <p:to>
                                        <p:strVal val="visible"/>
                                      </p:to>
                                    </p:set>
                                    <p:animEffect transition="in" filter="fade">
                                      <p:cBhvr>
                                        <p:cTn id="19" dur="500"/>
                                        <p:tgtEl>
                                          <p:spTgt spid="16">
                                            <p:txEl>
                                              <p:pRg st="8" end="8"/>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xEl>
                                              <p:pRg st="9" end="9"/>
                                            </p:txEl>
                                          </p:spTgt>
                                        </p:tgtEl>
                                        <p:attrNameLst>
                                          <p:attrName>style.visibility</p:attrName>
                                        </p:attrNameLst>
                                      </p:cBhvr>
                                      <p:to>
                                        <p:strVal val="visible"/>
                                      </p:to>
                                    </p:set>
                                    <p:animEffect transition="in" filter="fade">
                                      <p:cBhvr>
                                        <p:cTn id="22" dur="500"/>
                                        <p:tgtEl>
                                          <p:spTgt spid="16">
                                            <p:txEl>
                                              <p:pRg st="9" end="9"/>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6">
                                            <p:txEl>
                                              <p:pRg st="10" end="10"/>
                                            </p:txEl>
                                          </p:spTgt>
                                        </p:tgtEl>
                                        <p:attrNameLst>
                                          <p:attrName>style.visibility</p:attrName>
                                        </p:attrNameLst>
                                      </p:cBhvr>
                                      <p:to>
                                        <p:strVal val="visible"/>
                                      </p:to>
                                    </p:set>
                                    <p:animEffect transition="in" filter="fade">
                                      <p:cBhvr>
                                        <p:cTn id="25" dur="500"/>
                                        <p:tgtEl>
                                          <p:spTgt spid="16">
                                            <p:txEl>
                                              <p:pRg st="10" end="1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6">
                                            <p:txEl>
                                              <p:pRg st="11" end="11"/>
                                            </p:txEl>
                                          </p:spTgt>
                                        </p:tgtEl>
                                        <p:attrNameLst>
                                          <p:attrName>style.visibility</p:attrName>
                                        </p:attrNameLst>
                                      </p:cBhvr>
                                      <p:to>
                                        <p:strVal val="visible"/>
                                      </p:to>
                                    </p:set>
                                    <p:animEffect transition="in" filter="fade">
                                      <p:cBhvr>
                                        <p:cTn id="28" dur="500"/>
                                        <p:tgtEl>
                                          <p:spTgt spid="1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919288"/>
            <a:ext cx="8422616" cy="36686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600" b="1" dirty="0">
                <a:solidFill>
                  <a:srgbClr val="002060"/>
                </a:solidFill>
                <a:latin typeface="Times New Roman" panose="02020603050405020304" pitchFamily="18" charset="0"/>
                <a:cs typeface="Times New Roman" panose="02020603050405020304" pitchFamily="18" charset="0"/>
              </a:rPr>
              <a:t>Uber</a:t>
            </a:r>
          </a:p>
          <a:p>
            <a:pPr marL="0" indent="0">
              <a:buNone/>
            </a:pPr>
            <a:endParaRPr lang="cs-CZ" sz="1600" b="1" dirty="0">
              <a:solidFill>
                <a:srgbClr val="002060"/>
              </a:solidFill>
              <a:latin typeface="Times New Roman" panose="02020603050405020304" pitchFamily="18" charset="0"/>
              <a:cs typeface="Times New Roman" panose="02020603050405020304" pitchFamily="18" charset="0"/>
            </a:endParaRPr>
          </a:p>
          <a:p>
            <a:pPr marL="0" indent="0">
              <a:buNone/>
            </a:pPr>
            <a:r>
              <a:rPr lang="en-GB" sz="1600" b="1" dirty="0">
                <a:solidFill>
                  <a:srgbClr val="002060"/>
                </a:solidFill>
                <a:latin typeface="Times New Roman" panose="02020603050405020304" pitchFamily="18" charset="0"/>
                <a:cs typeface="Times New Roman" panose="02020603050405020304" pitchFamily="18" charset="0"/>
              </a:rPr>
              <a:t>At Uber, company values are called “cultural norms”:</a:t>
            </a:r>
          </a:p>
          <a:p>
            <a:pPr marL="0" indent="0">
              <a:buNone/>
            </a:pPr>
            <a:endParaRPr lang="en-GB" sz="1600" b="1" dirty="0">
              <a:solidFill>
                <a:srgbClr val="002060"/>
              </a:solidFill>
              <a:latin typeface="Times New Roman" panose="02020603050405020304" pitchFamily="18" charset="0"/>
              <a:cs typeface="Times New Roman" panose="02020603050405020304" pitchFamily="18" charset="0"/>
            </a:endParaRPr>
          </a:p>
          <a:p>
            <a:r>
              <a:rPr lang="en-GB" sz="1600" b="1" dirty="0">
                <a:solidFill>
                  <a:srgbClr val="002060"/>
                </a:solidFill>
                <a:latin typeface="Times New Roman" panose="02020603050405020304" pitchFamily="18" charset="0"/>
                <a:cs typeface="Times New Roman" panose="02020603050405020304" pitchFamily="18" charset="0"/>
              </a:rPr>
              <a:t>We build globally, we live locally.</a:t>
            </a:r>
          </a:p>
          <a:p>
            <a:r>
              <a:rPr lang="en-GB" sz="1600" b="1" dirty="0">
                <a:solidFill>
                  <a:srgbClr val="002060"/>
                </a:solidFill>
                <a:latin typeface="Times New Roman" panose="02020603050405020304" pitchFamily="18" charset="0"/>
                <a:cs typeface="Times New Roman" panose="02020603050405020304" pitchFamily="18" charset="0"/>
              </a:rPr>
              <a:t>We are customer obsessed.</a:t>
            </a:r>
          </a:p>
          <a:p>
            <a:r>
              <a:rPr lang="en-GB" sz="1600" b="1" dirty="0">
                <a:solidFill>
                  <a:srgbClr val="002060"/>
                </a:solidFill>
                <a:latin typeface="Times New Roman" panose="02020603050405020304" pitchFamily="18" charset="0"/>
                <a:cs typeface="Times New Roman" panose="02020603050405020304" pitchFamily="18" charset="0"/>
              </a:rPr>
              <a:t>We celebrate differences.</a:t>
            </a:r>
          </a:p>
          <a:p>
            <a:r>
              <a:rPr lang="en-GB" sz="1600" b="1" dirty="0">
                <a:solidFill>
                  <a:srgbClr val="002060"/>
                </a:solidFill>
                <a:latin typeface="Times New Roman" panose="02020603050405020304" pitchFamily="18" charset="0"/>
                <a:cs typeface="Times New Roman" panose="02020603050405020304" pitchFamily="18" charset="0"/>
              </a:rPr>
              <a:t>We do the right thing.</a:t>
            </a:r>
          </a:p>
          <a:p>
            <a:r>
              <a:rPr lang="en-GB" sz="1600" b="1" dirty="0">
                <a:solidFill>
                  <a:srgbClr val="002060"/>
                </a:solidFill>
                <a:latin typeface="Times New Roman" panose="02020603050405020304" pitchFamily="18" charset="0"/>
                <a:cs typeface="Times New Roman" panose="02020603050405020304" pitchFamily="18" charset="0"/>
              </a:rPr>
              <a:t>We act like owners.</a:t>
            </a:r>
          </a:p>
          <a:p>
            <a:r>
              <a:rPr lang="en-GB" sz="1600" b="1" dirty="0">
                <a:solidFill>
                  <a:srgbClr val="002060"/>
                </a:solidFill>
                <a:latin typeface="Times New Roman" panose="02020603050405020304" pitchFamily="18" charset="0"/>
                <a:cs typeface="Times New Roman" panose="02020603050405020304" pitchFamily="18" charset="0"/>
              </a:rPr>
              <a:t>We persevere.</a:t>
            </a:r>
          </a:p>
          <a:p>
            <a:r>
              <a:rPr lang="en-GB" sz="1600" b="1" dirty="0">
                <a:solidFill>
                  <a:srgbClr val="002060"/>
                </a:solidFill>
                <a:latin typeface="Times New Roman" panose="02020603050405020304" pitchFamily="18" charset="0"/>
                <a:cs typeface="Times New Roman" panose="02020603050405020304" pitchFamily="18" charset="0"/>
              </a:rPr>
              <a:t>We value ideas over hierarchy.</a:t>
            </a:r>
          </a:p>
          <a:p>
            <a:r>
              <a:rPr lang="en-GB" sz="1600" b="1" dirty="0">
                <a:solidFill>
                  <a:srgbClr val="002060"/>
                </a:solidFill>
                <a:latin typeface="Times New Roman" panose="02020603050405020304" pitchFamily="18" charset="0"/>
                <a:cs typeface="Times New Roman" panose="02020603050405020304" pitchFamily="18" charset="0"/>
              </a:rPr>
              <a:t>We make big bold bets.</a:t>
            </a:r>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a:t>Corporate </a:t>
            </a:r>
            <a:r>
              <a:rPr lang="cs-CZ" dirty="0" err="1"/>
              <a:t>Values</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2" name="Obrázek 1">
            <a:extLst>
              <a:ext uri="{FF2B5EF4-FFF2-40B4-BE49-F238E27FC236}">
                <a16:creationId xmlns:a16="http://schemas.microsoft.com/office/drawing/2014/main" id="{C99D186F-998C-486D-8908-83E313F1C648}"/>
              </a:ext>
            </a:extLst>
          </p:cNvPr>
          <p:cNvPicPr>
            <a:picLocks noChangeAspect="1"/>
          </p:cNvPicPr>
          <p:nvPr/>
        </p:nvPicPr>
        <p:blipFill rotWithShape="1">
          <a:blip r:embed="rId3"/>
          <a:srcRect r="25685"/>
          <a:stretch/>
        </p:blipFill>
        <p:spPr>
          <a:xfrm>
            <a:off x="262040" y="-21790"/>
            <a:ext cx="7524328" cy="5203383"/>
          </a:xfrm>
          <a:prstGeom prst="rect">
            <a:avLst/>
          </a:prstGeom>
        </p:spPr>
      </p:pic>
    </p:spTree>
    <p:extLst>
      <p:ext uri="{BB962C8B-B14F-4D97-AF65-F5344CB8AC3E}">
        <p14:creationId xmlns:p14="http://schemas.microsoft.com/office/powerpoint/2010/main" val="3078590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919288"/>
            <a:ext cx="5182256" cy="36686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600" b="1" dirty="0">
                <a:solidFill>
                  <a:srgbClr val="002060"/>
                </a:solidFill>
                <a:latin typeface="Times New Roman" panose="02020603050405020304" pitchFamily="18" charset="0"/>
                <a:cs typeface="Times New Roman" panose="02020603050405020304" pitchFamily="18" charset="0"/>
              </a:rPr>
              <a:t>S</a:t>
            </a:r>
            <a:r>
              <a:rPr lang="en-GB" sz="1600" b="1" dirty="0" err="1">
                <a:solidFill>
                  <a:srgbClr val="002060"/>
                </a:solidFill>
                <a:latin typeface="Times New Roman" panose="02020603050405020304" pitchFamily="18" charset="0"/>
                <a:cs typeface="Times New Roman" panose="02020603050405020304" pitchFamily="18" charset="0"/>
              </a:rPr>
              <a:t>tarbucks</a:t>
            </a:r>
            <a:r>
              <a:rPr lang="en-GB" sz="1600" b="1" dirty="0">
                <a:solidFill>
                  <a:srgbClr val="002060"/>
                </a:solidFill>
                <a:latin typeface="Times New Roman" panose="02020603050405020304" pitchFamily="18" charset="0"/>
                <a:cs typeface="Times New Roman" panose="02020603050405020304" pitchFamily="18" charset="0"/>
              </a:rPr>
              <a:t> Coffee</a:t>
            </a:r>
          </a:p>
          <a:p>
            <a:r>
              <a:rPr lang="en-GB" sz="1600" b="1" dirty="0">
                <a:solidFill>
                  <a:srgbClr val="002060"/>
                </a:solidFill>
                <a:latin typeface="Times New Roman" panose="02020603050405020304" pitchFamily="18" charset="0"/>
                <a:cs typeface="Times New Roman" panose="02020603050405020304" pitchFamily="18" charset="0"/>
              </a:rPr>
              <a:t>Creating a culture of warmth and belonging, where everyone is welcome.</a:t>
            </a:r>
            <a:endParaRPr lang="cs-CZ" sz="1600" b="1" dirty="0">
              <a:solidFill>
                <a:srgbClr val="002060"/>
              </a:solidFill>
              <a:latin typeface="Times New Roman" panose="02020603050405020304" pitchFamily="18" charset="0"/>
              <a:cs typeface="Times New Roman" panose="02020603050405020304" pitchFamily="18" charset="0"/>
            </a:endParaRPr>
          </a:p>
          <a:p>
            <a:endParaRPr lang="en-GB" sz="1600" b="1" dirty="0">
              <a:solidFill>
                <a:srgbClr val="002060"/>
              </a:solidFill>
              <a:latin typeface="Times New Roman" panose="02020603050405020304" pitchFamily="18" charset="0"/>
              <a:cs typeface="Times New Roman" panose="02020603050405020304" pitchFamily="18" charset="0"/>
            </a:endParaRPr>
          </a:p>
          <a:p>
            <a:r>
              <a:rPr lang="en-GB" sz="1600" b="1" dirty="0">
                <a:solidFill>
                  <a:srgbClr val="002060"/>
                </a:solidFill>
                <a:latin typeface="Times New Roman" panose="02020603050405020304" pitchFamily="18" charset="0"/>
                <a:cs typeface="Times New Roman" panose="02020603050405020304" pitchFamily="18" charset="0"/>
              </a:rPr>
              <a:t>Acting with courage, challenging the status quo and finding new ways to grow our company and each other.</a:t>
            </a:r>
            <a:endParaRPr lang="cs-CZ" sz="1600" b="1" dirty="0">
              <a:solidFill>
                <a:srgbClr val="002060"/>
              </a:solidFill>
              <a:latin typeface="Times New Roman" panose="02020603050405020304" pitchFamily="18" charset="0"/>
              <a:cs typeface="Times New Roman" panose="02020603050405020304" pitchFamily="18" charset="0"/>
            </a:endParaRPr>
          </a:p>
          <a:p>
            <a:endParaRPr lang="en-GB" sz="1600" b="1" dirty="0">
              <a:solidFill>
                <a:srgbClr val="002060"/>
              </a:solidFill>
              <a:latin typeface="Times New Roman" panose="02020603050405020304" pitchFamily="18" charset="0"/>
              <a:cs typeface="Times New Roman" panose="02020603050405020304" pitchFamily="18" charset="0"/>
            </a:endParaRPr>
          </a:p>
          <a:p>
            <a:r>
              <a:rPr lang="en-GB" sz="1600" b="1" dirty="0">
                <a:solidFill>
                  <a:srgbClr val="002060"/>
                </a:solidFill>
                <a:latin typeface="Times New Roman" panose="02020603050405020304" pitchFamily="18" charset="0"/>
                <a:cs typeface="Times New Roman" panose="02020603050405020304" pitchFamily="18" charset="0"/>
              </a:rPr>
              <a:t>Being present, connecting with transparency, dignity and respect.</a:t>
            </a:r>
            <a:endParaRPr lang="cs-CZ" sz="1600" b="1" dirty="0">
              <a:solidFill>
                <a:srgbClr val="002060"/>
              </a:solidFill>
              <a:latin typeface="Times New Roman" panose="02020603050405020304" pitchFamily="18" charset="0"/>
              <a:cs typeface="Times New Roman" panose="02020603050405020304" pitchFamily="18" charset="0"/>
            </a:endParaRPr>
          </a:p>
          <a:p>
            <a:endParaRPr lang="en-GB" sz="1600" b="1" dirty="0">
              <a:solidFill>
                <a:srgbClr val="002060"/>
              </a:solidFill>
              <a:latin typeface="Times New Roman" panose="02020603050405020304" pitchFamily="18" charset="0"/>
              <a:cs typeface="Times New Roman" panose="02020603050405020304" pitchFamily="18" charset="0"/>
            </a:endParaRPr>
          </a:p>
          <a:p>
            <a:r>
              <a:rPr lang="en-GB" sz="1600" b="1" dirty="0">
                <a:solidFill>
                  <a:srgbClr val="002060"/>
                </a:solidFill>
                <a:latin typeface="Times New Roman" panose="02020603050405020304" pitchFamily="18" charset="0"/>
                <a:cs typeface="Times New Roman" panose="02020603050405020304" pitchFamily="18" charset="0"/>
              </a:rPr>
              <a:t>Delivering our very best in all we do, holding ourselves accountable for results.</a:t>
            </a:r>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a:t>Corporate </a:t>
            </a:r>
            <a:r>
              <a:rPr lang="cs-CZ" dirty="0" err="1"/>
              <a:t>Values</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2" name="Obrázek 1">
            <a:extLst>
              <a:ext uri="{FF2B5EF4-FFF2-40B4-BE49-F238E27FC236}">
                <a16:creationId xmlns:a16="http://schemas.microsoft.com/office/drawing/2014/main" id="{7DF0A1C9-322F-421D-ADCB-2401C884F6AD}"/>
              </a:ext>
            </a:extLst>
          </p:cNvPr>
          <p:cNvPicPr>
            <a:picLocks noChangeAspect="1"/>
          </p:cNvPicPr>
          <p:nvPr/>
        </p:nvPicPr>
        <p:blipFill>
          <a:blip r:embed="rId3"/>
          <a:stretch>
            <a:fillRect/>
          </a:stretch>
        </p:blipFill>
        <p:spPr>
          <a:xfrm>
            <a:off x="5724128" y="1791791"/>
            <a:ext cx="2892579" cy="1923678"/>
          </a:xfrm>
          <a:prstGeom prst="rect">
            <a:avLst/>
          </a:prstGeom>
        </p:spPr>
      </p:pic>
    </p:spTree>
    <p:extLst>
      <p:ext uri="{BB962C8B-B14F-4D97-AF65-F5344CB8AC3E}">
        <p14:creationId xmlns:p14="http://schemas.microsoft.com/office/powerpoint/2010/main" val="207363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fade">
                                      <p:cBhvr>
                                        <p:cTn id="7" dur="500"/>
                                        <p:tgtEl>
                                          <p:spTgt spid="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3" end="3"/>
                                            </p:txEl>
                                          </p:spTgt>
                                        </p:tgtEl>
                                        <p:attrNameLst>
                                          <p:attrName>style.visibility</p:attrName>
                                        </p:attrNameLst>
                                      </p:cBhvr>
                                      <p:to>
                                        <p:strVal val="visible"/>
                                      </p:to>
                                    </p:set>
                                    <p:animEffect transition="in" filter="fade">
                                      <p:cBhvr>
                                        <p:cTn id="12" dur="500"/>
                                        <p:tgtEl>
                                          <p:spTgt spid="1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animEffect transition="in" filter="fade">
                                      <p:cBhvr>
                                        <p:cTn id="17" dur="500"/>
                                        <p:tgtEl>
                                          <p:spTgt spid="1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7" end="7"/>
                                            </p:txEl>
                                          </p:spTgt>
                                        </p:tgtEl>
                                        <p:attrNameLst>
                                          <p:attrName>style.visibility</p:attrName>
                                        </p:attrNameLst>
                                      </p:cBhvr>
                                      <p:to>
                                        <p:strVal val="visible"/>
                                      </p:to>
                                    </p:set>
                                    <p:animEffect transition="in" filter="fade">
                                      <p:cBhvr>
                                        <p:cTn id="22" dur="500"/>
                                        <p:tgtEl>
                                          <p:spTgt spid="1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919288"/>
            <a:ext cx="8422616" cy="36686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600" b="1" dirty="0" err="1">
                <a:solidFill>
                  <a:srgbClr val="002060"/>
                </a:solidFill>
                <a:latin typeface="Times New Roman" panose="02020603050405020304" pitchFamily="18" charset="0"/>
                <a:cs typeface="Times New Roman" panose="02020603050405020304" pitchFamily="18" charset="0"/>
              </a:rPr>
              <a:t>Netflix</a:t>
            </a:r>
            <a:r>
              <a:rPr lang="cs-CZ" sz="1600" b="1" dirty="0">
                <a:solidFill>
                  <a:srgbClr val="002060"/>
                </a:solidFill>
                <a:latin typeface="Times New Roman" panose="02020603050405020304" pitchFamily="18" charset="0"/>
                <a:cs typeface="Times New Roman" panose="02020603050405020304" pitchFamily="18" charset="0"/>
              </a:rPr>
              <a:t> - </a:t>
            </a:r>
            <a:r>
              <a:rPr lang="en-GB" sz="1600" dirty="0">
                <a:hlinkClick r:id="rId3"/>
              </a:rPr>
              <a:t>https://inside.6q.io/the-nine-netflix-company-values/</a:t>
            </a:r>
            <a:endParaRPr lang="cs-CZ" sz="1600" dirty="0"/>
          </a:p>
          <a:p>
            <a:pPr marL="0" indent="0">
              <a:buNone/>
            </a:pPr>
            <a:endParaRPr lang="cs-CZ" sz="1600" dirty="0"/>
          </a:p>
          <a:p>
            <a:r>
              <a:rPr lang="cs-CZ" sz="1600" b="1" dirty="0" err="1">
                <a:solidFill>
                  <a:srgbClr val="002060"/>
                </a:solidFill>
                <a:latin typeface="Times New Roman" panose="02020603050405020304" pitchFamily="18" charset="0"/>
                <a:cs typeface="Times New Roman" panose="02020603050405020304" pitchFamily="18" charset="0"/>
              </a:rPr>
              <a:t>Judgement</a:t>
            </a:r>
            <a:endParaRPr lang="cs-CZ" sz="1600" b="1" dirty="0">
              <a:solidFill>
                <a:srgbClr val="002060"/>
              </a:solidFill>
              <a:latin typeface="Times New Roman" panose="02020603050405020304" pitchFamily="18" charset="0"/>
              <a:cs typeface="Times New Roman" panose="02020603050405020304" pitchFamily="18" charset="0"/>
            </a:endParaRPr>
          </a:p>
          <a:p>
            <a:r>
              <a:rPr lang="cs-CZ" sz="1600" b="1" dirty="0" err="1">
                <a:solidFill>
                  <a:srgbClr val="002060"/>
                </a:solidFill>
                <a:latin typeface="Times New Roman" panose="02020603050405020304" pitchFamily="18" charset="0"/>
                <a:cs typeface="Times New Roman" panose="02020603050405020304" pitchFamily="18" charset="0"/>
              </a:rPr>
              <a:t>Communication</a:t>
            </a:r>
            <a:endParaRPr lang="cs-CZ" sz="1600" b="1" dirty="0">
              <a:solidFill>
                <a:srgbClr val="002060"/>
              </a:solidFill>
              <a:latin typeface="Times New Roman" panose="02020603050405020304" pitchFamily="18" charset="0"/>
              <a:cs typeface="Times New Roman" panose="02020603050405020304" pitchFamily="18" charset="0"/>
            </a:endParaRPr>
          </a:p>
          <a:p>
            <a:r>
              <a:rPr lang="cs-CZ" sz="1600" b="1" dirty="0" err="1">
                <a:solidFill>
                  <a:srgbClr val="002060"/>
                </a:solidFill>
                <a:latin typeface="Times New Roman" panose="02020603050405020304" pitchFamily="18" charset="0"/>
                <a:cs typeface="Times New Roman" panose="02020603050405020304" pitchFamily="18" charset="0"/>
              </a:rPr>
              <a:t>Impact</a:t>
            </a:r>
            <a:endParaRPr lang="cs-CZ" sz="1600" b="1" dirty="0">
              <a:solidFill>
                <a:srgbClr val="002060"/>
              </a:solidFill>
              <a:latin typeface="Times New Roman" panose="02020603050405020304" pitchFamily="18" charset="0"/>
              <a:cs typeface="Times New Roman" panose="02020603050405020304" pitchFamily="18" charset="0"/>
            </a:endParaRPr>
          </a:p>
          <a:p>
            <a:r>
              <a:rPr lang="cs-CZ" sz="1600" b="1" dirty="0" err="1">
                <a:solidFill>
                  <a:srgbClr val="002060"/>
                </a:solidFill>
                <a:latin typeface="Times New Roman" panose="02020603050405020304" pitchFamily="18" charset="0"/>
                <a:cs typeface="Times New Roman" panose="02020603050405020304" pitchFamily="18" charset="0"/>
              </a:rPr>
              <a:t>Curiosity</a:t>
            </a:r>
            <a:endParaRPr lang="cs-CZ" sz="1600" b="1" dirty="0">
              <a:solidFill>
                <a:srgbClr val="002060"/>
              </a:solidFill>
              <a:latin typeface="Times New Roman" panose="02020603050405020304" pitchFamily="18" charset="0"/>
              <a:cs typeface="Times New Roman" panose="02020603050405020304" pitchFamily="18" charset="0"/>
            </a:endParaRPr>
          </a:p>
          <a:p>
            <a:r>
              <a:rPr lang="cs-CZ" sz="1600" b="1" dirty="0" err="1">
                <a:solidFill>
                  <a:srgbClr val="002060"/>
                </a:solidFill>
                <a:latin typeface="Times New Roman" panose="02020603050405020304" pitchFamily="18" charset="0"/>
                <a:cs typeface="Times New Roman" panose="02020603050405020304" pitchFamily="18" charset="0"/>
              </a:rPr>
              <a:t>Innovation</a:t>
            </a:r>
            <a:endParaRPr lang="cs-CZ" sz="1600" b="1" dirty="0">
              <a:solidFill>
                <a:srgbClr val="002060"/>
              </a:solidFill>
              <a:latin typeface="Times New Roman" panose="02020603050405020304" pitchFamily="18" charset="0"/>
              <a:cs typeface="Times New Roman" panose="02020603050405020304" pitchFamily="18" charset="0"/>
            </a:endParaRPr>
          </a:p>
          <a:p>
            <a:r>
              <a:rPr lang="cs-CZ" sz="1600" b="1" dirty="0" err="1">
                <a:solidFill>
                  <a:srgbClr val="002060"/>
                </a:solidFill>
                <a:latin typeface="Times New Roman" panose="02020603050405020304" pitchFamily="18" charset="0"/>
                <a:cs typeface="Times New Roman" panose="02020603050405020304" pitchFamily="18" charset="0"/>
              </a:rPr>
              <a:t>Courage</a:t>
            </a:r>
            <a:endParaRPr lang="cs-CZ" sz="1600" b="1" dirty="0">
              <a:solidFill>
                <a:srgbClr val="002060"/>
              </a:solidFill>
              <a:latin typeface="Times New Roman" panose="02020603050405020304" pitchFamily="18" charset="0"/>
              <a:cs typeface="Times New Roman" panose="02020603050405020304" pitchFamily="18" charset="0"/>
            </a:endParaRPr>
          </a:p>
          <a:p>
            <a:r>
              <a:rPr lang="cs-CZ" sz="1600" b="1" dirty="0" err="1">
                <a:solidFill>
                  <a:srgbClr val="002060"/>
                </a:solidFill>
                <a:latin typeface="Times New Roman" panose="02020603050405020304" pitchFamily="18" charset="0"/>
                <a:cs typeface="Times New Roman" panose="02020603050405020304" pitchFamily="18" charset="0"/>
              </a:rPr>
              <a:t>Passion</a:t>
            </a:r>
            <a:endParaRPr lang="cs-CZ" sz="1600" b="1" dirty="0">
              <a:solidFill>
                <a:srgbClr val="002060"/>
              </a:solidFill>
              <a:latin typeface="Times New Roman" panose="02020603050405020304" pitchFamily="18" charset="0"/>
              <a:cs typeface="Times New Roman" panose="02020603050405020304" pitchFamily="18" charset="0"/>
            </a:endParaRPr>
          </a:p>
          <a:p>
            <a:r>
              <a:rPr lang="cs-CZ" sz="1600" b="1" dirty="0" err="1">
                <a:solidFill>
                  <a:srgbClr val="002060"/>
                </a:solidFill>
                <a:latin typeface="Times New Roman" panose="02020603050405020304" pitchFamily="18" charset="0"/>
                <a:cs typeface="Times New Roman" panose="02020603050405020304" pitchFamily="18" charset="0"/>
              </a:rPr>
              <a:t>Honesty</a:t>
            </a:r>
            <a:endParaRPr lang="cs-CZ" sz="1600" b="1" dirty="0">
              <a:solidFill>
                <a:srgbClr val="002060"/>
              </a:solidFill>
              <a:latin typeface="Times New Roman" panose="02020603050405020304" pitchFamily="18" charset="0"/>
              <a:cs typeface="Times New Roman" panose="02020603050405020304" pitchFamily="18" charset="0"/>
            </a:endParaRPr>
          </a:p>
          <a:p>
            <a:r>
              <a:rPr lang="cs-CZ" sz="1600" b="1" dirty="0" err="1">
                <a:solidFill>
                  <a:srgbClr val="002060"/>
                </a:solidFill>
                <a:latin typeface="Times New Roman" panose="02020603050405020304" pitchFamily="18" charset="0"/>
                <a:cs typeface="Times New Roman" panose="02020603050405020304" pitchFamily="18" charset="0"/>
              </a:rPr>
              <a:t>Selflessness</a:t>
            </a:r>
            <a:endParaRPr lang="cs-CZ" sz="1600" b="1" dirty="0">
              <a:solidFill>
                <a:srgbClr val="002060"/>
              </a:solidFill>
              <a:latin typeface="Times New Roman" panose="02020603050405020304" pitchFamily="18" charset="0"/>
              <a:cs typeface="Times New Roman" panose="02020603050405020304" pitchFamily="18" charset="0"/>
            </a:endParaRPr>
          </a:p>
          <a:p>
            <a:pPr marL="0" indent="0">
              <a:buNone/>
            </a:pPr>
            <a:r>
              <a:rPr lang="cs-CZ" sz="1600" b="1" dirty="0">
                <a:solidFill>
                  <a:srgbClr val="002060"/>
                </a:solidFill>
                <a:latin typeface="Times New Roman" panose="02020603050405020304" pitchFamily="18" charset="0"/>
                <a:cs typeface="Times New Roman" panose="02020603050405020304" pitchFamily="18" charset="0"/>
              </a:rPr>
              <a:t> </a:t>
            </a:r>
          </a:p>
        </p:txBody>
      </p:sp>
      <p:sp>
        <p:nvSpPr>
          <p:cNvPr id="6" name="Nadpis 5"/>
          <p:cNvSpPr>
            <a:spLocks noGrp="1"/>
          </p:cNvSpPr>
          <p:nvPr>
            <p:ph type="title"/>
          </p:nvPr>
        </p:nvSpPr>
        <p:spPr>
          <a:xfrm>
            <a:off x="179512" y="195486"/>
            <a:ext cx="7776864" cy="507703"/>
          </a:xfrm>
        </p:spPr>
        <p:txBody>
          <a:bodyPr/>
          <a:lstStyle/>
          <a:p>
            <a:r>
              <a:rPr lang="cs-CZ" dirty="0"/>
              <a:t>Corporate </a:t>
            </a:r>
            <a:r>
              <a:rPr lang="cs-CZ" dirty="0" err="1"/>
              <a:t>Values</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3" name="Obrázek 2">
            <a:extLst>
              <a:ext uri="{FF2B5EF4-FFF2-40B4-BE49-F238E27FC236}">
                <a16:creationId xmlns:a16="http://schemas.microsoft.com/office/drawing/2014/main" id="{5C68259F-28EC-4017-A05C-2A612217AD2F}"/>
              </a:ext>
            </a:extLst>
          </p:cNvPr>
          <p:cNvPicPr>
            <a:picLocks noChangeAspect="1"/>
          </p:cNvPicPr>
          <p:nvPr/>
        </p:nvPicPr>
        <p:blipFill>
          <a:blip r:embed="rId4"/>
          <a:stretch>
            <a:fillRect/>
          </a:stretch>
        </p:blipFill>
        <p:spPr>
          <a:xfrm>
            <a:off x="4211960" y="1953530"/>
            <a:ext cx="2857500" cy="1600200"/>
          </a:xfrm>
          <a:prstGeom prst="rect">
            <a:avLst/>
          </a:prstGeom>
        </p:spPr>
      </p:pic>
    </p:spTree>
    <p:extLst>
      <p:ext uri="{BB962C8B-B14F-4D97-AF65-F5344CB8AC3E}">
        <p14:creationId xmlns:p14="http://schemas.microsoft.com/office/powerpoint/2010/main" val="114607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919288"/>
            <a:ext cx="7846552" cy="36686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00" dirty="0">
                <a:solidFill>
                  <a:srgbClr val="002060"/>
                </a:solidFill>
                <a:latin typeface="Times New Roman" panose="02020603050405020304" pitchFamily="18" charset="0"/>
                <a:cs typeface="Times New Roman" panose="02020603050405020304" pitchFamily="18" charset="0"/>
              </a:rPr>
              <a:t>Originally, a </a:t>
            </a:r>
            <a:r>
              <a:rPr lang="en-GB" sz="1600" b="1" dirty="0">
                <a:solidFill>
                  <a:srgbClr val="002060"/>
                </a:solidFill>
                <a:latin typeface="Times New Roman" panose="02020603050405020304" pitchFamily="18" charset="0"/>
                <a:cs typeface="Times New Roman" panose="02020603050405020304" pitchFamily="18" charset="0"/>
              </a:rPr>
              <a:t>single person</a:t>
            </a:r>
            <a:r>
              <a:rPr lang="en-GB" sz="1600" dirty="0">
                <a:solidFill>
                  <a:srgbClr val="002060"/>
                </a:solidFill>
                <a:latin typeface="Times New Roman" panose="02020603050405020304" pitchFamily="18" charset="0"/>
                <a:cs typeface="Times New Roman" panose="02020603050405020304" pitchFamily="18" charset="0"/>
              </a:rPr>
              <a:t>, or a </a:t>
            </a:r>
            <a:r>
              <a:rPr lang="en-GB" sz="1600" b="1" dirty="0">
                <a:solidFill>
                  <a:srgbClr val="002060"/>
                </a:solidFill>
                <a:latin typeface="Times New Roman" panose="02020603050405020304" pitchFamily="18" charset="0"/>
                <a:cs typeface="Times New Roman" panose="02020603050405020304" pitchFamily="18" charset="0"/>
              </a:rPr>
              <a:t>group of people</a:t>
            </a:r>
            <a:r>
              <a:rPr lang="en-GB" sz="1600" dirty="0">
                <a:solidFill>
                  <a:srgbClr val="002060"/>
                </a:solidFill>
                <a:latin typeface="Times New Roman" panose="02020603050405020304" pitchFamily="18" charset="0"/>
                <a:cs typeface="Times New Roman" panose="02020603050405020304" pitchFamily="18" charset="0"/>
              </a:rPr>
              <a:t>, has an</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idea for a new business, and brings in other key people </a:t>
            </a:r>
            <a:r>
              <a:rPr lang="en-GB" sz="1600" b="1" dirty="0">
                <a:solidFill>
                  <a:srgbClr val="002060"/>
                </a:solidFill>
                <a:latin typeface="Times New Roman" panose="02020603050405020304" pitchFamily="18" charset="0"/>
                <a:cs typeface="Times New Roman" panose="02020603050405020304" pitchFamily="18" charset="0"/>
              </a:rPr>
              <a:t>to create a core group </a:t>
            </a:r>
            <a:r>
              <a:rPr lang="en-GB" sz="1600" dirty="0">
                <a:solidFill>
                  <a:srgbClr val="002060"/>
                </a:solidFill>
                <a:latin typeface="Times New Roman" panose="02020603050405020304" pitchFamily="18" charset="0"/>
                <a:cs typeface="Times New Roman" panose="02020603050405020304" pitchFamily="18" charset="0"/>
              </a:rPr>
              <a:t>who share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a common vision. This </a:t>
            </a:r>
            <a:r>
              <a:rPr lang="en-GB" sz="1600" b="1" dirty="0">
                <a:solidFill>
                  <a:srgbClr val="002060"/>
                </a:solidFill>
                <a:latin typeface="Times New Roman" panose="02020603050405020304" pitchFamily="18" charset="0"/>
                <a:cs typeface="Times New Roman" panose="02020603050405020304" pitchFamily="18" charset="0"/>
              </a:rPr>
              <a:t>group creates an organization</a:t>
            </a:r>
            <a:r>
              <a:rPr lang="en-GB" sz="1600" dirty="0">
                <a:solidFill>
                  <a:srgbClr val="002060"/>
                </a:solidFill>
                <a:latin typeface="Times New Roman" panose="02020603050405020304" pitchFamily="18" charset="0"/>
                <a:cs typeface="Times New Roman" panose="02020603050405020304" pitchFamily="18" charset="0"/>
              </a:rPr>
              <a:t>, brings in others, and begins to build a</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common history.</a:t>
            </a:r>
            <a:endParaRPr lang="cs-CZ" sz="1600" dirty="0">
              <a:solidFill>
                <a:srgbClr val="002060"/>
              </a:solidFill>
              <a:latin typeface="Times New Roman" panose="02020603050405020304" pitchFamily="18" charset="0"/>
              <a:cs typeface="Times New Roman" panose="02020603050405020304" pitchFamily="18" charset="0"/>
            </a:endParaRPr>
          </a:p>
          <a:p>
            <a:endParaRPr lang="cs-CZ" altLang="cs-CZ" sz="1600" b="1" dirty="0">
              <a:solidFill>
                <a:srgbClr val="002060"/>
              </a:solidFill>
              <a:latin typeface="Times New Roman" panose="02020603050405020304" pitchFamily="18" charset="0"/>
              <a:cs typeface="Times New Roman" panose="02020603050405020304" pitchFamily="18" charset="0"/>
            </a:endParaRPr>
          </a:p>
          <a:p>
            <a:r>
              <a:rPr lang="cs-CZ" altLang="cs-CZ" sz="1600" dirty="0">
                <a:solidFill>
                  <a:srgbClr val="002060"/>
                </a:solidFill>
                <a:latin typeface="Times New Roman" panose="02020603050405020304" pitchFamily="18" charset="0"/>
                <a:cs typeface="Times New Roman" panose="02020603050405020304" pitchFamily="18" charset="0"/>
              </a:rPr>
              <a:t>A</a:t>
            </a:r>
            <a:r>
              <a:rPr lang="en-GB" altLang="cs-CZ" sz="1600" dirty="0">
                <a:solidFill>
                  <a:srgbClr val="002060"/>
                </a:solidFill>
                <a:latin typeface="Times New Roman" panose="02020603050405020304" pitchFamily="18" charset="0"/>
                <a:cs typeface="Times New Roman" panose="02020603050405020304" pitchFamily="18" charset="0"/>
              </a:rPr>
              <a:t> company’s current</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top management acts as its ‘</a:t>
            </a:r>
            <a:r>
              <a:rPr lang="en-GB" altLang="cs-CZ" sz="1600" b="1" dirty="0">
                <a:solidFill>
                  <a:srgbClr val="002060"/>
                </a:solidFill>
                <a:latin typeface="Times New Roman" panose="02020603050405020304" pitchFamily="18" charset="0"/>
                <a:cs typeface="Times New Roman" panose="02020603050405020304" pitchFamily="18" charset="0"/>
              </a:rPr>
              <a:t>culture carriers</a:t>
            </a:r>
            <a:r>
              <a:rPr lang="en-GB" altLang="cs-CZ" sz="1600" dirty="0">
                <a:solidFill>
                  <a:srgbClr val="002060"/>
                </a:solidFill>
                <a:latin typeface="Times New Roman" panose="02020603050405020304" pitchFamily="18" charset="0"/>
                <a:cs typeface="Times New Roman" panose="02020603050405020304" pitchFamily="18" charset="0"/>
              </a:rPr>
              <a:t>’. Thus ‘</a:t>
            </a:r>
            <a:r>
              <a:rPr lang="en-GB" altLang="cs-CZ" sz="1600" b="1" dirty="0">
                <a:solidFill>
                  <a:srgbClr val="002060"/>
                </a:solidFill>
                <a:latin typeface="Times New Roman" panose="02020603050405020304" pitchFamily="18" charset="0"/>
                <a:cs typeface="Times New Roman" panose="02020603050405020304" pitchFamily="18" charset="0"/>
              </a:rPr>
              <a:t>organizational’ values are really always</a:t>
            </a:r>
            <a:r>
              <a:rPr lang="cs-CZ" altLang="cs-CZ" sz="1600" b="1" dirty="0">
                <a:solidFill>
                  <a:srgbClr val="002060"/>
                </a:solidFill>
                <a:latin typeface="Times New Roman" panose="02020603050405020304" pitchFamily="18" charset="0"/>
                <a:cs typeface="Times New Roman" panose="02020603050405020304" pitchFamily="18" charset="0"/>
              </a:rPr>
              <a:t> </a:t>
            </a:r>
            <a:r>
              <a:rPr lang="en-GB" altLang="cs-CZ" sz="1600" b="1" dirty="0">
                <a:solidFill>
                  <a:srgbClr val="002060"/>
                </a:solidFill>
                <a:latin typeface="Times New Roman" panose="02020603050405020304" pitchFamily="18" charset="0"/>
                <a:cs typeface="Times New Roman" panose="02020603050405020304" pitchFamily="18" charset="0"/>
              </a:rPr>
              <a:t>the values of the current company elite </a:t>
            </a:r>
            <a:r>
              <a:rPr lang="en-GB" altLang="cs-CZ" sz="1600" dirty="0">
                <a:solidFill>
                  <a:srgbClr val="002060"/>
                </a:solidFill>
                <a:latin typeface="Times New Roman" panose="02020603050405020304" pitchFamily="18" charset="0"/>
                <a:cs typeface="Times New Roman" panose="02020603050405020304" pitchFamily="18" charset="0"/>
              </a:rPr>
              <a:t>(senior managers). This is similar to the way that</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‘organizational goals’ actually represent the preferred aims of chief executives and their</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management team</a:t>
            </a:r>
            <a:r>
              <a:rPr lang="cs-CZ" altLang="cs-CZ" sz="1600" dirty="0">
                <a:solidFill>
                  <a:srgbClr val="002060"/>
                </a:solidFill>
                <a:latin typeface="Times New Roman" panose="02020603050405020304" pitchFamily="18" charset="0"/>
                <a:cs typeface="Times New Roman" panose="02020603050405020304" pitchFamily="18" charset="0"/>
              </a:rPr>
              <a:t>s.</a:t>
            </a:r>
          </a:p>
          <a:p>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err="1"/>
              <a:t>Sources</a:t>
            </a:r>
            <a:r>
              <a:rPr lang="cs-CZ" dirty="0"/>
              <a:t> of  </a:t>
            </a:r>
            <a:r>
              <a:rPr lang="cs-CZ" dirty="0" err="1"/>
              <a:t>Values</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2" name="Obrázek 1">
            <a:extLst>
              <a:ext uri="{FF2B5EF4-FFF2-40B4-BE49-F238E27FC236}">
                <a16:creationId xmlns:a16="http://schemas.microsoft.com/office/drawing/2014/main" id="{8604CD62-3F7A-4FD7-9884-345763B30198}"/>
              </a:ext>
            </a:extLst>
          </p:cNvPr>
          <p:cNvPicPr>
            <a:picLocks noChangeAspect="1"/>
          </p:cNvPicPr>
          <p:nvPr/>
        </p:nvPicPr>
        <p:blipFill rotWithShape="1">
          <a:blip r:embed="rId3"/>
          <a:srcRect l="24013" t="37400" r="10625" b="26200"/>
          <a:stretch/>
        </p:blipFill>
        <p:spPr>
          <a:xfrm>
            <a:off x="251520" y="3093595"/>
            <a:ext cx="6984776" cy="1872208"/>
          </a:xfrm>
          <a:prstGeom prst="rect">
            <a:avLst/>
          </a:prstGeom>
        </p:spPr>
      </p:pic>
    </p:spTree>
    <p:extLst>
      <p:ext uri="{BB962C8B-B14F-4D97-AF65-F5344CB8AC3E}">
        <p14:creationId xmlns:p14="http://schemas.microsoft.com/office/powerpoint/2010/main" val="136766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2AE0B55C-816C-4F19-B7A6-FBC5976C821C}"/>
              </a:ext>
            </a:extLst>
          </p:cNvPr>
          <p:cNvSpPr txBox="1"/>
          <p:nvPr/>
        </p:nvSpPr>
        <p:spPr>
          <a:xfrm>
            <a:off x="7884368" y="123478"/>
            <a:ext cx="1080120" cy="936104"/>
          </a:xfrm>
          <a:prstGeom prst="rect">
            <a:avLst/>
          </a:prstGeom>
          <a:solidFill>
            <a:schemeClr val="bg1"/>
          </a:solidFill>
        </p:spPr>
        <p:txBody>
          <a:bodyPr wrap="square" rtlCol="0">
            <a:spAutoFit/>
          </a:bodyPr>
          <a:lstStyle/>
          <a:p>
            <a:endParaRPr lang="en-US" dirty="0"/>
          </a:p>
        </p:txBody>
      </p:sp>
      <p:sp>
        <p:nvSpPr>
          <p:cNvPr id="16" name="Zástupný symbol pro obsah 2"/>
          <p:cNvSpPr txBox="1">
            <a:spLocks/>
          </p:cNvSpPr>
          <p:nvPr/>
        </p:nvSpPr>
        <p:spPr>
          <a:xfrm>
            <a:off x="323528" y="915566"/>
            <a:ext cx="7560840" cy="31683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1800" b="1" dirty="0">
              <a:solidFill>
                <a:srgbClr val="002060"/>
              </a:solidFill>
              <a:latin typeface="Times New Roman" panose="02020603050405020304" pitchFamily="18" charset="0"/>
              <a:cs typeface="Times New Roman" panose="02020603050405020304" pitchFamily="18" charset="0"/>
            </a:endParaRPr>
          </a:p>
          <a:p>
            <a:r>
              <a:rPr lang="en-GB" sz="1800" b="1" dirty="0">
                <a:solidFill>
                  <a:srgbClr val="002060"/>
                </a:solidFill>
                <a:latin typeface="Times New Roman" panose="02020603050405020304" pitchFamily="18" charset="0"/>
                <a:cs typeface="Times New Roman" panose="02020603050405020304" pitchFamily="18" charset="0"/>
              </a:rPr>
              <a:t>Culture: surface manifestations, values and basic assumptions</a:t>
            </a:r>
            <a:endParaRPr lang="cs-CZ" sz="1800" b="1" dirty="0">
              <a:solidFill>
                <a:srgbClr val="002060"/>
              </a:solidFill>
              <a:latin typeface="Times New Roman" panose="02020603050405020304" pitchFamily="18" charset="0"/>
              <a:cs typeface="Times New Roman" panose="02020603050405020304" pitchFamily="18" charset="0"/>
            </a:endParaRPr>
          </a:p>
          <a:p>
            <a:endParaRPr lang="cs-CZ" sz="1800" b="1" dirty="0">
              <a:solidFill>
                <a:srgbClr val="002060"/>
              </a:solidFill>
              <a:latin typeface="Times New Roman" panose="02020603050405020304" pitchFamily="18" charset="0"/>
              <a:cs typeface="Times New Roman" panose="02020603050405020304" pitchFamily="18" charset="0"/>
            </a:endParaRPr>
          </a:p>
          <a:p>
            <a:r>
              <a:rPr lang="en-GB" sz="1600" b="1" dirty="0">
                <a:solidFill>
                  <a:srgbClr val="002060"/>
                </a:solidFill>
                <a:latin typeface="Times New Roman" panose="02020603050405020304" pitchFamily="18" charset="0"/>
                <a:cs typeface="Times New Roman" panose="02020603050405020304" pitchFamily="18" charset="0"/>
              </a:rPr>
              <a:t>Organizational </a:t>
            </a:r>
            <a:r>
              <a:rPr lang="cs-CZ" sz="1600" b="1" dirty="0" err="1">
                <a:solidFill>
                  <a:srgbClr val="002060"/>
                </a:solidFill>
                <a:latin typeface="Times New Roman" panose="02020603050405020304" pitchFamily="18" charset="0"/>
                <a:cs typeface="Times New Roman" panose="02020603050405020304" pitchFamily="18" charset="0"/>
              </a:rPr>
              <a:t>values</a:t>
            </a:r>
            <a:endParaRPr lang="cs-CZ" sz="1600" b="1" dirty="0">
              <a:solidFill>
                <a:srgbClr val="002060"/>
              </a:solidFill>
              <a:latin typeface="Times New Roman" panose="02020603050405020304" pitchFamily="18" charset="0"/>
              <a:cs typeface="Times New Roman" panose="02020603050405020304" pitchFamily="18" charset="0"/>
            </a:endParaRPr>
          </a:p>
          <a:p>
            <a:endParaRPr lang="cs-CZ" sz="1600" b="1" dirty="0">
              <a:solidFill>
                <a:srgbClr val="002060"/>
              </a:solidFill>
              <a:latin typeface="Times New Roman" panose="02020603050405020304" pitchFamily="18" charset="0"/>
              <a:cs typeface="Times New Roman" panose="02020603050405020304" pitchFamily="18" charset="0"/>
            </a:endParaRPr>
          </a:p>
          <a:p>
            <a:r>
              <a:rPr lang="cs-CZ" sz="1600" b="1" dirty="0">
                <a:solidFill>
                  <a:srgbClr val="002060"/>
                </a:solidFill>
                <a:latin typeface="Times New Roman" panose="02020603050405020304" pitchFamily="18" charset="0"/>
                <a:cs typeface="Times New Roman" panose="02020603050405020304" pitchFamily="18" charset="0"/>
              </a:rPr>
              <a:t>Organizational </a:t>
            </a:r>
            <a:r>
              <a:rPr lang="cs-CZ" sz="1600" b="1" dirty="0" err="1">
                <a:solidFill>
                  <a:srgbClr val="002060"/>
                </a:solidFill>
                <a:latin typeface="Times New Roman" panose="02020603050405020304" pitchFamily="18" charset="0"/>
                <a:cs typeface="Times New Roman" panose="02020603050405020304" pitchFamily="18" charset="0"/>
              </a:rPr>
              <a:t>socialization</a:t>
            </a:r>
            <a:endParaRPr lang="cs-CZ" sz="1600" b="1" dirty="0">
              <a:solidFill>
                <a:srgbClr val="002060"/>
              </a:solidFill>
              <a:latin typeface="Times New Roman" panose="02020603050405020304" pitchFamily="18" charset="0"/>
              <a:cs typeface="Times New Roman" panose="02020603050405020304" pitchFamily="18" charset="0"/>
            </a:endParaRPr>
          </a:p>
          <a:p>
            <a:endParaRPr lang="cs-CZ" sz="1600" b="1" dirty="0">
              <a:solidFill>
                <a:srgbClr val="002060"/>
              </a:solidFill>
              <a:latin typeface="Times New Roman" panose="02020603050405020304" pitchFamily="18" charset="0"/>
              <a:cs typeface="Times New Roman" panose="02020603050405020304" pitchFamily="18" charset="0"/>
            </a:endParaRPr>
          </a:p>
          <a:p>
            <a:r>
              <a:rPr lang="cs-CZ" sz="1600" b="1" dirty="0" err="1">
                <a:solidFill>
                  <a:srgbClr val="002060"/>
                </a:solidFill>
                <a:latin typeface="Times New Roman" panose="02020603050405020304" pitchFamily="18" charset="0"/>
                <a:cs typeface="Times New Roman" panose="02020603050405020304" pitchFamily="18" charset="0"/>
              </a:rPr>
              <a:t>Culture</a:t>
            </a:r>
            <a:r>
              <a:rPr lang="cs-CZ" sz="1600" b="1" dirty="0">
                <a:solidFill>
                  <a:srgbClr val="002060"/>
                </a:solidFill>
                <a:latin typeface="Times New Roman" panose="02020603050405020304" pitchFamily="18" charset="0"/>
                <a:cs typeface="Times New Roman" panose="02020603050405020304" pitchFamily="18" charset="0"/>
              </a:rPr>
              <a:t> </a:t>
            </a:r>
            <a:r>
              <a:rPr lang="cs-CZ" sz="1600" b="1" dirty="0" err="1">
                <a:solidFill>
                  <a:srgbClr val="002060"/>
                </a:solidFill>
                <a:latin typeface="Times New Roman" panose="02020603050405020304" pitchFamily="18" charset="0"/>
                <a:cs typeface="Times New Roman" panose="02020603050405020304" pitchFamily="18" charset="0"/>
              </a:rPr>
              <a:t>managed</a:t>
            </a:r>
            <a:r>
              <a:rPr lang="cs-CZ" sz="1600" b="1" dirty="0">
                <a:solidFill>
                  <a:srgbClr val="002060"/>
                </a:solidFill>
                <a:latin typeface="Times New Roman" panose="02020603050405020304" pitchFamily="18" charset="0"/>
                <a:cs typeface="Times New Roman" panose="02020603050405020304" pitchFamily="18" charset="0"/>
              </a:rPr>
              <a:t> versus </a:t>
            </a:r>
            <a:r>
              <a:rPr lang="cs-CZ" sz="1600" b="1" dirty="0" err="1">
                <a:solidFill>
                  <a:srgbClr val="002060"/>
                </a:solidFill>
                <a:latin typeface="Times New Roman" panose="02020603050405020304" pitchFamily="18" charset="0"/>
                <a:cs typeface="Times New Roman" panose="02020603050405020304" pitchFamily="18" charset="0"/>
              </a:rPr>
              <a:t>tolerated</a:t>
            </a:r>
            <a:endParaRPr lang="cs-CZ" sz="1600" b="1" dirty="0">
              <a:solidFill>
                <a:srgbClr val="002060"/>
              </a:solidFill>
              <a:latin typeface="Times New Roman" panose="02020603050405020304" pitchFamily="18" charset="0"/>
              <a:cs typeface="Times New Roman" panose="02020603050405020304" pitchFamily="18" charset="0"/>
            </a:endParaRPr>
          </a:p>
          <a:p>
            <a:endParaRPr lang="cs-CZ" sz="1600" b="1" dirty="0">
              <a:solidFill>
                <a:srgbClr val="002060"/>
              </a:solidFill>
              <a:latin typeface="Times New Roman" panose="02020603050405020304" pitchFamily="18" charset="0"/>
              <a:cs typeface="Times New Roman" panose="02020603050405020304" pitchFamily="18" charset="0"/>
            </a:endParaRPr>
          </a:p>
          <a:p>
            <a:r>
              <a:rPr lang="cs-CZ" sz="1600" b="1" dirty="0" err="1">
                <a:solidFill>
                  <a:srgbClr val="002060"/>
                </a:solidFill>
                <a:latin typeface="Times New Roman" panose="02020603050405020304" pitchFamily="18" charset="0"/>
                <a:cs typeface="Times New Roman" panose="02020603050405020304" pitchFamily="18" charset="0"/>
              </a:rPr>
              <a:t>Types</a:t>
            </a:r>
            <a:r>
              <a:rPr lang="cs-CZ" sz="1600" b="1" dirty="0">
                <a:solidFill>
                  <a:srgbClr val="002060"/>
                </a:solidFill>
                <a:latin typeface="Times New Roman" panose="02020603050405020304" pitchFamily="18" charset="0"/>
                <a:cs typeface="Times New Roman" panose="02020603050405020304" pitchFamily="18" charset="0"/>
              </a:rPr>
              <a:t> of </a:t>
            </a:r>
            <a:r>
              <a:rPr lang="cs-CZ" sz="1600" b="1" dirty="0" err="1">
                <a:solidFill>
                  <a:srgbClr val="002060"/>
                </a:solidFill>
                <a:latin typeface="Times New Roman" panose="02020603050405020304" pitchFamily="18" charset="0"/>
                <a:cs typeface="Times New Roman" panose="02020603050405020304" pitchFamily="18" charset="0"/>
              </a:rPr>
              <a:t>organizatinoal</a:t>
            </a:r>
            <a:r>
              <a:rPr lang="cs-CZ" sz="1600" b="1" dirty="0">
                <a:solidFill>
                  <a:srgbClr val="002060"/>
                </a:solidFill>
                <a:latin typeface="Times New Roman" panose="02020603050405020304" pitchFamily="18" charset="0"/>
                <a:cs typeface="Times New Roman" panose="02020603050405020304" pitchFamily="18" charset="0"/>
              </a:rPr>
              <a:t> </a:t>
            </a:r>
            <a:r>
              <a:rPr lang="cs-CZ" sz="1600" b="1" dirty="0" err="1">
                <a:solidFill>
                  <a:srgbClr val="002060"/>
                </a:solidFill>
                <a:latin typeface="Times New Roman" panose="02020603050405020304" pitchFamily="18" charset="0"/>
                <a:cs typeface="Times New Roman" panose="02020603050405020304" pitchFamily="18" charset="0"/>
              </a:rPr>
              <a:t>culture</a:t>
            </a:r>
            <a:endParaRPr lang="cs-CZ" sz="1600" b="1" dirty="0">
              <a:solidFill>
                <a:srgbClr val="002060"/>
              </a:solidFill>
              <a:latin typeface="Times New Roman" panose="02020603050405020304" pitchFamily="18" charset="0"/>
              <a:cs typeface="Times New Roman" panose="02020603050405020304" pitchFamily="18" charset="0"/>
            </a:endParaRPr>
          </a:p>
          <a:p>
            <a:endParaRPr lang="cs-CZ" sz="1600" b="1" dirty="0">
              <a:solidFill>
                <a:srgbClr val="002060"/>
              </a:solidFill>
              <a:latin typeface="Times New Roman" panose="02020603050405020304" pitchFamily="18" charset="0"/>
              <a:cs typeface="Times New Roman" panose="02020603050405020304" pitchFamily="18" charset="0"/>
            </a:endParaRPr>
          </a:p>
          <a:p>
            <a:endParaRPr lang="cs-CZ" sz="1600" b="1" dirty="0">
              <a:solidFill>
                <a:srgbClr val="002060"/>
              </a:solidFill>
              <a:latin typeface="Times New Roman" panose="02020603050405020304" pitchFamily="18" charset="0"/>
              <a:cs typeface="Times New Roman" panose="02020603050405020304" pitchFamily="18" charset="0"/>
            </a:endParaRPr>
          </a:p>
          <a:p>
            <a:endParaRPr lang="en-GB" sz="1600" b="1" dirty="0">
              <a:solidFill>
                <a:srgbClr val="002060"/>
              </a:solidFill>
              <a:latin typeface="Times New Roman" panose="02020603050405020304" pitchFamily="18" charset="0"/>
              <a:cs typeface="Times New Roman" panose="02020603050405020304" pitchFamily="18" charset="0"/>
            </a:endParaRPr>
          </a:p>
          <a:p>
            <a:endParaRPr lang="en-GB" sz="1600" b="1" dirty="0">
              <a:solidFill>
                <a:srgbClr val="002060"/>
              </a:solidFill>
              <a:latin typeface="Times New Roman" panose="02020603050405020304" pitchFamily="18" charset="0"/>
              <a:cs typeface="Times New Roman" panose="02020603050405020304" pitchFamily="18" charset="0"/>
            </a:endParaRPr>
          </a:p>
          <a:p>
            <a:endParaRPr lang="en-GB" sz="1600" b="1" dirty="0">
              <a:solidFill>
                <a:srgbClr val="002060"/>
              </a:solidFill>
              <a:latin typeface="Times New Roman" panose="02020603050405020304" pitchFamily="18" charset="0"/>
              <a:cs typeface="Times New Roman" panose="02020603050405020304" pitchFamily="18" charset="0"/>
            </a:endParaRPr>
          </a:p>
          <a:p>
            <a:endParaRPr lang="en-GB"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4680520" cy="507703"/>
          </a:xfrm>
        </p:spPr>
        <p:txBody>
          <a:bodyPr/>
          <a:lstStyle/>
          <a:p>
            <a:r>
              <a:rPr lang="cs-CZ" dirty="0"/>
              <a:t>Content</a:t>
            </a:r>
            <a:endParaRPr lang="en-US" dirty="0"/>
          </a:p>
        </p:txBody>
      </p:sp>
    </p:spTree>
    <p:extLst>
      <p:ext uri="{BB962C8B-B14F-4D97-AF65-F5344CB8AC3E}">
        <p14:creationId xmlns:p14="http://schemas.microsoft.com/office/powerpoint/2010/main" val="1817670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fade">
                                      <p:cBhvr>
                                        <p:cTn id="7" dur="500"/>
                                        <p:tgtEl>
                                          <p:spTgt spid="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3" end="3"/>
                                            </p:txEl>
                                          </p:spTgt>
                                        </p:tgtEl>
                                        <p:attrNameLst>
                                          <p:attrName>style.visibility</p:attrName>
                                        </p:attrNameLst>
                                      </p:cBhvr>
                                      <p:to>
                                        <p:strVal val="visible"/>
                                      </p:to>
                                    </p:set>
                                    <p:animEffect transition="in" filter="fade">
                                      <p:cBhvr>
                                        <p:cTn id="12" dur="500"/>
                                        <p:tgtEl>
                                          <p:spTgt spid="1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animEffect transition="in" filter="fade">
                                      <p:cBhvr>
                                        <p:cTn id="17" dur="500"/>
                                        <p:tgtEl>
                                          <p:spTgt spid="1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7" end="7"/>
                                            </p:txEl>
                                          </p:spTgt>
                                        </p:tgtEl>
                                        <p:attrNameLst>
                                          <p:attrName>style.visibility</p:attrName>
                                        </p:attrNameLst>
                                      </p:cBhvr>
                                      <p:to>
                                        <p:strVal val="visible"/>
                                      </p:to>
                                    </p:set>
                                    <p:animEffect transition="in" filter="fade">
                                      <p:cBhvr>
                                        <p:cTn id="22" dur="500"/>
                                        <p:tgtEl>
                                          <p:spTgt spid="16">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9" end="9"/>
                                            </p:txEl>
                                          </p:spTgt>
                                        </p:tgtEl>
                                        <p:attrNameLst>
                                          <p:attrName>style.visibility</p:attrName>
                                        </p:attrNameLst>
                                      </p:cBhvr>
                                      <p:to>
                                        <p:strVal val="visible"/>
                                      </p:to>
                                    </p:set>
                                    <p:animEffect transition="in" filter="fade">
                                      <p:cBhvr>
                                        <p:cTn id="27" dur="500"/>
                                        <p:tgtEl>
                                          <p:spTgt spid="1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919288"/>
            <a:ext cx="3382056" cy="36686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00" dirty="0">
                <a:solidFill>
                  <a:srgbClr val="002060"/>
                </a:solidFill>
                <a:latin typeface="Times New Roman" panose="02020603050405020304" pitchFamily="18" charset="0"/>
                <a:cs typeface="Times New Roman" panose="02020603050405020304" pitchFamily="18" charset="0"/>
              </a:rPr>
              <a:t>This is the </a:t>
            </a:r>
            <a:r>
              <a:rPr lang="en-GB" sz="1600" b="1" dirty="0">
                <a:solidFill>
                  <a:srgbClr val="002060"/>
                </a:solidFill>
                <a:latin typeface="Times New Roman" panose="02020603050405020304" pitchFamily="18" charset="0"/>
                <a:cs typeface="Times New Roman" panose="02020603050405020304" pitchFamily="18" charset="0"/>
              </a:rPr>
              <a:t>process</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through which an employee’s pattern of behaviour, values, attitudes, and motives is</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influenced to conform to those of the organization.</a:t>
            </a:r>
            <a:endParaRPr lang="cs-CZ" sz="1600" dirty="0">
              <a:solidFill>
                <a:srgbClr val="002060"/>
              </a:solidFill>
              <a:latin typeface="Times New Roman" panose="02020603050405020304" pitchFamily="18" charset="0"/>
              <a:cs typeface="Times New Roman" panose="02020603050405020304" pitchFamily="18" charset="0"/>
            </a:endParaRPr>
          </a:p>
          <a:p>
            <a:endParaRPr lang="cs-CZ" sz="1600" dirty="0">
              <a:solidFill>
                <a:srgbClr val="002060"/>
              </a:solidFill>
              <a:latin typeface="Times New Roman" panose="02020603050405020304" pitchFamily="18" charset="0"/>
              <a:cs typeface="Times New Roman" panose="02020603050405020304" pitchFamily="18" charset="0"/>
            </a:endParaRPr>
          </a:p>
          <a:p>
            <a:r>
              <a:rPr lang="en-GB" sz="1600" dirty="0">
                <a:solidFill>
                  <a:srgbClr val="002060"/>
                </a:solidFill>
                <a:latin typeface="Times New Roman" panose="02020603050405020304" pitchFamily="18" charset="0"/>
                <a:cs typeface="Times New Roman" panose="02020603050405020304" pitchFamily="18" charset="0"/>
              </a:rPr>
              <a:t>It includes the </a:t>
            </a:r>
            <a:r>
              <a:rPr lang="en-GB" sz="1600" b="1" dirty="0">
                <a:solidFill>
                  <a:srgbClr val="002060"/>
                </a:solidFill>
                <a:latin typeface="Times New Roman" panose="02020603050405020304" pitchFamily="18" charset="0"/>
                <a:cs typeface="Times New Roman" panose="02020603050405020304" pitchFamily="18" charset="0"/>
              </a:rPr>
              <a:t>careful</a:t>
            </a:r>
            <a:r>
              <a:rPr lang="cs-CZ" sz="1600" b="1" dirty="0">
                <a:solidFill>
                  <a:srgbClr val="002060"/>
                </a:solidFill>
                <a:latin typeface="Times New Roman" panose="02020603050405020304" pitchFamily="18" charset="0"/>
                <a:cs typeface="Times New Roman" panose="02020603050405020304" pitchFamily="18" charset="0"/>
              </a:rPr>
              <a:t> </a:t>
            </a:r>
            <a:r>
              <a:rPr lang="en-GB" sz="1600" b="1" dirty="0">
                <a:solidFill>
                  <a:srgbClr val="002060"/>
                </a:solidFill>
                <a:latin typeface="Times New Roman" panose="02020603050405020304" pitchFamily="18" charset="0"/>
                <a:cs typeface="Times New Roman" panose="02020603050405020304" pitchFamily="18" charset="0"/>
              </a:rPr>
              <a:t>selection </a:t>
            </a:r>
            <a:r>
              <a:rPr lang="en-GB" sz="1600" dirty="0">
                <a:solidFill>
                  <a:srgbClr val="002060"/>
                </a:solidFill>
                <a:latin typeface="Times New Roman" panose="02020603050405020304" pitchFamily="18" charset="0"/>
                <a:cs typeface="Times New Roman" panose="02020603050405020304" pitchFamily="18" charset="0"/>
              </a:rPr>
              <a:t>of new company members, their instruction in appropriate ways of thinking and</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behaving; and the reinforcement of desired behaviours by senior managers.</a:t>
            </a:r>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a:t>Organizational </a:t>
            </a:r>
            <a:r>
              <a:rPr lang="cs-CZ" dirty="0" err="1"/>
              <a:t>socialization</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3" name="Obrázek 2">
            <a:extLst>
              <a:ext uri="{FF2B5EF4-FFF2-40B4-BE49-F238E27FC236}">
                <a16:creationId xmlns:a16="http://schemas.microsoft.com/office/drawing/2014/main" id="{AD62C41B-40B2-4372-9CBC-9B6EB6344C24}"/>
              </a:ext>
            </a:extLst>
          </p:cNvPr>
          <p:cNvPicPr>
            <a:picLocks noChangeAspect="1"/>
          </p:cNvPicPr>
          <p:nvPr/>
        </p:nvPicPr>
        <p:blipFill rotWithShape="1">
          <a:blip r:embed="rId3"/>
          <a:srcRect l="25588" t="13671" r="9838" b="17873"/>
          <a:stretch/>
        </p:blipFill>
        <p:spPr>
          <a:xfrm>
            <a:off x="3707904" y="987574"/>
            <a:ext cx="5168021" cy="3081759"/>
          </a:xfrm>
          <a:prstGeom prst="rect">
            <a:avLst/>
          </a:prstGeom>
        </p:spPr>
      </p:pic>
    </p:spTree>
    <p:extLst>
      <p:ext uri="{BB962C8B-B14F-4D97-AF65-F5344CB8AC3E}">
        <p14:creationId xmlns:p14="http://schemas.microsoft.com/office/powerpoint/2010/main" val="315812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220325" y="2139702"/>
            <a:ext cx="2803049" cy="507703"/>
          </a:xfrm>
        </p:spPr>
        <p:txBody>
          <a:bodyPr/>
          <a:lstStyle/>
          <a:p>
            <a:pPr algn="ctr"/>
            <a:r>
              <a:rPr lang="cs-CZ" dirty="0" err="1"/>
              <a:t>Stages</a:t>
            </a:r>
            <a:r>
              <a:rPr lang="cs-CZ" dirty="0"/>
              <a:t> </a:t>
            </a:r>
            <a:br>
              <a:rPr lang="cs-CZ" dirty="0"/>
            </a:br>
            <a:r>
              <a:rPr lang="cs-CZ" dirty="0"/>
              <a:t>of </a:t>
            </a:r>
            <a:r>
              <a:rPr lang="cs-CZ" dirty="0" err="1"/>
              <a:t>Socialization</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2" name="Obrázek 1">
            <a:extLst>
              <a:ext uri="{FF2B5EF4-FFF2-40B4-BE49-F238E27FC236}">
                <a16:creationId xmlns:a16="http://schemas.microsoft.com/office/drawing/2014/main" id="{F69829C1-1FDD-4A3B-8FCF-10E42A8C8C0B}"/>
              </a:ext>
            </a:extLst>
          </p:cNvPr>
          <p:cNvPicPr>
            <a:picLocks noChangeAspect="1"/>
          </p:cNvPicPr>
          <p:nvPr/>
        </p:nvPicPr>
        <p:blipFill rotWithShape="1">
          <a:blip r:embed="rId3"/>
          <a:srcRect l="28737" t="23400" r="9051" b="24800"/>
          <a:stretch/>
        </p:blipFill>
        <p:spPr>
          <a:xfrm>
            <a:off x="2843808" y="987574"/>
            <a:ext cx="6079867" cy="2847533"/>
          </a:xfrm>
          <a:prstGeom prst="rect">
            <a:avLst/>
          </a:prstGeom>
        </p:spPr>
      </p:pic>
    </p:spTree>
    <p:extLst>
      <p:ext uri="{BB962C8B-B14F-4D97-AF65-F5344CB8AC3E}">
        <p14:creationId xmlns:p14="http://schemas.microsoft.com/office/powerpoint/2010/main" val="2793346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776864" cy="507703"/>
          </a:xfrm>
        </p:spPr>
        <p:txBody>
          <a:bodyPr/>
          <a:lstStyle/>
          <a:p>
            <a:r>
              <a:rPr lang="cs-CZ" dirty="0"/>
              <a:t>Do </a:t>
            </a:r>
            <a:r>
              <a:rPr lang="cs-CZ" dirty="0" err="1"/>
              <a:t>you</a:t>
            </a:r>
            <a:r>
              <a:rPr lang="cs-CZ" dirty="0"/>
              <a:t> </a:t>
            </a:r>
            <a:r>
              <a:rPr lang="cs-CZ" dirty="0" err="1"/>
              <a:t>speak</a:t>
            </a:r>
            <a:r>
              <a:rPr lang="cs-CZ" dirty="0"/>
              <a:t> IKEA?</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3" name="Obrázek 2">
            <a:extLst>
              <a:ext uri="{FF2B5EF4-FFF2-40B4-BE49-F238E27FC236}">
                <a16:creationId xmlns:a16="http://schemas.microsoft.com/office/drawing/2014/main" id="{8686E6E8-8842-479D-9762-0F0FB37A980E}"/>
              </a:ext>
            </a:extLst>
          </p:cNvPr>
          <p:cNvPicPr>
            <a:picLocks noChangeAspect="1"/>
          </p:cNvPicPr>
          <p:nvPr/>
        </p:nvPicPr>
        <p:blipFill rotWithShape="1">
          <a:blip r:embed="rId3"/>
          <a:srcRect l="11413" t="19201" r="14952" b="15000"/>
          <a:stretch/>
        </p:blipFill>
        <p:spPr>
          <a:xfrm>
            <a:off x="89756" y="746208"/>
            <a:ext cx="8964488" cy="4397292"/>
          </a:xfrm>
          <a:prstGeom prst="rect">
            <a:avLst/>
          </a:prstGeom>
        </p:spPr>
      </p:pic>
    </p:spTree>
    <p:extLst>
      <p:ext uri="{BB962C8B-B14F-4D97-AF65-F5344CB8AC3E}">
        <p14:creationId xmlns:p14="http://schemas.microsoft.com/office/powerpoint/2010/main" val="3608783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919288"/>
            <a:ext cx="7774544" cy="36686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00" dirty="0">
                <a:solidFill>
                  <a:srgbClr val="002060"/>
                </a:solidFill>
                <a:latin typeface="Times New Roman" panose="02020603050405020304" pitchFamily="18" charset="0"/>
                <a:cs typeface="Times New Roman" panose="02020603050405020304" pitchFamily="18" charset="0"/>
              </a:rPr>
              <a:t>The </a:t>
            </a:r>
            <a:r>
              <a:rPr lang="en-GB" sz="1600" b="1" dirty="0">
                <a:solidFill>
                  <a:srgbClr val="002060"/>
                </a:solidFill>
                <a:latin typeface="Times New Roman" panose="02020603050405020304" pitchFamily="18" charset="0"/>
                <a:cs typeface="Times New Roman" panose="02020603050405020304" pitchFamily="18" charset="0"/>
              </a:rPr>
              <a:t>has</a:t>
            </a:r>
            <a:r>
              <a:rPr lang="en-GB" sz="1600" dirty="0">
                <a:solidFill>
                  <a:srgbClr val="002060"/>
                </a:solidFill>
                <a:latin typeface="Times New Roman" panose="02020603050405020304" pitchFamily="18" charset="0"/>
                <a:cs typeface="Times New Roman" panose="02020603050405020304" pitchFamily="18" charset="0"/>
              </a:rPr>
              <a:t> view holds that every organization possesses a culture which, along with its strategy,</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structure, technology, and employees, is part of the organizational machine that can be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controlled and managed. This is also known as the ‘</a:t>
            </a:r>
            <a:r>
              <a:rPr lang="en-GB" sz="1600" b="1" dirty="0">
                <a:solidFill>
                  <a:srgbClr val="002060"/>
                </a:solidFill>
                <a:latin typeface="Times New Roman" panose="02020603050405020304" pitchFamily="18" charset="0"/>
                <a:cs typeface="Times New Roman" panose="02020603050405020304" pitchFamily="18" charset="0"/>
              </a:rPr>
              <a:t>critical variable</a:t>
            </a:r>
            <a:r>
              <a:rPr lang="en-GB" sz="1600" dirty="0">
                <a:solidFill>
                  <a:srgbClr val="002060"/>
                </a:solidFill>
                <a:latin typeface="Times New Roman" panose="02020603050405020304" pitchFamily="18" charset="0"/>
                <a:cs typeface="Times New Roman" panose="02020603050405020304" pitchFamily="18" charset="0"/>
              </a:rPr>
              <a:t>’ view.</a:t>
            </a:r>
            <a:endParaRPr lang="cs-CZ" sz="1600" dirty="0">
              <a:solidFill>
                <a:srgbClr val="002060"/>
              </a:solidFill>
              <a:latin typeface="Times New Roman" panose="02020603050405020304" pitchFamily="18" charset="0"/>
              <a:cs typeface="Times New Roman" panose="02020603050405020304" pitchFamily="18" charset="0"/>
            </a:endParaRPr>
          </a:p>
          <a:p>
            <a:endParaRPr lang="cs-CZ" altLang="cs-CZ" sz="1600" dirty="0">
              <a:solidFill>
                <a:srgbClr val="002060"/>
              </a:solidFill>
              <a:latin typeface="Times New Roman" panose="02020603050405020304" pitchFamily="18" charset="0"/>
              <a:cs typeface="Times New Roman" panose="02020603050405020304" pitchFamily="18" charset="0"/>
            </a:endParaRPr>
          </a:p>
          <a:p>
            <a:r>
              <a:rPr lang="en-GB" altLang="cs-CZ" sz="1600" dirty="0">
                <a:solidFill>
                  <a:srgbClr val="002060"/>
                </a:solidFill>
                <a:latin typeface="Times New Roman" panose="02020603050405020304" pitchFamily="18" charset="0"/>
                <a:cs typeface="Times New Roman" panose="02020603050405020304" pitchFamily="18" charset="0"/>
              </a:rPr>
              <a:t>The culture </a:t>
            </a:r>
            <a:r>
              <a:rPr lang="en-GB" altLang="cs-CZ" sz="1600" b="1" dirty="0">
                <a:solidFill>
                  <a:srgbClr val="002060"/>
                </a:solidFill>
                <a:latin typeface="Times New Roman" panose="02020603050405020304" pitchFamily="18" charset="0"/>
                <a:cs typeface="Times New Roman" panose="02020603050405020304" pitchFamily="18" charset="0"/>
              </a:rPr>
              <a:t>is</a:t>
            </a:r>
            <a:r>
              <a:rPr lang="en-GB" altLang="cs-CZ" sz="1600" dirty="0">
                <a:solidFill>
                  <a:srgbClr val="002060"/>
                </a:solidFill>
                <a:latin typeface="Times New Roman" panose="02020603050405020304" pitchFamily="18" charset="0"/>
                <a:cs typeface="Times New Roman" panose="02020603050405020304" pitchFamily="18" charset="0"/>
              </a:rPr>
              <a:t> ‘</a:t>
            </a:r>
            <a:r>
              <a:rPr lang="en-GB" altLang="cs-CZ" sz="1600" b="1" dirty="0">
                <a:solidFill>
                  <a:srgbClr val="002060"/>
                </a:solidFill>
                <a:latin typeface="Times New Roman" panose="02020603050405020304" pitchFamily="18" charset="0"/>
                <a:cs typeface="Times New Roman" panose="02020603050405020304" pitchFamily="18" charset="0"/>
              </a:rPr>
              <a:t>given</a:t>
            </a:r>
            <a:r>
              <a:rPr lang="en-GB" altLang="cs-CZ" sz="1600" dirty="0">
                <a:solidFill>
                  <a:srgbClr val="002060"/>
                </a:solidFill>
                <a:latin typeface="Times New Roman" panose="02020603050405020304" pitchFamily="18" charset="0"/>
                <a:cs typeface="Times New Roman" panose="02020603050405020304" pitchFamily="18" charset="0"/>
              </a:rPr>
              <a:t>’ to new hires who have not participated</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in its formation. From this perspective, culture is acquired by employees. It is seen as capable</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of definition, intervention, and control, representing a ‘</a:t>
            </a:r>
            <a:r>
              <a:rPr lang="en-GB" altLang="cs-CZ" sz="1600" b="1" dirty="0">
                <a:solidFill>
                  <a:srgbClr val="002060"/>
                </a:solidFill>
                <a:latin typeface="Times New Roman" panose="02020603050405020304" pitchFamily="18" charset="0"/>
                <a:cs typeface="Times New Roman" panose="02020603050405020304" pitchFamily="18" charset="0"/>
              </a:rPr>
              <a:t>tool for change</a:t>
            </a:r>
            <a:r>
              <a:rPr lang="en-GB" altLang="cs-CZ" sz="1600" dirty="0">
                <a:solidFill>
                  <a:srgbClr val="002060"/>
                </a:solidFill>
                <a:latin typeface="Times New Roman" panose="02020603050405020304" pitchFamily="18" charset="0"/>
                <a:cs typeface="Times New Roman" panose="02020603050405020304" pitchFamily="18" charset="0"/>
              </a:rPr>
              <a:t>’ that can be used by</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managers.</a:t>
            </a:r>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err="1"/>
              <a:t>Culture</a:t>
            </a:r>
            <a:r>
              <a:rPr lang="cs-CZ" dirty="0"/>
              <a:t> „has“ versus </a:t>
            </a:r>
            <a:r>
              <a:rPr lang="cs-CZ" dirty="0" err="1"/>
              <a:t>culture</a:t>
            </a:r>
            <a:r>
              <a:rPr lang="cs-CZ" dirty="0"/>
              <a:t> „</a:t>
            </a:r>
            <a:r>
              <a:rPr lang="cs-CZ" dirty="0" err="1"/>
              <a:t>is</a:t>
            </a:r>
            <a:r>
              <a:rPr lang="cs-CZ" dirty="0"/>
              <a:t>“</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3" name="Obrázek 2">
            <a:extLst>
              <a:ext uri="{FF2B5EF4-FFF2-40B4-BE49-F238E27FC236}">
                <a16:creationId xmlns:a16="http://schemas.microsoft.com/office/drawing/2014/main" id="{7C8B4997-A02D-4EA0-A62D-3E7974C985F1}"/>
              </a:ext>
            </a:extLst>
          </p:cNvPr>
          <p:cNvPicPr>
            <a:picLocks noChangeAspect="1"/>
          </p:cNvPicPr>
          <p:nvPr/>
        </p:nvPicPr>
        <p:blipFill rotWithShape="1">
          <a:blip r:embed="rId3"/>
          <a:srcRect l="33463" t="36000" r="17712" b="34600"/>
          <a:stretch/>
        </p:blipFill>
        <p:spPr>
          <a:xfrm>
            <a:off x="1979712" y="2859782"/>
            <a:ext cx="4464496" cy="1512168"/>
          </a:xfrm>
          <a:prstGeom prst="rect">
            <a:avLst/>
          </a:prstGeom>
        </p:spPr>
      </p:pic>
    </p:spTree>
    <p:extLst>
      <p:ext uri="{BB962C8B-B14F-4D97-AF65-F5344CB8AC3E}">
        <p14:creationId xmlns:p14="http://schemas.microsoft.com/office/powerpoint/2010/main" val="158437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919288"/>
            <a:ext cx="4390168" cy="36686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dirty="0">
                <a:solidFill>
                  <a:srgbClr val="002060"/>
                </a:solidFill>
                <a:latin typeface="Times New Roman" panose="02020603050405020304" pitchFamily="18" charset="0"/>
                <a:cs typeface="Times New Roman" panose="02020603050405020304" pitchFamily="18" charset="0"/>
              </a:rPr>
              <a:t>H</a:t>
            </a:r>
            <a:r>
              <a:rPr lang="en-GB" sz="1600" dirty="0">
                <a:solidFill>
                  <a:srgbClr val="002060"/>
                </a:solidFill>
                <a:latin typeface="Times New Roman" panose="02020603050405020304" pitchFamily="18" charset="0"/>
                <a:cs typeface="Times New Roman" panose="02020603050405020304" pitchFamily="18" charset="0"/>
              </a:rPr>
              <a:t>ow managers can change their company’s culture from ‘weak’ to ‘strong’;</a:t>
            </a:r>
            <a:endParaRPr lang="cs-CZ" sz="1600" dirty="0">
              <a:solidFill>
                <a:srgbClr val="002060"/>
              </a:solidFill>
              <a:latin typeface="Times New Roman" panose="02020603050405020304" pitchFamily="18" charset="0"/>
              <a:cs typeface="Times New Roman" panose="02020603050405020304" pitchFamily="18" charset="0"/>
            </a:endParaRPr>
          </a:p>
          <a:p>
            <a:endParaRPr lang="cs-CZ" sz="1600" dirty="0">
              <a:solidFill>
                <a:srgbClr val="002060"/>
              </a:solidFill>
              <a:latin typeface="Times New Roman" panose="02020603050405020304" pitchFamily="18" charset="0"/>
              <a:cs typeface="Times New Roman" panose="02020603050405020304" pitchFamily="18" charset="0"/>
            </a:endParaRPr>
          </a:p>
          <a:p>
            <a:r>
              <a:rPr lang="en-GB" sz="1600" dirty="0">
                <a:solidFill>
                  <a:srgbClr val="002060"/>
                </a:solidFill>
                <a:latin typeface="Times New Roman" panose="02020603050405020304" pitchFamily="18" charset="0"/>
                <a:cs typeface="Times New Roman" panose="02020603050405020304" pitchFamily="18" charset="0"/>
              </a:rPr>
              <a:t>How</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culture can help a company innovate and adjust rapidly to environmental changes</a:t>
            </a:r>
            <a:r>
              <a:rPr lang="cs-CZ" sz="1600" dirty="0">
                <a:solidFill>
                  <a:srgbClr val="002060"/>
                </a:solidFill>
                <a:latin typeface="Times New Roman" panose="02020603050405020304" pitchFamily="18" charset="0"/>
                <a:cs typeface="Times New Roman" panose="02020603050405020304" pitchFamily="18" charset="0"/>
              </a:rPr>
              <a:t>?</a:t>
            </a:r>
          </a:p>
          <a:p>
            <a:endParaRPr lang="cs-CZ" sz="1600" dirty="0">
              <a:solidFill>
                <a:srgbClr val="002060"/>
              </a:solidFill>
              <a:latin typeface="Times New Roman" panose="02020603050405020304" pitchFamily="18" charset="0"/>
              <a:cs typeface="Times New Roman" panose="02020603050405020304" pitchFamily="18" charset="0"/>
            </a:endParaRPr>
          </a:p>
          <a:p>
            <a:r>
              <a:rPr lang="cs-CZ" sz="1600" dirty="0">
                <a:solidFill>
                  <a:srgbClr val="002060"/>
                </a:solidFill>
                <a:latin typeface="Times New Roman" panose="02020603050405020304" pitchFamily="18" charset="0"/>
                <a:cs typeface="Times New Roman" panose="02020603050405020304" pitchFamily="18" charset="0"/>
              </a:rPr>
              <a:t>T</a:t>
            </a:r>
            <a:r>
              <a:rPr lang="en-GB" sz="1600" dirty="0">
                <a:solidFill>
                  <a:srgbClr val="002060"/>
                </a:solidFill>
                <a:latin typeface="Times New Roman" panose="02020603050405020304" pitchFamily="18" charset="0"/>
                <a:cs typeface="Times New Roman" panose="02020603050405020304" pitchFamily="18" charset="0"/>
              </a:rPr>
              <a:t>he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part played by leaders’ visions and styles of management in managing their cultures</a:t>
            </a:r>
            <a:r>
              <a:rPr lang="cs-CZ" sz="1600" dirty="0">
                <a:solidFill>
                  <a:srgbClr val="002060"/>
                </a:solidFill>
                <a:latin typeface="Times New Roman" panose="02020603050405020304" pitchFamily="18" charset="0"/>
                <a:cs typeface="Times New Roman" panose="02020603050405020304" pitchFamily="18" charset="0"/>
              </a:rPr>
              <a:t>.</a:t>
            </a:r>
          </a:p>
          <a:p>
            <a:endParaRPr lang="cs-CZ" sz="1600" dirty="0">
              <a:solidFill>
                <a:srgbClr val="002060"/>
              </a:solidFill>
              <a:latin typeface="Times New Roman" panose="02020603050405020304" pitchFamily="18" charset="0"/>
              <a:cs typeface="Times New Roman" panose="02020603050405020304" pitchFamily="18" charset="0"/>
            </a:endParaRPr>
          </a:p>
          <a:p>
            <a:endParaRPr lang="cs-CZ" sz="1600" dirty="0">
              <a:solidFill>
                <a:srgbClr val="002060"/>
              </a:solidFill>
              <a:latin typeface="Times New Roman" panose="02020603050405020304" pitchFamily="18" charset="0"/>
              <a:cs typeface="Times New Roman" panose="02020603050405020304" pitchFamily="18" charset="0"/>
            </a:endParaRPr>
          </a:p>
          <a:p>
            <a:pPr marL="0" indent="0" algn="ctr">
              <a:buNone/>
            </a:pPr>
            <a:r>
              <a:rPr lang="en-GB" sz="1600" b="1" dirty="0">
                <a:solidFill>
                  <a:srgbClr val="002060"/>
                </a:solidFill>
                <a:latin typeface="Times New Roman" panose="02020603050405020304" pitchFamily="18" charset="0"/>
                <a:cs typeface="Times New Roman" panose="02020603050405020304" pitchFamily="18" charset="0"/>
              </a:rPr>
              <a:t>Cultural leadership is </a:t>
            </a:r>
            <a:r>
              <a:rPr lang="en-GB" sz="1600" dirty="0">
                <a:solidFill>
                  <a:srgbClr val="002060"/>
                </a:solidFill>
                <a:latin typeface="Times New Roman" panose="02020603050405020304" pitchFamily="18" charset="0"/>
                <a:cs typeface="Times New Roman" panose="02020603050405020304" pitchFamily="18" charset="0"/>
              </a:rPr>
              <a:t>seen as maintaining, promoting and developing the company’s culture</a:t>
            </a:r>
            <a:r>
              <a:rPr lang="cs-CZ" sz="1600" dirty="0">
                <a:solidFill>
                  <a:srgbClr val="002060"/>
                </a:solidFill>
                <a:latin typeface="Times New Roman" panose="02020603050405020304" pitchFamily="18" charset="0"/>
                <a:cs typeface="Times New Roman" panose="02020603050405020304" pitchFamily="18" charset="0"/>
              </a:rPr>
              <a:t>.</a:t>
            </a:r>
          </a:p>
          <a:p>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err="1"/>
              <a:t>Culture</a:t>
            </a:r>
            <a:r>
              <a:rPr lang="cs-CZ" dirty="0"/>
              <a:t> </a:t>
            </a:r>
            <a:r>
              <a:rPr lang="cs-CZ" dirty="0" err="1"/>
              <a:t>managed</a:t>
            </a:r>
            <a:r>
              <a:rPr lang="cs-CZ" dirty="0"/>
              <a:t> versus </a:t>
            </a:r>
            <a:r>
              <a:rPr lang="cs-CZ" dirty="0" err="1"/>
              <a:t>tolerated</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2" name="Obrázek 1">
            <a:extLst>
              <a:ext uri="{FF2B5EF4-FFF2-40B4-BE49-F238E27FC236}">
                <a16:creationId xmlns:a16="http://schemas.microsoft.com/office/drawing/2014/main" id="{703183ED-C46A-4F6E-B468-FF5A1D860E61}"/>
              </a:ext>
            </a:extLst>
          </p:cNvPr>
          <p:cNvPicPr>
            <a:picLocks noChangeAspect="1"/>
          </p:cNvPicPr>
          <p:nvPr/>
        </p:nvPicPr>
        <p:blipFill rotWithShape="1">
          <a:blip r:embed="rId3"/>
          <a:srcRect l="34250" t="26201" r="19288" b="24799"/>
          <a:stretch/>
        </p:blipFill>
        <p:spPr>
          <a:xfrm>
            <a:off x="4579676" y="1203598"/>
            <a:ext cx="4430549" cy="2628292"/>
          </a:xfrm>
          <a:prstGeom prst="rect">
            <a:avLst/>
          </a:prstGeom>
        </p:spPr>
      </p:pic>
    </p:spTree>
    <p:extLst>
      <p:ext uri="{BB962C8B-B14F-4D97-AF65-F5344CB8AC3E}">
        <p14:creationId xmlns:p14="http://schemas.microsoft.com/office/powerpoint/2010/main" val="304741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animEffect transition="in" filter="fade">
                                      <p:cBhvr>
                                        <p:cTn id="17"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919288"/>
            <a:ext cx="7774544" cy="36686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1600" dirty="0" err="1">
                <a:solidFill>
                  <a:srgbClr val="002060"/>
                </a:solidFill>
                <a:latin typeface="Times New Roman" panose="02020603050405020304" pitchFamily="18" charset="0"/>
                <a:cs typeface="Times New Roman" panose="02020603050405020304" pitchFamily="18" charset="0"/>
              </a:rPr>
              <a:t>For</a:t>
            </a:r>
            <a:r>
              <a:rPr lang="cs-CZ" sz="1600" dirty="0">
                <a:solidFill>
                  <a:srgbClr val="002060"/>
                </a:solidFill>
                <a:latin typeface="Times New Roman" panose="02020603050405020304" pitchFamily="18" charset="0"/>
                <a:cs typeface="Times New Roman" panose="02020603050405020304" pitchFamily="18" charset="0"/>
              </a:rPr>
              <a:t> </a:t>
            </a:r>
            <a:r>
              <a:rPr lang="cs-CZ" sz="1600" dirty="0" err="1">
                <a:solidFill>
                  <a:srgbClr val="002060"/>
                </a:solidFill>
                <a:latin typeface="Times New Roman" panose="02020603050405020304" pitchFamily="18" charset="0"/>
                <a:cs typeface="Times New Roman" panose="02020603050405020304" pitchFamily="18" charset="0"/>
              </a:rPr>
              <a:t>example</a:t>
            </a:r>
            <a:r>
              <a:rPr lang="cs-CZ" sz="1600" dirty="0">
                <a:solidFill>
                  <a:srgbClr val="002060"/>
                </a:solidFill>
                <a:latin typeface="Times New Roman" panose="02020603050405020304" pitchFamily="18" charset="0"/>
                <a:cs typeface="Times New Roman" panose="02020603050405020304" pitchFamily="18" charset="0"/>
              </a:rPr>
              <a:t>: </a:t>
            </a:r>
          </a:p>
          <a:p>
            <a:r>
              <a:rPr lang="cs-CZ" sz="1600" dirty="0">
                <a:solidFill>
                  <a:srgbClr val="002060"/>
                </a:solidFill>
                <a:latin typeface="Times New Roman" panose="02020603050405020304" pitchFamily="18" charset="0"/>
                <a:cs typeface="Times New Roman" panose="02020603050405020304" pitchFamily="18" charset="0"/>
              </a:rPr>
              <a:t>D</a:t>
            </a:r>
            <a:r>
              <a:rPr lang="en-GB" sz="1600" dirty="0" err="1">
                <a:solidFill>
                  <a:srgbClr val="002060"/>
                </a:solidFill>
                <a:latin typeface="Times New Roman" panose="02020603050405020304" pitchFamily="18" charset="0"/>
                <a:cs typeface="Times New Roman" panose="02020603050405020304" pitchFamily="18" charset="0"/>
              </a:rPr>
              <a:t>isrupted</a:t>
            </a:r>
            <a:r>
              <a:rPr lang="en-GB" sz="1600" dirty="0">
                <a:solidFill>
                  <a:srgbClr val="002060"/>
                </a:solidFill>
                <a:latin typeface="Times New Roman" panose="02020603050405020304" pitchFamily="18" charset="0"/>
                <a:cs typeface="Times New Roman" panose="02020603050405020304" pitchFamily="18" charset="0"/>
              </a:rPr>
              <a:t> and reorganized the</a:t>
            </a:r>
            <a:r>
              <a:rPr lang="en-GB" sz="1600" b="1" dirty="0">
                <a:solidFill>
                  <a:srgbClr val="002060"/>
                </a:solidFill>
                <a:latin typeface="Times New Roman" panose="02020603050405020304" pitchFamily="18" charset="0"/>
                <a:cs typeface="Times New Roman" panose="02020603050405020304" pitchFamily="18" charset="0"/>
              </a:rPr>
              <a:t> </a:t>
            </a:r>
            <a:r>
              <a:rPr lang="cs-CZ" sz="1600" b="1" dirty="0">
                <a:solidFill>
                  <a:srgbClr val="002060"/>
                </a:solidFill>
                <a:latin typeface="Times New Roman" panose="02020603050405020304" pitchFamily="18" charset="0"/>
                <a:cs typeface="Times New Roman" panose="02020603050405020304" pitchFamily="18" charset="0"/>
              </a:rPr>
              <a:t>t</a:t>
            </a:r>
            <a:r>
              <a:rPr lang="en-GB" sz="1600" b="1" dirty="0" err="1">
                <a:solidFill>
                  <a:srgbClr val="002060"/>
                </a:solidFill>
                <a:latin typeface="Times New Roman" panose="02020603050405020304" pitchFamily="18" charset="0"/>
                <a:cs typeface="Times New Roman" panose="02020603050405020304" pitchFamily="18" charset="0"/>
              </a:rPr>
              <a:t>raditional</a:t>
            </a:r>
            <a:r>
              <a:rPr lang="cs-CZ" sz="1600" b="1" dirty="0">
                <a:solidFill>
                  <a:srgbClr val="002060"/>
                </a:solidFill>
                <a:latin typeface="Times New Roman" panose="02020603050405020304" pitchFamily="18" charset="0"/>
                <a:cs typeface="Times New Roman" panose="02020603050405020304" pitchFamily="18" charset="0"/>
              </a:rPr>
              <a:t> </a:t>
            </a:r>
            <a:r>
              <a:rPr lang="en-GB" sz="1600" b="1" dirty="0">
                <a:solidFill>
                  <a:srgbClr val="002060"/>
                </a:solidFill>
                <a:latin typeface="Times New Roman" panose="02020603050405020304" pitchFamily="18" charset="0"/>
                <a:cs typeface="Times New Roman" panose="02020603050405020304" pitchFamily="18" charset="0"/>
              </a:rPr>
              <a:t>inside/outside boundary </a:t>
            </a:r>
            <a:r>
              <a:rPr lang="en-GB" sz="1600" dirty="0">
                <a:solidFill>
                  <a:srgbClr val="002060"/>
                </a:solidFill>
                <a:latin typeface="Times New Roman" panose="02020603050405020304" pitchFamily="18" charset="0"/>
                <a:cs typeface="Times New Roman" panose="02020603050405020304" pitchFamily="18" charset="0"/>
              </a:rPr>
              <a:t>by holding </a:t>
            </a:r>
            <a:r>
              <a:rPr lang="en-GB" sz="1600" b="1" dirty="0">
                <a:solidFill>
                  <a:srgbClr val="002060"/>
                </a:solidFill>
                <a:latin typeface="Times New Roman" panose="02020603050405020304" pitchFamily="18" charset="0"/>
                <a:cs typeface="Times New Roman" panose="02020603050405020304" pitchFamily="18" charset="0"/>
              </a:rPr>
              <a:t>team meetings</a:t>
            </a:r>
            <a:r>
              <a:rPr lang="cs-CZ" sz="1600" b="1" dirty="0">
                <a:solidFill>
                  <a:srgbClr val="002060"/>
                </a:solidFill>
                <a:latin typeface="Times New Roman" panose="02020603050405020304" pitchFamily="18" charset="0"/>
                <a:cs typeface="Times New Roman" panose="02020603050405020304" pitchFamily="18" charset="0"/>
              </a:rPr>
              <a:t> </a:t>
            </a:r>
            <a:r>
              <a:rPr lang="en-GB" sz="1600" b="1" dirty="0">
                <a:solidFill>
                  <a:srgbClr val="002060"/>
                </a:solidFill>
                <a:latin typeface="Times New Roman" panose="02020603050405020304" pitchFamily="18" charset="0"/>
                <a:cs typeface="Times New Roman" panose="02020603050405020304" pitchFamily="18" charset="0"/>
              </a:rPr>
              <a:t>before or after work at city centre cafés or nearby parks</a:t>
            </a:r>
            <a:r>
              <a:rPr lang="en-GB" sz="1600" dirty="0">
                <a:solidFill>
                  <a:srgbClr val="002060"/>
                </a:solidFill>
                <a:latin typeface="Times New Roman" panose="02020603050405020304" pitchFamily="18" charset="0"/>
                <a:cs typeface="Times New Roman" panose="02020603050405020304" pitchFamily="18" charset="0"/>
              </a:rPr>
              <a:t>.</a:t>
            </a:r>
            <a:endParaRPr lang="cs-CZ" sz="1600" dirty="0">
              <a:solidFill>
                <a:srgbClr val="002060"/>
              </a:solidFill>
              <a:latin typeface="Times New Roman" panose="02020603050405020304" pitchFamily="18" charset="0"/>
              <a:cs typeface="Times New Roman" panose="02020603050405020304" pitchFamily="18" charset="0"/>
            </a:endParaRPr>
          </a:p>
          <a:p>
            <a:pPr marL="0" indent="0">
              <a:buNone/>
            </a:pPr>
            <a:r>
              <a:rPr lang="cs-CZ" sz="1600" dirty="0">
                <a:solidFill>
                  <a:srgbClr val="002060"/>
                </a:solidFill>
                <a:latin typeface="Times New Roman" panose="02020603050405020304" pitchFamily="18" charset="0"/>
                <a:cs typeface="Times New Roman" panose="02020603050405020304" pitchFamily="18" charset="0"/>
              </a:rPr>
              <a:t> </a:t>
            </a:r>
          </a:p>
          <a:p>
            <a:r>
              <a:rPr lang="cs-CZ" sz="1600" dirty="0">
                <a:solidFill>
                  <a:srgbClr val="002060"/>
                </a:solidFill>
                <a:latin typeface="Times New Roman" panose="02020603050405020304" pitchFamily="18" charset="0"/>
                <a:cs typeface="Times New Roman" panose="02020603050405020304" pitchFamily="18" charset="0"/>
              </a:rPr>
              <a:t>The</a:t>
            </a:r>
            <a:r>
              <a:rPr lang="en-GB" sz="1600" dirty="0">
                <a:solidFill>
                  <a:srgbClr val="002060"/>
                </a:solidFill>
                <a:latin typeface="Times New Roman" panose="02020603050405020304" pitchFamily="18" charset="0"/>
                <a:cs typeface="Times New Roman" panose="02020603050405020304" pitchFamily="18" charset="0"/>
              </a:rPr>
              <a:t> teambuilding meetings involved participants </a:t>
            </a:r>
            <a:r>
              <a:rPr lang="en-GB" sz="1600" b="1" dirty="0">
                <a:solidFill>
                  <a:srgbClr val="002060"/>
                </a:solidFill>
                <a:latin typeface="Times New Roman" panose="02020603050405020304" pitchFamily="18" charset="0"/>
                <a:cs typeface="Times New Roman" panose="02020603050405020304" pitchFamily="18" charset="0"/>
              </a:rPr>
              <a:t>bringing</a:t>
            </a:r>
            <a:r>
              <a:rPr lang="cs-CZ" sz="1600" b="1" dirty="0">
                <a:solidFill>
                  <a:srgbClr val="002060"/>
                </a:solidFill>
                <a:latin typeface="Times New Roman" panose="02020603050405020304" pitchFamily="18" charset="0"/>
                <a:cs typeface="Times New Roman" panose="02020603050405020304" pitchFamily="18" charset="0"/>
              </a:rPr>
              <a:t> </a:t>
            </a:r>
            <a:r>
              <a:rPr lang="en-GB" sz="1600" b="1" dirty="0">
                <a:solidFill>
                  <a:srgbClr val="002060"/>
                </a:solidFill>
                <a:latin typeface="Times New Roman" panose="02020603050405020304" pitchFamily="18" charset="0"/>
                <a:cs typeface="Times New Roman" panose="02020603050405020304" pitchFamily="18" charset="0"/>
              </a:rPr>
              <a:t>personal items from home </a:t>
            </a:r>
            <a:r>
              <a:rPr lang="en-GB" sz="1600" dirty="0">
                <a:solidFill>
                  <a:srgbClr val="002060"/>
                </a:solidFill>
                <a:latin typeface="Times New Roman" panose="02020603050405020304" pitchFamily="18" charset="0"/>
                <a:cs typeface="Times New Roman" panose="02020603050405020304" pitchFamily="18" charset="0"/>
              </a:rPr>
              <a:t>to the workshop.</a:t>
            </a:r>
            <a:endParaRPr lang="cs-CZ" sz="1600" dirty="0">
              <a:solidFill>
                <a:srgbClr val="002060"/>
              </a:solidFill>
              <a:latin typeface="Times New Roman" panose="02020603050405020304" pitchFamily="18" charset="0"/>
              <a:cs typeface="Times New Roman" panose="02020603050405020304" pitchFamily="18" charset="0"/>
            </a:endParaRPr>
          </a:p>
          <a:p>
            <a:endParaRPr lang="cs-CZ" sz="1600" dirty="0">
              <a:solidFill>
                <a:srgbClr val="002060"/>
              </a:solidFill>
              <a:latin typeface="Times New Roman" panose="02020603050405020304" pitchFamily="18" charset="0"/>
              <a:cs typeface="Times New Roman" panose="02020603050405020304" pitchFamily="18" charset="0"/>
            </a:endParaRPr>
          </a:p>
          <a:p>
            <a:r>
              <a:rPr lang="en-GB" altLang="cs-CZ" sz="1600" dirty="0">
                <a:solidFill>
                  <a:srgbClr val="002060"/>
                </a:solidFill>
                <a:latin typeface="Times New Roman" panose="02020603050405020304" pitchFamily="18" charset="0"/>
                <a:cs typeface="Times New Roman" panose="02020603050405020304" pitchFamily="18" charset="0"/>
              </a:rPr>
              <a:t>It also encouraged inside-the-organization activities that</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normally took place outside work, e.g. </a:t>
            </a:r>
            <a:r>
              <a:rPr lang="en-GB" altLang="cs-CZ" sz="1600" b="1" dirty="0">
                <a:solidFill>
                  <a:srgbClr val="002060"/>
                </a:solidFill>
                <a:latin typeface="Times New Roman" panose="02020603050405020304" pitchFamily="18" charset="0"/>
                <a:cs typeface="Times New Roman" panose="02020603050405020304" pitchFamily="18" charset="0"/>
              </a:rPr>
              <a:t>wearing pyjamas,</a:t>
            </a:r>
            <a:r>
              <a:rPr lang="cs-CZ" altLang="cs-CZ" sz="1600" b="1" dirty="0">
                <a:solidFill>
                  <a:srgbClr val="002060"/>
                </a:solidFill>
                <a:latin typeface="Times New Roman" panose="02020603050405020304" pitchFamily="18" charset="0"/>
                <a:cs typeface="Times New Roman" panose="02020603050405020304" pitchFamily="18" charset="0"/>
              </a:rPr>
              <a:t> </a:t>
            </a:r>
            <a:r>
              <a:rPr lang="en-GB" altLang="cs-CZ" sz="1600" b="1" dirty="0">
                <a:solidFill>
                  <a:srgbClr val="002060"/>
                </a:solidFill>
                <a:latin typeface="Times New Roman" panose="02020603050405020304" pitchFamily="18" charset="0"/>
                <a:cs typeface="Times New Roman" panose="02020603050405020304" pitchFamily="18" charset="0"/>
              </a:rPr>
              <a:t>drinking alcohol, bringing home-made food to share with</a:t>
            </a:r>
            <a:r>
              <a:rPr lang="cs-CZ" altLang="cs-CZ" sz="1600" b="1" dirty="0">
                <a:solidFill>
                  <a:srgbClr val="002060"/>
                </a:solidFill>
                <a:latin typeface="Times New Roman" panose="02020603050405020304" pitchFamily="18" charset="0"/>
                <a:cs typeface="Times New Roman" panose="02020603050405020304" pitchFamily="18" charset="0"/>
              </a:rPr>
              <a:t> </a:t>
            </a:r>
            <a:r>
              <a:rPr lang="en-GB" altLang="cs-CZ" sz="1600" b="1" dirty="0">
                <a:solidFill>
                  <a:srgbClr val="002060"/>
                </a:solidFill>
                <a:latin typeface="Times New Roman" panose="02020603050405020304" pitchFamily="18" charset="0"/>
                <a:cs typeface="Times New Roman" panose="02020603050405020304" pitchFamily="18" charset="0"/>
              </a:rPr>
              <a:t>colleagues, decorating a work area with personal items,</a:t>
            </a:r>
            <a:r>
              <a:rPr lang="cs-CZ" altLang="cs-CZ" sz="1600" b="1" dirty="0">
                <a:solidFill>
                  <a:srgbClr val="002060"/>
                </a:solidFill>
                <a:latin typeface="Times New Roman" panose="02020603050405020304" pitchFamily="18" charset="0"/>
                <a:cs typeface="Times New Roman" panose="02020603050405020304" pitchFamily="18" charset="0"/>
              </a:rPr>
              <a:t> </a:t>
            </a:r>
            <a:r>
              <a:rPr lang="en-GB" altLang="cs-CZ" sz="1600" b="1" dirty="0">
                <a:solidFill>
                  <a:srgbClr val="002060"/>
                </a:solidFill>
                <a:latin typeface="Times New Roman" panose="02020603050405020304" pitchFamily="18" charset="0"/>
                <a:cs typeface="Times New Roman" panose="02020603050405020304" pitchFamily="18" charset="0"/>
              </a:rPr>
              <a:t>and dressing casually </a:t>
            </a:r>
            <a:r>
              <a:rPr lang="en-GB" altLang="cs-CZ" sz="1600" dirty="0">
                <a:solidFill>
                  <a:srgbClr val="002060"/>
                </a:solidFill>
                <a:latin typeface="Times New Roman" panose="02020603050405020304" pitchFamily="18" charset="0"/>
                <a:cs typeface="Times New Roman" panose="02020603050405020304" pitchFamily="18" charset="0"/>
              </a:rPr>
              <a:t>– to be ‘free to be themselves’.</a:t>
            </a:r>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err="1"/>
              <a:t>Culture</a:t>
            </a:r>
            <a:r>
              <a:rPr lang="cs-CZ" dirty="0"/>
              <a:t> </a:t>
            </a:r>
            <a:r>
              <a:rPr lang="cs-CZ" dirty="0" err="1"/>
              <a:t>managed</a:t>
            </a:r>
            <a:r>
              <a:rPr lang="cs-CZ" dirty="0"/>
              <a:t> versus </a:t>
            </a:r>
            <a:r>
              <a:rPr lang="cs-CZ" dirty="0" err="1"/>
              <a:t>tolerated</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80138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fade">
                                      <p:cBhvr>
                                        <p:cTn id="7" dur="500"/>
                                        <p:tgtEl>
                                          <p:spTgt spid="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3" end="3"/>
                                            </p:txEl>
                                          </p:spTgt>
                                        </p:tgtEl>
                                        <p:attrNameLst>
                                          <p:attrName>style.visibility</p:attrName>
                                        </p:attrNameLst>
                                      </p:cBhvr>
                                      <p:to>
                                        <p:strVal val="visible"/>
                                      </p:to>
                                    </p:set>
                                    <p:animEffect transition="in" filter="fade">
                                      <p:cBhvr>
                                        <p:cTn id="12" dur="500"/>
                                        <p:tgtEl>
                                          <p:spTgt spid="1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animEffect transition="in" filter="fade">
                                      <p:cBhvr>
                                        <p:cTn id="17"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919288"/>
            <a:ext cx="7774544" cy="36686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600" dirty="0">
                <a:solidFill>
                  <a:srgbClr val="002060"/>
                </a:solidFill>
                <a:latin typeface="Times New Roman" panose="02020603050405020304" pitchFamily="18" charset="0"/>
                <a:cs typeface="Times New Roman" panose="02020603050405020304" pitchFamily="18" charset="0"/>
              </a:rPr>
              <a:t>There are four components to an organization’s culture: </a:t>
            </a:r>
            <a:r>
              <a:rPr lang="cs-CZ" sz="1600" dirty="0">
                <a:solidFill>
                  <a:srgbClr val="002060"/>
                </a:solidFill>
                <a:latin typeface="Times New Roman" panose="02020603050405020304" pitchFamily="18" charset="0"/>
                <a:cs typeface="Times New Roman" panose="02020603050405020304" pitchFamily="18" charset="0"/>
              </a:rPr>
              <a:t>b</a:t>
            </a:r>
            <a:r>
              <a:rPr lang="en-GB" sz="1600" b="1" dirty="0" err="1">
                <a:solidFill>
                  <a:srgbClr val="002060"/>
                </a:solidFill>
                <a:latin typeface="Times New Roman" panose="02020603050405020304" pitchFamily="18" charset="0"/>
                <a:cs typeface="Times New Roman" panose="02020603050405020304" pitchFamily="18" charset="0"/>
              </a:rPr>
              <a:t>eliefs</a:t>
            </a:r>
            <a:r>
              <a:rPr lang="en-GB" sz="1600" b="1" dirty="0">
                <a:solidFill>
                  <a:srgbClr val="002060"/>
                </a:solidFill>
                <a:latin typeface="Times New Roman" panose="02020603050405020304" pitchFamily="18" charset="0"/>
                <a:cs typeface="Times New Roman" panose="02020603050405020304" pitchFamily="18" charset="0"/>
              </a:rPr>
              <a:t>, behavioural rules, traditions, and rituals. </a:t>
            </a:r>
            <a:endParaRPr lang="cs-CZ" sz="16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600" dirty="0">
              <a:solidFill>
                <a:srgbClr val="002060"/>
              </a:solidFill>
              <a:latin typeface="Times New Roman" panose="02020603050405020304" pitchFamily="18" charset="0"/>
              <a:cs typeface="Times New Roman" panose="02020603050405020304" pitchFamily="18" charset="0"/>
            </a:endParaRPr>
          </a:p>
          <a:p>
            <a:pPr marL="0" indent="0">
              <a:buNone/>
            </a:pPr>
            <a:r>
              <a:rPr lang="en-GB" sz="1600" dirty="0">
                <a:solidFill>
                  <a:srgbClr val="002060"/>
                </a:solidFill>
                <a:latin typeface="Times New Roman" panose="02020603050405020304" pitchFamily="18" charset="0"/>
                <a:cs typeface="Times New Roman" panose="02020603050405020304" pitchFamily="18" charset="0"/>
              </a:rPr>
              <a:t>The degree to which these components are present or absent determine the </a:t>
            </a:r>
            <a:r>
              <a:rPr lang="en-GB" sz="1600" b="1" dirty="0">
                <a:solidFill>
                  <a:srgbClr val="002060"/>
                </a:solidFill>
                <a:latin typeface="Times New Roman" panose="02020603050405020304" pitchFamily="18" charset="0"/>
                <a:cs typeface="Times New Roman" panose="02020603050405020304" pitchFamily="18" charset="0"/>
              </a:rPr>
              <a:t>strength or weakness </a:t>
            </a:r>
            <a:r>
              <a:rPr lang="en-GB" sz="1600" dirty="0">
                <a:solidFill>
                  <a:srgbClr val="002060"/>
                </a:solidFill>
                <a:latin typeface="Times New Roman" panose="02020603050405020304" pitchFamily="18" charset="0"/>
                <a:cs typeface="Times New Roman" panose="02020603050405020304" pitchFamily="18" charset="0"/>
              </a:rPr>
              <a:t>of a culture. </a:t>
            </a:r>
            <a:endParaRPr lang="cs-CZ" sz="16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1600" dirty="0">
              <a:solidFill>
                <a:srgbClr val="002060"/>
              </a:solidFill>
              <a:latin typeface="Times New Roman" panose="02020603050405020304" pitchFamily="18" charset="0"/>
              <a:cs typeface="Times New Roman" panose="02020603050405020304" pitchFamily="18" charset="0"/>
            </a:endParaRPr>
          </a:p>
          <a:p>
            <a:pPr marL="0" indent="0">
              <a:buNone/>
            </a:pPr>
            <a:r>
              <a:rPr lang="en-GB" altLang="cs-CZ" sz="1600" dirty="0">
                <a:solidFill>
                  <a:srgbClr val="002060"/>
                </a:solidFill>
                <a:latin typeface="Times New Roman" panose="02020603050405020304" pitchFamily="18" charset="0"/>
                <a:cs typeface="Times New Roman" panose="02020603050405020304" pitchFamily="18" charset="0"/>
              </a:rPr>
              <a:t>WEAK CULTURE</a:t>
            </a:r>
          </a:p>
          <a:p>
            <a:pPr marL="0" indent="0">
              <a:buNone/>
            </a:pPr>
            <a:r>
              <a:rPr lang="en-GB" altLang="cs-CZ" sz="1600" dirty="0">
                <a:solidFill>
                  <a:srgbClr val="002060"/>
                </a:solidFill>
                <a:latin typeface="Times New Roman" panose="02020603050405020304" pitchFamily="18" charset="0"/>
                <a:cs typeface="Times New Roman" panose="02020603050405020304" pitchFamily="18" charset="0"/>
              </a:rPr>
              <a:t>A culture is weak when its beliefs, behavioural rules, traditions, and rituals are not apparent to its members or there is incongruence between stated values and behaviour. </a:t>
            </a:r>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err="1"/>
              <a:t>Culture</a:t>
            </a:r>
            <a:r>
              <a:rPr lang="cs-CZ" dirty="0"/>
              <a:t> </a:t>
            </a:r>
            <a:r>
              <a:rPr lang="cs-CZ" dirty="0" err="1"/>
              <a:t>strength</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51405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animEffect transition="in" filter="fade">
                                      <p:cBhvr>
                                        <p:cTn id="17"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919288"/>
            <a:ext cx="7774544" cy="36686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600" dirty="0">
                <a:solidFill>
                  <a:srgbClr val="002060"/>
                </a:solidFill>
                <a:latin typeface="Times New Roman" panose="02020603050405020304" pitchFamily="18" charset="0"/>
                <a:cs typeface="Times New Roman" panose="02020603050405020304" pitchFamily="18" charset="0"/>
              </a:rPr>
              <a:t>CHARACTERISTICS OF A WEAK CULTURE</a:t>
            </a:r>
            <a:endParaRPr lang="cs-CZ" sz="16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en-GB" altLang="cs-CZ" sz="1600" b="1" dirty="0">
                <a:solidFill>
                  <a:srgbClr val="002060"/>
                </a:solidFill>
                <a:latin typeface="Times New Roman" panose="02020603050405020304" pitchFamily="18" charset="0"/>
                <a:cs typeface="Times New Roman" panose="02020603050405020304" pitchFamily="18" charset="0"/>
              </a:rPr>
              <a:t>Narrow/Isolated Thinking</a:t>
            </a:r>
            <a:r>
              <a:rPr lang="en-GB" altLang="cs-CZ" sz="1600" dirty="0">
                <a:solidFill>
                  <a:srgbClr val="002060"/>
                </a:solidFill>
                <a:latin typeface="Times New Roman" panose="02020603050405020304" pitchFamily="18" charset="0"/>
                <a:cs typeface="Times New Roman" panose="02020603050405020304" pitchFamily="18" charset="0"/>
              </a:rPr>
              <a:t>: People in these organizations believe they have all the answers. </a:t>
            </a:r>
          </a:p>
          <a:p>
            <a:pPr>
              <a:buFont typeface="+mj-lt"/>
              <a:buAutoNum type="arabicPeriod"/>
            </a:pPr>
            <a:r>
              <a:rPr lang="en-GB" altLang="cs-CZ" sz="1600" b="1" dirty="0">
                <a:solidFill>
                  <a:srgbClr val="002060"/>
                </a:solidFill>
                <a:latin typeface="Times New Roman" panose="02020603050405020304" pitchFamily="18" charset="0"/>
                <a:cs typeface="Times New Roman" panose="02020603050405020304" pitchFamily="18" charset="0"/>
              </a:rPr>
              <a:t>Resistance to Change</a:t>
            </a:r>
            <a:r>
              <a:rPr lang="en-GB" altLang="cs-CZ" sz="1600" dirty="0">
                <a:solidFill>
                  <a:srgbClr val="002060"/>
                </a:solidFill>
                <a:latin typeface="Times New Roman" panose="02020603050405020304" pitchFamily="18" charset="0"/>
                <a:cs typeface="Times New Roman" panose="02020603050405020304" pitchFamily="18" charset="0"/>
              </a:rPr>
              <a:t>: The organization focuses on maintaining the status quo, avoiding risk, and not making mistakes. It is the leadership in the culture that allows these factors to pervade and paralyze the organization rather than focusing on innovation and success.</a:t>
            </a:r>
          </a:p>
          <a:p>
            <a:pPr>
              <a:buFont typeface="+mj-lt"/>
              <a:buAutoNum type="arabicPeriod"/>
            </a:pPr>
            <a:r>
              <a:rPr lang="en-GB" altLang="cs-CZ" sz="1600" b="1" dirty="0">
                <a:solidFill>
                  <a:srgbClr val="002060"/>
                </a:solidFill>
                <a:latin typeface="Times New Roman" panose="02020603050405020304" pitchFamily="18" charset="0"/>
                <a:cs typeface="Times New Roman" panose="02020603050405020304" pitchFamily="18" charset="0"/>
              </a:rPr>
              <a:t>Political Internal Environment</a:t>
            </a:r>
            <a:r>
              <a:rPr lang="en-GB" altLang="cs-CZ" sz="1600" dirty="0">
                <a:solidFill>
                  <a:srgbClr val="002060"/>
                </a:solidFill>
                <a:latin typeface="Times New Roman" panose="02020603050405020304" pitchFamily="18" charset="0"/>
                <a:cs typeface="Times New Roman" panose="02020603050405020304" pitchFamily="18" charset="0"/>
              </a:rPr>
              <a:t>: issues and problems get resolved along the lines of power. Vocal support or opposition, personal lobbying, and the formation of coalitions interested in a particular outcome stifles change. </a:t>
            </a:r>
          </a:p>
          <a:p>
            <a:pPr>
              <a:buFont typeface="+mj-lt"/>
              <a:buAutoNum type="arabicPeriod"/>
            </a:pPr>
            <a:r>
              <a:rPr lang="en-GB" altLang="cs-CZ" sz="1600" b="1" dirty="0">
                <a:solidFill>
                  <a:srgbClr val="002060"/>
                </a:solidFill>
                <a:latin typeface="Times New Roman" panose="02020603050405020304" pitchFamily="18" charset="0"/>
                <a:cs typeface="Times New Roman" panose="02020603050405020304" pitchFamily="18" charset="0"/>
              </a:rPr>
              <a:t>Unhealthy Promotion Practices</a:t>
            </a:r>
            <a:r>
              <a:rPr lang="en-GB" altLang="cs-CZ" sz="1600" dirty="0">
                <a:solidFill>
                  <a:srgbClr val="002060"/>
                </a:solidFill>
                <a:latin typeface="Times New Roman" panose="02020603050405020304" pitchFamily="18" charset="0"/>
                <a:cs typeface="Times New Roman" panose="02020603050405020304" pitchFamily="18" charset="0"/>
              </a:rPr>
              <a:t>: This characteristic is evident when an organization promotes a dedicated or long-time employee to management who is hard-working and good at day-to-day operations, but lacks leadership skills, vision, and the ability to think strategically. </a:t>
            </a:r>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err="1"/>
              <a:t>Culture</a:t>
            </a:r>
            <a:r>
              <a:rPr lang="cs-CZ" dirty="0"/>
              <a:t> </a:t>
            </a:r>
            <a:r>
              <a:rPr lang="cs-CZ" dirty="0" err="1"/>
              <a:t>strength</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01260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fade">
                                      <p:cBhvr>
                                        <p:cTn id="7" dur="500"/>
                                        <p:tgtEl>
                                          <p:spTgt spid="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animEffect transition="in" filter="fade">
                                      <p:cBhvr>
                                        <p:cTn id="17" dur="500"/>
                                        <p:tgtEl>
                                          <p:spTgt spid="1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4" end="4"/>
                                            </p:txEl>
                                          </p:spTgt>
                                        </p:tgtEl>
                                        <p:attrNameLst>
                                          <p:attrName>style.visibility</p:attrName>
                                        </p:attrNameLst>
                                      </p:cBhvr>
                                      <p:to>
                                        <p:strVal val="visible"/>
                                      </p:to>
                                    </p:set>
                                    <p:animEffect transition="in" filter="fade">
                                      <p:cBhvr>
                                        <p:cTn id="22"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919288"/>
            <a:ext cx="7774544" cy="36686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600" dirty="0">
                <a:solidFill>
                  <a:srgbClr val="002060"/>
                </a:solidFill>
                <a:latin typeface="Times New Roman" panose="02020603050405020304" pitchFamily="18" charset="0"/>
                <a:cs typeface="Times New Roman" panose="02020603050405020304" pitchFamily="18" charset="0"/>
              </a:rPr>
              <a:t>STRONG CULTURE</a:t>
            </a:r>
          </a:p>
          <a:p>
            <a:pPr marL="0" indent="0">
              <a:buNone/>
            </a:pPr>
            <a:r>
              <a:rPr lang="en-GB" sz="1600" dirty="0">
                <a:solidFill>
                  <a:srgbClr val="002060"/>
                </a:solidFill>
                <a:latin typeface="Times New Roman" panose="02020603050405020304" pitchFamily="18" charset="0"/>
                <a:cs typeface="Times New Roman" panose="02020603050405020304" pitchFamily="18" charset="0"/>
              </a:rPr>
              <a:t>A culture is considered strong when there is cohesion around beliefs, behavioural rules, traditions, and rituals. Strong cultures typically feature their beliefs, behavioural rules, traditions, and rituals in </a:t>
            </a:r>
            <a:r>
              <a:rPr lang="en-GB" sz="1600" b="1" dirty="0">
                <a:solidFill>
                  <a:srgbClr val="002060"/>
                </a:solidFill>
                <a:latin typeface="Times New Roman" panose="02020603050405020304" pitchFamily="18" charset="0"/>
                <a:cs typeface="Times New Roman" panose="02020603050405020304" pitchFamily="18" charset="0"/>
              </a:rPr>
              <a:t>public displays </a:t>
            </a:r>
            <a:r>
              <a:rPr lang="en-GB" sz="1600" dirty="0">
                <a:solidFill>
                  <a:srgbClr val="002060"/>
                </a:solidFill>
                <a:latin typeface="Times New Roman" panose="02020603050405020304" pitchFamily="18" charset="0"/>
                <a:cs typeface="Times New Roman" panose="02020603050405020304" pitchFamily="18" charset="0"/>
              </a:rPr>
              <a:t>so that </a:t>
            </a:r>
            <a:r>
              <a:rPr lang="en-GB" sz="1600" b="1" dirty="0">
                <a:solidFill>
                  <a:srgbClr val="002060"/>
                </a:solidFill>
                <a:latin typeface="Times New Roman" panose="02020603050405020304" pitchFamily="18" charset="0"/>
                <a:cs typeface="Times New Roman" panose="02020603050405020304" pitchFamily="18" charset="0"/>
              </a:rPr>
              <a:t>employees can use these cultural elements </a:t>
            </a:r>
            <a:r>
              <a:rPr lang="en-GB" sz="1600" dirty="0">
                <a:solidFill>
                  <a:srgbClr val="002060"/>
                </a:solidFill>
                <a:latin typeface="Times New Roman" panose="02020603050405020304" pitchFamily="18" charset="0"/>
                <a:cs typeface="Times New Roman" panose="02020603050405020304" pitchFamily="18" charset="0"/>
              </a:rPr>
              <a:t>for decision making throughout the organization. Strong cultures include:</a:t>
            </a:r>
          </a:p>
          <a:p>
            <a:pPr marL="0" indent="0">
              <a:buNone/>
            </a:pPr>
            <a:endParaRPr lang="en-GB" sz="1600" dirty="0">
              <a:solidFill>
                <a:srgbClr val="002060"/>
              </a:solidFill>
              <a:latin typeface="Times New Roman" panose="02020603050405020304" pitchFamily="18" charset="0"/>
              <a:cs typeface="Times New Roman" panose="02020603050405020304" pitchFamily="18" charset="0"/>
            </a:endParaRPr>
          </a:p>
          <a:p>
            <a:r>
              <a:rPr lang="en-GB" sz="1600" b="1" dirty="0">
                <a:solidFill>
                  <a:srgbClr val="002060"/>
                </a:solidFill>
                <a:latin typeface="Times New Roman" panose="02020603050405020304" pitchFamily="18" charset="0"/>
                <a:cs typeface="Times New Roman" panose="02020603050405020304" pitchFamily="18" charset="0"/>
              </a:rPr>
              <a:t>More than one strong leader </a:t>
            </a:r>
            <a:r>
              <a:rPr lang="en-GB" sz="1600" dirty="0">
                <a:solidFill>
                  <a:srgbClr val="002060"/>
                </a:solidFill>
                <a:latin typeface="Times New Roman" panose="02020603050405020304" pitchFamily="18" charset="0"/>
                <a:cs typeface="Times New Roman" panose="02020603050405020304" pitchFamily="18" charset="0"/>
              </a:rPr>
              <a:t>who articulates beliefs, </a:t>
            </a:r>
            <a:r>
              <a:rPr lang="en-GB" sz="1600" dirty="0" err="1">
                <a:solidFill>
                  <a:srgbClr val="002060"/>
                </a:solidFill>
                <a:latin typeface="Times New Roman" panose="02020603050405020304" pitchFamily="18" charset="0"/>
                <a:cs typeface="Times New Roman" panose="02020603050405020304" pitchFamily="18" charset="0"/>
              </a:rPr>
              <a:t>behavioral</a:t>
            </a:r>
            <a:r>
              <a:rPr lang="en-GB" sz="1600" dirty="0">
                <a:solidFill>
                  <a:srgbClr val="002060"/>
                </a:solidFill>
                <a:latin typeface="Times New Roman" panose="02020603050405020304" pitchFamily="18" charset="0"/>
                <a:cs typeface="Times New Roman" panose="02020603050405020304" pitchFamily="18" charset="0"/>
              </a:rPr>
              <a:t> rules, traditions, and rituals that are aligned with customer needs, strategic direction, and competitive environments.</a:t>
            </a:r>
          </a:p>
          <a:p>
            <a:r>
              <a:rPr lang="en-GB" sz="1600" b="1" dirty="0">
                <a:solidFill>
                  <a:srgbClr val="002060"/>
                </a:solidFill>
                <a:latin typeface="Times New Roman" panose="02020603050405020304" pitchFamily="18" charset="0"/>
                <a:cs typeface="Times New Roman" panose="02020603050405020304" pitchFamily="18" charset="0"/>
              </a:rPr>
              <a:t>Organizational commitment </a:t>
            </a:r>
            <a:r>
              <a:rPr lang="en-GB" sz="1600" dirty="0">
                <a:solidFill>
                  <a:srgbClr val="002060"/>
                </a:solidFill>
                <a:latin typeface="Times New Roman" panose="02020603050405020304" pitchFamily="18" charset="0"/>
                <a:cs typeface="Times New Roman" panose="02020603050405020304" pitchFamily="18" charset="0"/>
              </a:rPr>
              <a:t>to operating its business as directed by the culture.</a:t>
            </a:r>
          </a:p>
          <a:p>
            <a:r>
              <a:rPr lang="en-GB" sz="1600" dirty="0">
                <a:solidFill>
                  <a:srgbClr val="002060"/>
                </a:solidFill>
                <a:latin typeface="Times New Roman" panose="02020603050405020304" pitchFamily="18" charset="0"/>
                <a:cs typeface="Times New Roman" panose="02020603050405020304" pitchFamily="18" charset="0"/>
              </a:rPr>
              <a:t>Unfaltering </a:t>
            </a:r>
            <a:r>
              <a:rPr lang="en-GB" sz="1600" b="1" dirty="0">
                <a:solidFill>
                  <a:srgbClr val="002060"/>
                </a:solidFill>
                <a:latin typeface="Times New Roman" panose="02020603050405020304" pitchFamily="18" charset="0"/>
                <a:cs typeface="Times New Roman" panose="02020603050405020304" pitchFamily="18" charset="0"/>
              </a:rPr>
              <a:t>commitment by the organization to support its key stakeholders </a:t>
            </a:r>
            <a:r>
              <a:rPr lang="en-GB" sz="1600" dirty="0">
                <a:solidFill>
                  <a:srgbClr val="002060"/>
                </a:solidFill>
                <a:latin typeface="Times New Roman" panose="02020603050405020304" pitchFamily="18" charset="0"/>
                <a:cs typeface="Times New Roman" panose="02020603050405020304" pitchFamily="18" charset="0"/>
              </a:rPr>
              <a:t>— business partners, suppliers, employees, customers, and shareholders (if any) — and by extension the community, society, and environment.</a:t>
            </a:r>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err="1"/>
              <a:t>Culture</a:t>
            </a:r>
            <a:r>
              <a:rPr lang="cs-CZ" dirty="0"/>
              <a:t> </a:t>
            </a:r>
            <a:r>
              <a:rPr lang="cs-CZ" dirty="0" err="1"/>
              <a:t>strength</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54349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fade">
                                      <p:cBhvr>
                                        <p:cTn id="7" dur="500"/>
                                        <p:tgtEl>
                                          <p:spTgt spid="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3" end="3"/>
                                            </p:txEl>
                                          </p:spTgt>
                                        </p:tgtEl>
                                        <p:attrNameLst>
                                          <p:attrName>style.visibility</p:attrName>
                                        </p:attrNameLst>
                                      </p:cBhvr>
                                      <p:to>
                                        <p:strVal val="visible"/>
                                      </p:to>
                                    </p:set>
                                    <p:animEffect transition="in" filter="fade">
                                      <p:cBhvr>
                                        <p:cTn id="12" dur="500"/>
                                        <p:tgtEl>
                                          <p:spTgt spid="1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animEffect transition="in" filter="fade">
                                      <p:cBhvr>
                                        <p:cTn id="17" dur="500"/>
                                        <p:tgtEl>
                                          <p:spTgt spid="1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5" end="5"/>
                                            </p:txEl>
                                          </p:spTgt>
                                        </p:tgtEl>
                                        <p:attrNameLst>
                                          <p:attrName>style.visibility</p:attrName>
                                        </p:attrNameLst>
                                      </p:cBhvr>
                                      <p:to>
                                        <p:strVal val="visible"/>
                                      </p:to>
                                    </p:set>
                                    <p:animEffect transition="in" filter="fade">
                                      <p:cBhvr>
                                        <p:cTn id="22"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919288"/>
            <a:ext cx="7774544" cy="36686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600" dirty="0">
                <a:solidFill>
                  <a:srgbClr val="002060"/>
                </a:solidFill>
                <a:latin typeface="Times New Roman" panose="02020603050405020304" pitchFamily="18" charset="0"/>
                <a:cs typeface="Times New Roman" panose="02020603050405020304" pitchFamily="18" charset="0"/>
              </a:rPr>
              <a:t>CHARACTERISTICS OF A STRONG CULTURE</a:t>
            </a:r>
            <a:endParaRPr lang="cs-CZ" sz="1600" dirty="0">
              <a:solidFill>
                <a:srgbClr val="002060"/>
              </a:solidFill>
              <a:latin typeface="Times New Roman" panose="02020603050405020304" pitchFamily="18" charset="0"/>
              <a:cs typeface="Times New Roman" panose="02020603050405020304" pitchFamily="18" charset="0"/>
            </a:endParaRPr>
          </a:p>
          <a:p>
            <a:pPr>
              <a:buFont typeface="+mj-lt"/>
              <a:buAutoNum type="arabicPeriod"/>
            </a:pPr>
            <a:r>
              <a:rPr lang="en-GB" sz="1600" b="1" dirty="0">
                <a:solidFill>
                  <a:srgbClr val="002060"/>
                </a:solidFill>
                <a:latin typeface="Times New Roman" panose="02020603050405020304" pitchFamily="18" charset="0"/>
                <a:cs typeface="Times New Roman" panose="02020603050405020304" pitchFamily="18" charset="0"/>
              </a:rPr>
              <a:t>Culture-reinforcing Tools</a:t>
            </a:r>
            <a:r>
              <a:rPr lang="en-GB" sz="1600" dirty="0">
                <a:solidFill>
                  <a:srgbClr val="002060"/>
                </a:solidFill>
                <a:latin typeface="Times New Roman" panose="02020603050405020304" pitchFamily="18" charset="0"/>
                <a:cs typeface="Times New Roman" panose="02020603050405020304" pitchFamily="18" charset="0"/>
              </a:rPr>
              <a:t>: These include things like ceremonies, symbols, language, </a:t>
            </a:r>
            <a:r>
              <a:rPr lang="en-GB" sz="1600" dirty="0" err="1">
                <a:solidFill>
                  <a:srgbClr val="002060"/>
                </a:solidFill>
                <a:latin typeface="Times New Roman" panose="02020603050405020304" pitchFamily="18" charset="0"/>
                <a:cs typeface="Times New Roman" panose="02020603050405020304" pitchFamily="18" charset="0"/>
              </a:rPr>
              <a:t>behavioral</a:t>
            </a:r>
            <a:r>
              <a:rPr lang="en-GB" sz="1600" dirty="0">
                <a:solidFill>
                  <a:srgbClr val="002060"/>
                </a:solidFill>
                <a:latin typeface="Times New Roman" panose="02020603050405020304" pitchFamily="18" charset="0"/>
                <a:cs typeface="Times New Roman" panose="02020603050405020304" pitchFamily="18" charset="0"/>
              </a:rPr>
              <a:t> rules, and policies. Ceremonies and symbols help recognize and celebrate high-performance employees and help create an emotional bond among all employees. </a:t>
            </a:r>
          </a:p>
          <a:p>
            <a:pPr>
              <a:buFont typeface="+mj-lt"/>
              <a:buAutoNum type="arabicPeriod"/>
            </a:pPr>
            <a:r>
              <a:rPr lang="en-GB" sz="1600" b="1" dirty="0">
                <a:solidFill>
                  <a:srgbClr val="002060"/>
                </a:solidFill>
                <a:latin typeface="Times New Roman" panose="02020603050405020304" pitchFamily="18" charset="0"/>
                <a:cs typeface="Times New Roman" panose="02020603050405020304" pitchFamily="18" charset="0"/>
              </a:rPr>
              <a:t>Intensely People Oriented</a:t>
            </a:r>
            <a:r>
              <a:rPr lang="en-GB" sz="1600" dirty="0">
                <a:solidFill>
                  <a:srgbClr val="002060"/>
                </a:solidFill>
                <a:latin typeface="Times New Roman" panose="02020603050405020304" pitchFamily="18" charset="0"/>
                <a:cs typeface="Times New Roman" panose="02020603050405020304" pitchFamily="18" charset="0"/>
              </a:rPr>
              <a:t>: Organizations with strong cultures display their concern for their employees in a variety of ways. These include:</a:t>
            </a:r>
          </a:p>
          <a:p>
            <a:pPr lvl="1"/>
            <a:r>
              <a:rPr lang="en-GB" sz="1200" dirty="0">
                <a:solidFill>
                  <a:srgbClr val="002060"/>
                </a:solidFill>
                <a:latin typeface="Times New Roman" panose="02020603050405020304" pitchFamily="18" charset="0"/>
                <a:cs typeface="Times New Roman" panose="02020603050405020304" pitchFamily="18" charset="0"/>
              </a:rPr>
              <a:t>Treating employees with dignity and respect</a:t>
            </a:r>
          </a:p>
          <a:p>
            <a:pPr lvl="1"/>
            <a:r>
              <a:rPr lang="en-GB" sz="1200" dirty="0">
                <a:solidFill>
                  <a:srgbClr val="002060"/>
                </a:solidFill>
                <a:latin typeface="Times New Roman" panose="02020603050405020304" pitchFamily="18" charset="0"/>
                <a:cs typeface="Times New Roman" panose="02020603050405020304" pitchFamily="18" charset="0"/>
              </a:rPr>
              <a:t>Granting employees enough autonomy to excel and contribute</a:t>
            </a:r>
          </a:p>
          <a:p>
            <a:pPr lvl="1"/>
            <a:r>
              <a:rPr lang="en-GB" sz="1200" dirty="0">
                <a:solidFill>
                  <a:srgbClr val="002060"/>
                </a:solidFill>
                <a:latin typeface="Times New Roman" panose="02020603050405020304" pitchFamily="18" charset="0"/>
                <a:cs typeface="Times New Roman" panose="02020603050405020304" pitchFamily="18" charset="0"/>
              </a:rPr>
              <a:t>Holding managers at every level accountable for the growth and development of people who report to them</a:t>
            </a:r>
          </a:p>
          <a:p>
            <a:pPr lvl="1"/>
            <a:r>
              <a:rPr lang="en-GB" sz="1200" dirty="0">
                <a:solidFill>
                  <a:srgbClr val="002060"/>
                </a:solidFill>
                <a:latin typeface="Times New Roman" panose="02020603050405020304" pitchFamily="18" charset="0"/>
                <a:cs typeface="Times New Roman" panose="02020603050405020304" pitchFamily="18" charset="0"/>
              </a:rPr>
              <a:t>Using of a full range of rewards and consequences to reinforce high-performance </a:t>
            </a:r>
            <a:r>
              <a:rPr lang="en-GB" sz="1200" dirty="0" err="1">
                <a:solidFill>
                  <a:srgbClr val="002060"/>
                </a:solidFill>
                <a:latin typeface="Times New Roman" panose="02020603050405020304" pitchFamily="18" charset="0"/>
                <a:cs typeface="Times New Roman" panose="02020603050405020304" pitchFamily="18" charset="0"/>
              </a:rPr>
              <a:t>behavior</a:t>
            </a:r>
            <a:endParaRPr lang="en-GB" sz="1200" dirty="0">
              <a:solidFill>
                <a:srgbClr val="002060"/>
              </a:solidFill>
              <a:latin typeface="Times New Roman" panose="02020603050405020304" pitchFamily="18" charset="0"/>
              <a:cs typeface="Times New Roman" panose="02020603050405020304" pitchFamily="18" charset="0"/>
            </a:endParaRPr>
          </a:p>
          <a:p>
            <a:pPr lvl="1"/>
            <a:r>
              <a:rPr lang="en-GB" sz="1200" dirty="0">
                <a:solidFill>
                  <a:srgbClr val="002060"/>
                </a:solidFill>
                <a:latin typeface="Times New Roman" panose="02020603050405020304" pitchFamily="18" charset="0"/>
                <a:cs typeface="Times New Roman" panose="02020603050405020304" pitchFamily="18" charset="0"/>
              </a:rPr>
              <a:t>Setting clear performance standards for all employees</a:t>
            </a:r>
          </a:p>
          <a:p>
            <a:pPr>
              <a:buFont typeface="+mj-lt"/>
              <a:buAutoNum type="arabicPeriod"/>
            </a:pPr>
            <a:r>
              <a:rPr lang="en-GB" sz="1600" b="1" dirty="0">
                <a:solidFill>
                  <a:srgbClr val="002060"/>
                </a:solidFill>
                <a:latin typeface="Times New Roman" panose="02020603050405020304" pitchFamily="18" charset="0"/>
                <a:cs typeface="Times New Roman" panose="02020603050405020304" pitchFamily="18" charset="0"/>
              </a:rPr>
              <a:t>Results Oriented</a:t>
            </a:r>
            <a:r>
              <a:rPr lang="en-GB" sz="1600" dirty="0">
                <a:solidFill>
                  <a:srgbClr val="002060"/>
                </a:solidFill>
                <a:latin typeface="Times New Roman" panose="02020603050405020304" pitchFamily="18" charset="0"/>
                <a:cs typeface="Times New Roman" panose="02020603050405020304" pitchFamily="18" charset="0"/>
              </a:rPr>
              <a:t>: High-performance cultures invest more time and resources to ensure that employees who excel and achieve performance targets are identified and rewarded.</a:t>
            </a:r>
          </a:p>
          <a:p>
            <a:pPr>
              <a:buFont typeface="+mj-lt"/>
              <a:buAutoNum type="arabicPeriod"/>
            </a:pPr>
            <a:r>
              <a:rPr lang="en-GB" sz="1600" b="1" dirty="0">
                <a:solidFill>
                  <a:srgbClr val="002060"/>
                </a:solidFill>
                <a:latin typeface="Times New Roman" panose="02020603050405020304" pitchFamily="18" charset="0"/>
                <a:cs typeface="Times New Roman" panose="02020603050405020304" pitchFamily="18" charset="0"/>
              </a:rPr>
              <a:t>Emphasis on Achievement And Excellence</a:t>
            </a:r>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err="1"/>
              <a:t>Culture</a:t>
            </a:r>
            <a:r>
              <a:rPr lang="cs-CZ" dirty="0"/>
              <a:t> </a:t>
            </a:r>
            <a:r>
              <a:rPr lang="cs-CZ" dirty="0" err="1"/>
              <a:t>strength</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86028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fade">
                                      <p:cBhvr>
                                        <p:cTn id="7" dur="500"/>
                                        <p:tgtEl>
                                          <p:spTgt spid="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animEffect transition="in" filter="fade">
                                      <p:cBhvr>
                                        <p:cTn id="15" dur="500"/>
                                        <p:tgtEl>
                                          <p:spTgt spid="16">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xEl>
                                              <p:pRg st="4" end="4"/>
                                            </p:txEl>
                                          </p:spTgt>
                                        </p:tgtEl>
                                        <p:attrNameLst>
                                          <p:attrName>style.visibility</p:attrName>
                                        </p:attrNameLst>
                                      </p:cBhvr>
                                      <p:to>
                                        <p:strVal val="visible"/>
                                      </p:to>
                                    </p:set>
                                    <p:animEffect transition="in" filter="fade">
                                      <p:cBhvr>
                                        <p:cTn id="18" dur="500"/>
                                        <p:tgtEl>
                                          <p:spTgt spid="16">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xEl>
                                              <p:pRg st="5" end="5"/>
                                            </p:txEl>
                                          </p:spTgt>
                                        </p:tgtEl>
                                        <p:attrNameLst>
                                          <p:attrName>style.visibility</p:attrName>
                                        </p:attrNameLst>
                                      </p:cBhvr>
                                      <p:to>
                                        <p:strVal val="visible"/>
                                      </p:to>
                                    </p:set>
                                    <p:animEffect transition="in" filter="fade">
                                      <p:cBhvr>
                                        <p:cTn id="21" dur="500"/>
                                        <p:tgtEl>
                                          <p:spTgt spid="16">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xEl>
                                              <p:pRg st="6" end="6"/>
                                            </p:txEl>
                                          </p:spTgt>
                                        </p:tgtEl>
                                        <p:attrNameLst>
                                          <p:attrName>style.visibility</p:attrName>
                                        </p:attrNameLst>
                                      </p:cBhvr>
                                      <p:to>
                                        <p:strVal val="visible"/>
                                      </p:to>
                                    </p:set>
                                    <p:animEffect transition="in" filter="fade">
                                      <p:cBhvr>
                                        <p:cTn id="24" dur="500"/>
                                        <p:tgtEl>
                                          <p:spTgt spid="16">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6">
                                            <p:txEl>
                                              <p:pRg st="7" end="7"/>
                                            </p:txEl>
                                          </p:spTgt>
                                        </p:tgtEl>
                                        <p:attrNameLst>
                                          <p:attrName>style.visibility</p:attrName>
                                        </p:attrNameLst>
                                      </p:cBhvr>
                                      <p:to>
                                        <p:strVal val="visible"/>
                                      </p:to>
                                    </p:set>
                                    <p:animEffect transition="in" filter="fade">
                                      <p:cBhvr>
                                        <p:cTn id="27" dur="500"/>
                                        <p:tgtEl>
                                          <p:spTgt spid="16">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xEl>
                                              <p:pRg st="8" end="8"/>
                                            </p:txEl>
                                          </p:spTgt>
                                        </p:tgtEl>
                                        <p:attrNameLst>
                                          <p:attrName>style.visibility</p:attrName>
                                        </p:attrNameLst>
                                      </p:cBhvr>
                                      <p:to>
                                        <p:strVal val="visible"/>
                                      </p:to>
                                    </p:set>
                                    <p:animEffect transition="in" filter="fade">
                                      <p:cBhvr>
                                        <p:cTn id="32" dur="500"/>
                                        <p:tgtEl>
                                          <p:spTgt spid="16">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xEl>
                                              <p:pRg st="9" end="9"/>
                                            </p:txEl>
                                          </p:spTgt>
                                        </p:tgtEl>
                                        <p:attrNameLst>
                                          <p:attrName>style.visibility</p:attrName>
                                        </p:attrNameLst>
                                      </p:cBhvr>
                                      <p:to>
                                        <p:strVal val="visible"/>
                                      </p:to>
                                    </p:set>
                                    <p:animEffect transition="in" filter="fade">
                                      <p:cBhvr>
                                        <p:cTn id="37" dur="500"/>
                                        <p:tgtEl>
                                          <p:spTgt spid="1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919288"/>
            <a:ext cx="8422616" cy="36686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sz="1800" dirty="0">
              <a:solidFill>
                <a:srgbClr val="002060"/>
              </a:solidFill>
              <a:latin typeface="Times New Roman" panose="02020603050405020304" pitchFamily="18" charset="0"/>
              <a:cs typeface="Times New Roman" panose="02020603050405020304" pitchFamily="18" charset="0"/>
            </a:endParaRPr>
          </a:p>
          <a:p>
            <a:r>
              <a:rPr lang="en-GB" sz="1800" dirty="0">
                <a:solidFill>
                  <a:srgbClr val="002060"/>
                </a:solidFill>
                <a:latin typeface="Times New Roman" panose="02020603050405020304" pitchFamily="18" charset="0"/>
                <a:cs typeface="Times New Roman" panose="02020603050405020304" pitchFamily="18" charset="0"/>
              </a:rPr>
              <a:t>shapes the </a:t>
            </a:r>
            <a:r>
              <a:rPr lang="en-GB" sz="1800" b="1" dirty="0">
                <a:solidFill>
                  <a:srgbClr val="002060"/>
                </a:solidFill>
                <a:latin typeface="Times New Roman" panose="02020603050405020304" pitchFamily="18" charset="0"/>
                <a:cs typeface="Times New Roman" panose="02020603050405020304" pitchFamily="18" charset="0"/>
              </a:rPr>
              <a:t>image</a:t>
            </a:r>
            <a:r>
              <a:rPr lang="en-GB" sz="1800" dirty="0">
                <a:solidFill>
                  <a:srgbClr val="002060"/>
                </a:solidFill>
                <a:latin typeface="Times New Roman" panose="02020603050405020304" pitchFamily="18" charset="0"/>
                <a:cs typeface="Times New Roman" panose="02020603050405020304" pitchFamily="18" charset="0"/>
              </a:rPr>
              <a:t> that the public has of an organization;</a:t>
            </a:r>
            <a:endParaRPr lang="cs-CZ" sz="1800" dirty="0">
              <a:solidFill>
                <a:srgbClr val="002060"/>
              </a:solidFill>
              <a:latin typeface="Times New Roman" panose="02020603050405020304" pitchFamily="18" charset="0"/>
              <a:cs typeface="Times New Roman" panose="02020603050405020304" pitchFamily="18" charset="0"/>
            </a:endParaRPr>
          </a:p>
          <a:p>
            <a:endParaRPr lang="en-GB" sz="1800" dirty="0">
              <a:solidFill>
                <a:srgbClr val="002060"/>
              </a:solidFill>
              <a:latin typeface="Times New Roman" panose="02020603050405020304" pitchFamily="18" charset="0"/>
              <a:cs typeface="Times New Roman" panose="02020603050405020304" pitchFamily="18" charset="0"/>
            </a:endParaRPr>
          </a:p>
          <a:p>
            <a:r>
              <a:rPr lang="en-GB" sz="1800" dirty="0">
                <a:solidFill>
                  <a:srgbClr val="002060"/>
                </a:solidFill>
                <a:latin typeface="Times New Roman" panose="02020603050405020304" pitchFamily="18" charset="0"/>
                <a:cs typeface="Times New Roman" panose="02020603050405020304" pitchFamily="18" charset="0"/>
              </a:rPr>
              <a:t>influences organizational </a:t>
            </a:r>
            <a:r>
              <a:rPr lang="en-GB" sz="1800" b="1" dirty="0">
                <a:solidFill>
                  <a:srgbClr val="002060"/>
                </a:solidFill>
                <a:latin typeface="Times New Roman" panose="02020603050405020304" pitchFamily="18" charset="0"/>
                <a:cs typeface="Times New Roman" panose="02020603050405020304" pitchFamily="18" charset="0"/>
              </a:rPr>
              <a:t>effectiveness</a:t>
            </a:r>
            <a:r>
              <a:rPr lang="en-GB" sz="1800" dirty="0">
                <a:solidFill>
                  <a:srgbClr val="002060"/>
                </a:solidFill>
                <a:latin typeface="Times New Roman" panose="02020603050405020304" pitchFamily="18" charset="0"/>
                <a:cs typeface="Times New Roman" panose="02020603050405020304" pitchFamily="18" charset="0"/>
              </a:rPr>
              <a:t>;</a:t>
            </a:r>
            <a:endParaRPr lang="cs-CZ" sz="1800" dirty="0">
              <a:solidFill>
                <a:srgbClr val="002060"/>
              </a:solidFill>
              <a:latin typeface="Times New Roman" panose="02020603050405020304" pitchFamily="18" charset="0"/>
              <a:cs typeface="Times New Roman" panose="02020603050405020304" pitchFamily="18" charset="0"/>
            </a:endParaRPr>
          </a:p>
          <a:p>
            <a:endParaRPr lang="en-GB" sz="1800" dirty="0">
              <a:solidFill>
                <a:srgbClr val="002060"/>
              </a:solidFill>
              <a:latin typeface="Times New Roman" panose="02020603050405020304" pitchFamily="18" charset="0"/>
              <a:cs typeface="Times New Roman" panose="02020603050405020304" pitchFamily="18" charset="0"/>
            </a:endParaRPr>
          </a:p>
          <a:p>
            <a:r>
              <a:rPr lang="en-GB" sz="1800" dirty="0">
                <a:solidFill>
                  <a:srgbClr val="002060"/>
                </a:solidFill>
                <a:latin typeface="Times New Roman" panose="02020603050405020304" pitchFamily="18" charset="0"/>
                <a:cs typeface="Times New Roman" panose="02020603050405020304" pitchFamily="18" charset="0"/>
              </a:rPr>
              <a:t>provides </a:t>
            </a:r>
            <a:r>
              <a:rPr lang="en-GB" sz="1800" b="1" dirty="0">
                <a:solidFill>
                  <a:srgbClr val="002060"/>
                </a:solidFill>
                <a:latin typeface="Times New Roman" panose="02020603050405020304" pitchFamily="18" charset="0"/>
                <a:cs typeface="Times New Roman" panose="02020603050405020304" pitchFamily="18" charset="0"/>
              </a:rPr>
              <a:t>direction</a:t>
            </a:r>
            <a:r>
              <a:rPr lang="en-GB" sz="1800" dirty="0">
                <a:solidFill>
                  <a:srgbClr val="002060"/>
                </a:solidFill>
                <a:latin typeface="Times New Roman" panose="02020603050405020304" pitchFamily="18" charset="0"/>
                <a:cs typeface="Times New Roman" panose="02020603050405020304" pitchFamily="18" charset="0"/>
              </a:rPr>
              <a:t> for the company;</a:t>
            </a:r>
            <a:endParaRPr lang="cs-CZ" sz="1800" dirty="0">
              <a:solidFill>
                <a:srgbClr val="002060"/>
              </a:solidFill>
              <a:latin typeface="Times New Roman" panose="02020603050405020304" pitchFamily="18" charset="0"/>
              <a:cs typeface="Times New Roman" panose="02020603050405020304" pitchFamily="18" charset="0"/>
            </a:endParaRPr>
          </a:p>
          <a:p>
            <a:endParaRPr lang="en-GB" sz="1800" dirty="0">
              <a:solidFill>
                <a:srgbClr val="002060"/>
              </a:solidFill>
              <a:latin typeface="Times New Roman" panose="02020603050405020304" pitchFamily="18" charset="0"/>
              <a:cs typeface="Times New Roman" panose="02020603050405020304" pitchFamily="18" charset="0"/>
            </a:endParaRPr>
          </a:p>
          <a:p>
            <a:r>
              <a:rPr lang="en-GB" sz="1800" dirty="0">
                <a:solidFill>
                  <a:srgbClr val="002060"/>
                </a:solidFill>
                <a:latin typeface="Times New Roman" panose="02020603050405020304" pitchFamily="18" charset="0"/>
                <a:cs typeface="Times New Roman" panose="02020603050405020304" pitchFamily="18" charset="0"/>
              </a:rPr>
              <a:t>helps to </a:t>
            </a:r>
            <a:r>
              <a:rPr lang="en-GB" sz="1800" b="1" dirty="0">
                <a:solidFill>
                  <a:srgbClr val="002060"/>
                </a:solidFill>
                <a:latin typeface="Times New Roman" panose="02020603050405020304" pitchFamily="18" charset="0"/>
                <a:cs typeface="Times New Roman" panose="02020603050405020304" pitchFamily="18" charset="0"/>
              </a:rPr>
              <a:t>attract, retain and motivate </a:t>
            </a:r>
            <a:r>
              <a:rPr lang="en-GB" sz="1800" dirty="0">
                <a:solidFill>
                  <a:srgbClr val="002060"/>
                </a:solidFill>
                <a:latin typeface="Times New Roman" panose="02020603050405020304" pitchFamily="18" charset="0"/>
                <a:cs typeface="Times New Roman" panose="02020603050405020304" pitchFamily="18" charset="0"/>
              </a:rPr>
              <a:t>staff.</a:t>
            </a:r>
            <a:endParaRPr lang="en-US" altLang="cs-CZ" sz="18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a:t>Organizational </a:t>
            </a:r>
            <a:r>
              <a:rPr lang="cs-CZ" dirty="0" err="1"/>
              <a:t>Culture</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00965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fade">
                                      <p:cBhvr>
                                        <p:cTn id="7" dur="500"/>
                                        <p:tgtEl>
                                          <p:spTgt spid="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3" end="3"/>
                                            </p:txEl>
                                          </p:spTgt>
                                        </p:tgtEl>
                                        <p:attrNameLst>
                                          <p:attrName>style.visibility</p:attrName>
                                        </p:attrNameLst>
                                      </p:cBhvr>
                                      <p:to>
                                        <p:strVal val="visible"/>
                                      </p:to>
                                    </p:set>
                                    <p:animEffect transition="in" filter="fade">
                                      <p:cBhvr>
                                        <p:cTn id="12" dur="500"/>
                                        <p:tgtEl>
                                          <p:spTgt spid="1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animEffect transition="in" filter="fade">
                                      <p:cBhvr>
                                        <p:cTn id="17" dur="500"/>
                                        <p:tgtEl>
                                          <p:spTgt spid="1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7" end="7"/>
                                            </p:txEl>
                                          </p:spTgt>
                                        </p:tgtEl>
                                        <p:attrNameLst>
                                          <p:attrName>style.visibility</p:attrName>
                                        </p:attrNameLst>
                                      </p:cBhvr>
                                      <p:to>
                                        <p:strVal val="visible"/>
                                      </p:to>
                                    </p:set>
                                    <p:animEffect transition="in" filter="fade">
                                      <p:cBhvr>
                                        <p:cTn id="22" dur="500"/>
                                        <p:tgtEl>
                                          <p:spTgt spid="1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40759" y="2317898"/>
            <a:ext cx="2803049" cy="507703"/>
          </a:xfrm>
        </p:spPr>
        <p:txBody>
          <a:bodyPr/>
          <a:lstStyle/>
          <a:p>
            <a:pPr algn="ctr"/>
            <a:r>
              <a:rPr lang="cs-CZ" dirty="0"/>
              <a:t>The </a:t>
            </a:r>
            <a:r>
              <a:rPr lang="cs-CZ" dirty="0" err="1"/>
              <a:t>core</a:t>
            </a:r>
            <a:r>
              <a:rPr lang="cs-CZ" dirty="0"/>
              <a:t> </a:t>
            </a:r>
            <a:br>
              <a:rPr lang="cs-CZ" dirty="0"/>
            </a:br>
            <a:r>
              <a:rPr lang="cs-CZ" dirty="0"/>
              <a:t>of a positive </a:t>
            </a:r>
            <a:r>
              <a:rPr lang="cs-CZ" dirty="0" err="1"/>
              <a:t>culture</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2" name="Obrázek 1">
            <a:extLst>
              <a:ext uri="{FF2B5EF4-FFF2-40B4-BE49-F238E27FC236}">
                <a16:creationId xmlns:a16="http://schemas.microsoft.com/office/drawing/2014/main" id="{97B11F77-F086-452B-AAD9-D02B27FED531}"/>
              </a:ext>
            </a:extLst>
          </p:cNvPr>
          <p:cNvPicPr>
            <a:picLocks noChangeAspect="1"/>
          </p:cNvPicPr>
          <p:nvPr/>
        </p:nvPicPr>
        <p:blipFill rotWithShape="1">
          <a:blip r:embed="rId3"/>
          <a:srcRect l="30313" t="16470" r="24013" b="10802"/>
          <a:stretch/>
        </p:blipFill>
        <p:spPr>
          <a:xfrm>
            <a:off x="2843808" y="0"/>
            <a:ext cx="6120680" cy="4901700"/>
          </a:xfrm>
          <a:prstGeom prst="rect">
            <a:avLst/>
          </a:prstGeom>
        </p:spPr>
      </p:pic>
    </p:spTree>
    <p:extLst>
      <p:ext uri="{BB962C8B-B14F-4D97-AF65-F5344CB8AC3E}">
        <p14:creationId xmlns:p14="http://schemas.microsoft.com/office/powerpoint/2010/main" val="38125110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919288"/>
            <a:ext cx="7774544" cy="36686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err="1"/>
              <a:t>Types</a:t>
            </a:r>
            <a:r>
              <a:rPr lang="cs-CZ" dirty="0"/>
              <a:t> of </a:t>
            </a:r>
            <a:r>
              <a:rPr lang="cs-CZ" dirty="0" err="1"/>
              <a:t>organizational</a:t>
            </a:r>
            <a:r>
              <a:rPr lang="cs-CZ" dirty="0"/>
              <a:t> </a:t>
            </a:r>
            <a:r>
              <a:rPr lang="cs-CZ" dirty="0" err="1"/>
              <a:t>culture</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2" name="Obrázek 1">
            <a:extLst>
              <a:ext uri="{FF2B5EF4-FFF2-40B4-BE49-F238E27FC236}">
                <a16:creationId xmlns:a16="http://schemas.microsoft.com/office/drawing/2014/main" id="{0499740D-2653-40E9-AEB9-39E2EB9E3337}"/>
              </a:ext>
            </a:extLst>
          </p:cNvPr>
          <p:cNvPicPr>
            <a:picLocks noChangeAspect="1"/>
          </p:cNvPicPr>
          <p:nvPr/>
        </p:nvPicPr>
        <p:blipFill>
          <a:blip r:embed="rId3"/>
          <a:stretch>
            <a:fillRect/>
          </a:stretch>
        </p:blipFill>
        <p:spPr>
          <a:xfrm>
            <a:off x="4048511" y="793948"/>
            <a:ext cx="4913657" cy="3919364"/>
          </a:xfrm>
          <a:prstGeom prst="rect">
            <a:avLst/>
          </a:prstGeom>
        </p:spPr>
      </p:pic>
      <p:sp>
        <p:nvSpPr>
          <p:cNvPr id="7" name="Zástupný symbol pro obsah 2">
            <a:extLst>
              <a:ext uri="{FF2B5EF4-FFF2-40B4-BE49-F238E27FC236}">
                <a16:creationId xmlns:a16="http://schemas.microsoft.com/office/drawing/2014/main" id="{94829DA1-97C2-4707-A7C5-ED7698C71ED3}"/>
              </a:ext>
            </a:extLst>
          </p:cNvPr>
          <p:cNvSpPr txBox="1">
            <a:spLocks/>
          </p:cNvSpPr>
          <p:nvPr/>
        </p:nvSpPr>
        <p:spPr>
          <a:xfrm>
            <a:off x="334232" y="793948"/>
            <a:ext cx="3517688" cy="39464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400" b="1" dirty="0">
                <a:solidFill>
                  <a:srgbClr val="002060"/>
                </a:solidFill>
                <a:latin typeface="Times New Roman" panose="02020603050405020304" pitchFamily="18" charset="0"/>
                <a:cs typeface="Times New Roman" panose="02020603050405020304" pitchFamily="18" charset="0"/>
              </a:rPr>
              <a:t>Clan</a:t>
            </a:r>
            <a:r>
              <a:rPr lang="en-GB" sz="1400" dirty="0">
                <a:solidFill>
                  <a:srgbClr val="002060"/>
                </a:solidFill>
                <a:latin typeface="Times New Roman" panose="02020603050405020304" pitchFamily="18" charset="0"/>
                <a:cs typeface="Times New Roman" panose="02020603050405020304" pitchFamily="18" charset="0"/>
              </a:rPr>
              <a:t> oriented cultures are family-like, with a focus on mentoring, nurturing, and “doing things together.”</a:t>
            </a:r>
            <a:endParaRPr lang="cs-CZ" sz="1400" dirty="0">
              <a:solidFill>
                <a:srgbClr val="002060"/>
              </a:solidFill>
              <a:latin typeface="Times New Roman" panose="02020603050405020304" pitchFamily="18" charset="0"/>
              <a:cs typeface="Times New Roman" panose="02020603050405020304" pitchFamily="18" charset="0"/>
            </a:endParaRPr>
          </a:p>
          <a:p>
            <a:endParaRPr lang="en-GB" sz="1400" dirty="0">
              <a:solidFill>
                <a:srgbClr val="002060"/>
              </a:solidFill>
              <a:latin typeface="Times New Roman" panose="02020603050405020304" pitchFamily="18" charset="0"/>
              <a:cs typeface="Times New Roman" panose="02020603050405020304" pitchFamily="18" charset="0"/>
            </a:endParaRPr>
          </a:p>
          <a:p>
            <a:r>
              <a:rPr lang="en-GB" sz="1400" b="1" dirty="0">
                <a:solidFill>
                  <a:srgbClr val="002060"/>
                </a:solidFill>
                <a:latin typeface="Times New Roman" panose="02020603050405020304" pitchFamily="18" charset="0"/>
                <a:cs typeface="Times New Roman" panose="02020603050405020304" pitchFamily="18" charset="0"/>
              </a:rPr>
              <a:t>Adhocracy</a:t>
            </a:r>
            <a:r>
              <a:rPr lang="en-GB" sz="1400" dirty="0">
                <a:solidFill>
                  <a:srgbClr val="002060"/>
                </a:solidFill>
                <a:latin typeface="Times New Roman" panose="02020603050405020304" pitchFamily="18" charset="0"/>
                <a:cs typeface="Times New Roman" panose="02020603050405020304" pitchFamily="18" charset="0"/>
              </a:rPr>
              <a:t> oriented cultures are dynamic and entrepreneurial, with a focus on risk-taking, innovation, and “doing things first.”</a:t>
            </a:r>
            <a:endParaRPr lang="cs-CZ" sz="1400" dirty="0">
              <a:solidFill>
                <a:srgbClr val="002060"/>
              </a:solidFill>
              <a:latin typeface="Times New Roman" panose="02020603050405020304" pitchFamily="18" charset="0"/>
              <a:cs typeface="Times New Roman" panose="02020603050405020304" pitchFamily="18" charset="0"/>
            </a:endParaRPr>
          </a:p>
          <a:p>
            <a:endParaRPr lang="en-GB" sz="1400" dirty="0">
              <a:solidFill>
                <a:srgbClr val="002060"/>
              </a:solidFill>
              <a:latin typeface="Times New Roman" panose="02020603050405020304" pitchFamily="18" charset="0"/>
              <a:cs typeface="Times New Roman" panose="02020603050405020304" pitchFamily="18" charset="0"/>
            </a:endParaRPr>
          </a:p>
          <a:p>
            <a:r>
              <a:rPr lang="en-GB" sz="1400" b="1" dirty="0">
                <a:solidFill>
                  <a:srgbClr val="002060"/>
                </a:solidFill>
                <a:latin typeface="Times New Roman" panose="02020603050405020304" pitchFamily="18" charset="0"/>
                <a:cs typeface="Times New Roman" panose="02020603050405020304" pitchFamily="18" charset="0"/>
              </a:rPr>
              <a:t>Market</a:t>
            </a:r>
            <a:r>
              <a:rPr lang="en-GB" sz="1400" dirty="0">
                <a:solidFill>
                  <a:srgbClr val="002060"/>
                </a:solidFill>
                <a:latin typeface="Times New Roman" panose="02020603050405020304" pitchFamily="18" charset="0"/>
                <a:cs typeface="Times New Roman" panose="02020603050405020304" pitchFamily="18" charset="0"/>
              </a:rPr>
              <a:t> oriented cultures are results oriented, with a focus on competition, achievement, and “getting the job done.”</a:t>
            </a:r>
            <a:endParaRPr lang="cs-CZ" sz="1400" dirty="0">
              <a:solidFill>
                <a:srgbClr val="002060"/>
              </a:solidFill>
              <a:latin typeface="Times New Roman" panose="02020603050405020304" pitchFamily="18" charset="0"/>
              <a:cs typeface="Times New Roman" panose="02020603050405020304" pitchFamily="18" charset="0"/>
            </a:endParaRPr>
          </a:p>
          <a:p>
            <a:endParaRPr lang="en-GB" sz="1400" dirty="0">
              <a:solidFill>
                <a:srgbClr val="002060"/>
              </a:solidFill>
              <a:latin typeface="Times New Roman" panose="02020603050405020304" pitchFamily="18" charset="0"/>
              <a:cs typeface="Times New Roman" panose="02020603050405020304" pitchFamily="18" charset="0"/>
            </a:endParaRPr>
          </a:p>
          <a:p>
            <a:r>
              <a:rPr lang="en-GB" sz="1400" b="1" dirty="0">
                <a:solidFill>
                  <a:srgbClr val="002060"/>
                </a:solidFill>
                <a:latin typeface="Times New Roman" panose="02020603050405020304" pitchFamily="18" charset="0"/>
                <a:cs typeface="Times New Roman" panose="02020603050405020304" pitchFamily="18" charset="0"/>
              </a:rPr>
              <a:t>Hierarchy</a:t>
            </a:r>
            <a:r>
              <a:rPr lang="en-GB" sz="1400" dirty="0">
                <a:solidFill>
                  <a:srgbClr val="002060"/>
                </a:solidFill>
                <a:latin typeface="Times New Roman" panose="02020603050405020304" pitchFamily="18" charset="0"/>
                <a:cs typeface="Times New Roman" panose="02020603050405020304" pitchFamily="18" charset="0"/>
              </a:rPr>
              <a:t> oriented cultures are structured and controlled, with a focus on efficiency, stability and “doing things right</a:t>
            </a:r>
            <a:r>
              <a:rPr lang="en-GB" sz="1600" dirty="0">
                <a:solidFill>
                  <a:srgbClr val="002060"/>
                </a:solidFill>
                <a:latin typeface="Times New Roman" panose="02020603050405020304" pitchFamily="18" charset="0"/>
                <a:cs typeface="Times New Roman" panose="02020603050405020304" pitchFamily="18" charset="0"/>
              </a:rPr>
              <a:t>.</a:t>
            </a:r>
            <a:endParaRPr lang="en-US" altLang="cs-CZ" sz="1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87178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467544" y="2064047"/>
            <a:ext cx="2803049" cy="507703"/>
          </a:xfrm>
        </p:spPr>
        <p:txBody>
          <a:bodyPr/>
          <a:lstStyle/>
          <a:p>
            <a:pPr algn="ctr"/>
            <a:r>
              <a:rPr lang="cs-CZ" dirty="0" err="1"/>
              <a:t>Manager-Initiated</a:t>
            </a:r>
            <a:r>
              <a:rPr lang="cs-CZ" dirty="0"/>
              <a:t> </a:t>
            </a:r>
            <a:r>
              <a:rPr lang="cs-CZ" dirty="0" err="1"/>
              <a:t>Interventions</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3" name="Obrázek 2">
            <a:extLst>
              <a:ext uri="{FF2B5EF4-FFF2-40B4-BE49-F238E27FC236}">
                <a16:creationId xmlns:a16="http://schemas.microsoft.com/office/drawing/2014/main" id="{0153AD1B-6D3F-43A5-93BF-A4308D5874D0}"/>
              </a:ext>
            </a:extLst>
          </p:cNvPr>
          <p:cNvPicPr>
            <a:picLocks noChangeAspect="1"/>
          </p:cNvPicPr>
          <p:nvPr/>
        </p:nvPicPr>
        <p:blipFill rotWithShape="1">
          <a:blip r:embed="rId3"/>
          <a:srcRect l="31100" t="17801" r="27951" b="10801"/>
          <a:stretch/>
        </p:blipFill>
        <p:spPr>
          <a:xfrm>
            <a:off x="3707904" y="13031"/>
            <a:ext cx="5394611" cy="5078999"/>
          </a:xfrm>
          <a:prstGeom prst="rect">
            <a:avLst/>
          </a:prstGeom>
        </p:spPr>
      </p:pic>
    </p:spTree>
    <p:extLst>
      <p:ext uri="{BB962C8B-B14F-4D97-AF65-F5344CB8AC3E}">
        <p14:creationId xmlns:p14="http://schemas.microsoft.com/office/powerpoint/2010/main" val="19070455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919288"/>
            <a:ext cx="7774544" cy="36686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00" dirty="0">
                <a:solidFill>
                  <a:srgbClr val="002060"/>
                </a:solidFill>
                <a:latin typeface="Times New Roman" panose="02020603050405020304" pitchFamily="18" charset="0"/>
                <a:cs typeface="Times New Roman" panose="02020603050405020304" pitchFamily="18" charset="0"/>
              </a:rPr>
              <a:t>Organizational</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culture being partly the outcome of societal factors</a:t>
            </a:r>
            <a:r>
              <a:rPr lang="cs-CZ" sz="1600" dirty="0">
                <a:solidFill>
                  <a:srgbClr val="002060"/>
                </a:solidFill>
                <a:latin typeface="Times New Roman" panose="02020603050405020304" pitchFamily="18" charset="0"/>
                <a:cs typeface="Times New Roman" panose="02020603050405020304" pitchFamily="18" charset="0"/>
              </a:rPr>
              <a:t>.</a:t>
            </a:r>
          </a:p>
          <a:p>
            <a:endParaRPr lang="cs-CZ" altLang="cs-CZ" sz="1600" dirty="0">
              <a:solidFill>
                <a:srgbClr val="002060"/>
              </a:solidFill>
              <a:latin typeface="Times New Roman" panose="02020603050405020304" pitchFamily="18" charset="0"/>
              <a:cs typeface="Times New Roman" panose="02020603050405020304" pitchFamily="18" charset="0"/>
            </a:endParaRPr>
          </a:p>
          <a:p>
            <a:r>
              <a:rPr lang="en-GB" altLang="cs-CZ" sz="1600" dirty="0">
                <a:solidFill>
                  <a:srgbClr val="002060"/>
                </a:solidFill>
                <a:latin typeface="Times New Roman" panose="02020603050405020304" pitchFamily="18" charset="0"/>
                <a:cs typeface="Times New Roman" panose="02020603050405020304" pitchFamily="18" charset="0"/>
              </a:rPr>
              <a:t>National cultural stereotypes are well established: Scots are mean; Americans</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are brash; Germans are humourless; French are romantic; and Japanese are inscrutable.</a:t>
            </a:r>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err="1"/>
              <a:t>National</a:t>
            </a:r>
            <a:r>
              <a:rPr lang="cs-CZ" dirty="0"/>
              <a:t> </a:t>
            </a:r>
            <a:r>
              <a:rPr lang="cs-CZ" dirty="0" err="1"/>
              <a:t>cultures</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2" name="Obrázek 1">
            <a:extLst>
              <a:ext uri="{FF2B5EF4-FFF2-40B4-BE49-F238E27FC236}">
                <a16:creationId xmlns:a16="http://schemas.microsoft.com/office/drawing/2014/main" id="{9231A769-E37A-4749-A028-1EA683F91241}"/>
              </a:ext>
            </a:extLst>
          </p:cNvPr>
          <p:cNvPicPr>
            <a:picLocks noChangeAspect="1"/>
          </p:cNvPicPr>
          <p:nvPr/>
        </p:nvPicPr>
        <p:blipFill rotWithShape="1">
          <a:blip r:embed="rId3"/>
          <a:srcRect l="35038" t="40200" r="19288" b="24800"/>
          <a:stretch/>
        </p:blipFill>
        <p:spPr>
          <a:xfrm>
            <a:off x="2231831" y="2554896"/>
            <a:ext cx="4176464" cy="1800200"/>
          </a:xfrm>
          <a:prstGeom prst="rect">
            <a:avLst/>
          </a:prstGeom>
        </p:spPr>
      </p:pic>
    </p:spTree>
    <p:extLst>
      <p:ext uri="{BB962C8B-B14F-4D97-AF65-F5344CB8AC3E}">
        <p14:creationId xmlns:p14="http://schemas.microsoft.com/office/powerpoint/2010/main" val="21113102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776864" cy="507703"/>
          </a:xfrm>
        </p:spPr>
        <p:txBody>
          <a:bodyPr/>
          <a:lstStyle/>
          <a:p>
            <a:r>
              <a:rPr lang="cs-CZ" dirty="0" err="1"/>
              <a:t>National</a:t>
            </a:r>
            <a:r>
              <a:rPr lang="cs-CZ" dirty="0"/>
              <a:t> </a:t>
            </a:r>
            <a:r>
              <a:rPr lang="cs-CZ" dirty="0" err="1"/>
              <a:t>cultures</a:t>
            </a:r>
            <a:r>
              <a:rPr lang="cs-CZ" dirty="0"/>
              <a:t>  </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3" name="Obrázek 2">
            <a:extLst>
              <a:ext uri="{FF2B5EF4-FFF2-40B4-BE49-F238E27FC236}">
                <a16:creationId xmlns:a16="http://schemas.microsoft.com/office/drawing/2014/main" id="{8459B12D-0426-487D-9606-46B04D368D4A}"/>
              </a:ext>
            </a:extLst>
          </p:cNvPr>
          <p:cNvPicPr>
            <a:picLocks noChangeAspect="1"/>
          </p:cNvPicPr>
          <p:nvPr/>
        </p:nvPicPr>
        <p:blipFill rotWithShape="1">
          <a:blip r:embed="rId3"/>
          <a:srcRect l="25588" t="19201" r="9838" b="17800"/>
          <a:stretch/>
        </p:blipFill>
        <p:spPr>
          <a:xfrm>
            <a:off x="971600" y="703189"/>
            <a:ext cx="6696744" cy="3675042"/>
          </a:xfrm>
          <a:prstGeom prst="rect">
            <a:avLst/>
          </a:prstGeom>
        </p:spPr>
      </p:pic>
      <p:sp>
        <p:nvSpPr>
          <p:cNvPr id="4" name="Obdélník 3">
            <a:extLst>
              <a:ext uri="{FF2B5EF4-FFF2-40B4-BE49-F238E27FC236}">
                <a16:creationId xmlns:a16="http://schemas.microsoft.com/office/drawing/2014/main" id="{1FD54751-C1C9-4FAF-A482-A62805B3F477}"/>
              </a:ext>
            </a:extLst>
          </p:cNvPr>
          <p:cNvSpPr/>
          <p:nvPr/>
        </p:nvSpPr>
        <p:spPr>
          <a:xfrm>
            <a:off x="1475656" y="4701268"/>
            <a:ext cx="5035353" cy="369332"/>
          </a:xfrm>
          <a:prstGeom prst="rect">
            <a:avLst/>
          </a:prstGeom>
        </p:spPr>
        <p:txBody>
          <a:bodyPr wrap="none">
            <a:spAutoFit/>
          </a:bodyPr>
          <a:lstStyle/>
          <a:p>
            <a:r>
              <a:rPr lang="cs-CZ" dirty="0">
                <a:hlinkClick r:id="rId4"/>
              </a:rPr>
              <a:t>Video: </a:t>
            </a:r>
            <a:r>
              <a:rPr lang="en-GB" dirty="0">
                <a:hlinkClick r:id="rId4"/>
              </a:rPr>
              <a:t>https://www.dailymotion.com/video/x791mfj</a:t>
            </a:r>
            <a:endParaRPr lang="en-GB" dirty="0"/>
          </a:p>
        </p:txBody>
      </p:sp>
    </p:spTree>
    <p:extLst>
      <p:ext uri="{BB962C8B-B14F-4D97-AF65-F5344CB8AC3E}">
        <p14:creationId xmlns:p14="http://schemas.microsoft.com/office/powerpoint/2010/main" val="38275902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919288"/>
            <a:ext cx="7774544" cy="36686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err="1"/>
              <a:t>Culturam</a:t>
            </a:r>
            <a:r>
              <a:rPr lang="cs-CZ" dirty="0"/>
              <a:t> </a:t>
            </a:r>
            <a:r>
              <a:rPr lang="cs-CZ" dirty="0" err="1"/>
              <a:t>dimension</a:t>
            </a:r>
            <a:r>
              <a:rPr lang="cs-CZ" dirty="0"/>
              <a:t> and GLOBE country </a:t>
            </a:r>
            <a:r>
              <a:rPr lang="cs-CZ" dirty="0" err="1"/>
              <a:t>rankings</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3" name="Obrázek 2">
            <a:extLst>
              <a:ext uri="{FF2B5EF4-FFF2-40B4-BE49-F238E27FC236}">
                <a16:creationId xmlns:a16="http://schemas.microsoft.com/office/drawing/2014/main" id="{AA5D117D-EAA2-4F6F-BCF5-B8CF92F6A7EE}"/>
              </a:ext>
            </a:extLst>
          </p:cNvPr>
          <p:cNvPicPr>
            <a:picLocks noChangeAspect="1"/>
          </p:cNvPicPr>
          <p:nvPr/>
        </p:nvPicPr>
        <p:blipFill rotWithShape="1">
          <a:blip r:embed="rId3"/>
          <a:srcRect l="25588" t="16471" r="9051" b="17873"/>
          <a:stretch/>
        </p:blipFill>
        <p:spPr>
          <a:xfrm>
            <a:off x="1856075" y="919288"/>
            <a:ext cx="5976664" cy="3377008"/>
          </a:xfrm>
          <a:prstGeom prst="rect">
            <a:avLst/>
          </a:prstGeom>
        </p:spPr>
      </p:pic>
    </p:spTree>
    <p:extLst>
      <p:ext uri="{BB962C8B-B14F-4D97-AF65-F5344CB8AC3E}">
        <p14:creationId xmlns:p14="http://schemas.microsoft.com/office/powerpoint/2010/main" val="2889992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919288"/>
            <a:ext cx="7774544" cy="36686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err="1"/>
              <a:t>Culturam</a:t>
            </a:r>
            <a:r>
              <a:rPr lang="cs-CZ" dirty="0"/>
              <a:t> </a:t>
            </a:r>
            <a:r>
              <a:rPr lang="cs-CZ" dirty="0" err="1"/>
              <a:t>dimension</a:t>
            </a:r>
            <a:r>
              <a:rPr lang="cs-CZ" dirty="0"/>
              <a:t> and GLOBE country </a:t>
            </a:r>
            <a:r>
              <a:rPr lang="cs-CZ" dirty="0" err="1"/>
              <a:t>rankings</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3" name="Obrázek 2">
            <a:extLst>
              <a:ext uri="{FF2B5EF4-FFF2-40B4-BE49-F238E27FC236}">
                <a16:creationId xmlns:a16="http://schemas.microsoft.com/office/drawing/2014/main" id="{AA5D117D-EAA2-4F6F-BCF5-B8CF92F6A7EE}"/>
              </a:ext>
            </a:extLst>
          </p:cNvPr>
          <p:cNvPicPr>
            <a:picLocks noChangeAspect="1"/>
          </p:cNvPicPr>
          <p:nvPr/>
        </p:nvPicPr>
        <p:blipFill rotWithShape="1">
          <a:blip r:embed="rId3"/>
          <a:srcRect l="25588" t="16470" r="9051" b="71002"/>
          <a:stretch/>
        </p:blipFill>
        <p:spPr>
          <a:xfrm>
            <a:off x="1583668" y="703189"/>
            <a:ext cx="5976664" cy="644350"/>
          </a:xfrm>
          <a:prstGeom prst="rect">
            <a:avLst/>
          </a:prstGeom>
        </p:spPr>
      </p:pic>
      <p:pic>
        <p:nvPicPr>
          <p:cNvPr id="2" name="Obrázek 1">
            <a:extLst>
              <a:ext uri="{FF2B5EF4-FFF2-40B4-BE49-F238E27FC236}">
                <a16:creationId xmlns:a16="http://schemas.microsoft.com/office/drawing/2014/main" id="{61346CD3-E7CC-41B7-BF5C-4163434FB431}"/>
              </a:ext>
            </a:extLst>
          </p:cNvPr>
          <p:cNvPicPr>
            <a:picLocks noChangeAspect="1"/>
          </p:cNvPicPr>
          <p:nvPr/>
        </p:nvPicPr>
        <p:blipFill rotWithShape="1">
          <a:blip r:embed="rId4"/>
          <a:srcRect l="24800" t="17873" r="9838" b="10800"/>
          <a:stretch/>
        </p:blipFill>
        <p:spPr>
          <a:xfrm>
            <a:off x="1583668" y="1161164"/>
            <a:ext cx="5976664" cy="3668685"/>
          </a:xfrm>
          <a:prstGeom prst="rect">
            <a:avLst/>
          </a:prstGeom>
        </p:spPr>
      </p:pic>
    </p:spTree>
    <p:extLst>
      <p:ext uri="{BB962C8B-B14F-4D97-AF65-F5344CB8AC3E}">
        <p14:creationId xmlns:p14="http://schemas.microsoft.com/office/powerpoint/2010/main" val="22907531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919288"/>
            <a:ext cx="7774544" cy="36686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dirty="0" err="1">
                <a:solidFill>
                  <a:srgbClr val="002060"/>
                </a:solidFill>
                <a:latin typeface="Times New Roman" panose="02020603050405020304" pitchFamily="18" charset="0"/>
                <a:cs typeface="Times New Roman" panose="02020603050405020304" pitchFamily="18" charset="0"/>
              </a:rPr>
              <a:t>We</a:t>
            </a:r>
            <a:r>
              <a:rPr lang="cs-CZ" sz="1600" dirty="0">
                <a:solidFill>
                  <a:srgbClr val="002060"/>
                </a:solidFill>
                <a:latin typeface="Times New Roman" panose="02020603050405020304" pitchFamily="18" charset="0"/>
                <a:cs typeface="Times New Roman" panose="02020603050405020304" pitchFamily="18" charset="0"/>
              </a:rPr>
              <a:t> </a:t>
            </a:r>
            <a:r>
              <a:rPr lang="cs-CZ" sz="1600" dirty="0" err="1">
                <a:solidFill>
                  <a:srgbClr val="002060"/>
                </a:solidFill>
                <a:latin typeface="Times New Roman" panose="02020603050405020304" pitchFamily="18" charset="0"/>
                <a:cs typeface="Times New Roman" panose="02020603050405020304" pitchFamily="18" charset="0"/>
              </a:rPr>
              <a:t>can</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distinguished surface manifestations of culture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at level one (e.g., artefacts, rites, ceremonials);</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organizational values at level two (e.g. Customer</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obsession); and basic assumptions at level three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which actually was the culture (e.g. nature of reality</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and truth).</a:t>
            </a:r>
            <a:endParaRPr lang="cs-CZ" sz="1600" dirty="0">
              <a:solidFill>
                <a:srgbClr val="002060"/>
              </a:solidFill>
              <a:latin typeface="Times New Roman" panose="02020603050405020304" pitchFamily="18" charset="0"/>
              <a:cs typeface="Times New Roman" panose="02020603050405020304" pitchFamily="18" charset="0"/>
            </a:endParaRPr>
          </a:p>
          <a:p>
            <a:r>
              <a:rPr lang="en-GB" sz="1600" dirty="0">
                <a:solidFill>
                  <a:srgbClr val="002060"/>
                </a:solidFill>
                <a:latin typeface="Times New Roman" panose="02020603050405020304" pitchFamily="18" charset="0"/>
                <a:cs typeface="Times New Roman" panose="02020603050405020304" pitchFamily="18" charset="0"/>
              </a:rPr>
              <a:t>Organizational culture is either something that a</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company has, or what a company is.</a:t>
            </a:r>
          </a:p>
          <a:p>
            <a:r>
              <a:rPr lang="en-GB" sz="1600" dirty="0">
                <a:solidFill>
                  <a:srgbClr val="002060"/>
                </a:solidFill>
                <a:latin typeface="Times New Roman" panose="02020603050405020304" pitchFamily="18" charset="0"/>
                <a:cs typeface="Times New Roman" panose="02020603050405020304" pitchFamily="18" charset="0"/>
              </a:rPr>
              <a:t>Organizational culture is a single, integrated unit or</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a differentiated entity consisting of multiple, different</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subcultures, fragmented with conflicting interests.</a:t>
            </a:r>
          </a:p>
          <a:p>
            <a:r>
              <a:rPr lang="en-GB" sz="1600" dirty="0">
                <a:solidFill>
                  <a:srgbClr val="002060"/>
                </a:solidFill>
                <a:latin typeface="Times New Roman" panose="02020603050405020304" pitchFamily="18" charset="0"/>
                <a:cs typeface="Times New Roman" panose="02020603050405020304" pitchFamily="18" charset="0"/>
              </a:rPr>
              <a:t>An organization’s culture can be managed by its</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leaders or it is beyond their direct control and has</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to be tolerated by them.</a:t>
            </a:r>
            <a:endParaRPr lang="cs-CZ" sz="1600" dirty="0">
              <a:solidFill>
                <a:srgbClr val="002060"/>
              </a:solidFill>
              <a:latin typeface="Times New Roman" panose="02020603050405020304" pitchFamily="18" charset="0"/>
              <a:cs typeface="Times New Roman" panose="02020603050405020304" pitchFamily="18" charset="0"/>
            </a:endParaRPr>
          </a:p>
          <a:p>
            <a:r>
              <a:rPr lang="cs-CZ" sz="1600" dirty="0" err="1">
                <a:solidFill>
                  <a:srgbClr val="002060"/>
                </a:solidFill>
                <a:latin typeface="Times New Roman" panose="02020603050405020304" pitchFamily="18" charset="0"/>
                <a:cs typeface="Times New Roman" panose="02020603050405020304" pitchFamily="18" charset="0"/>
              </a:rPr>
              <a:t>We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categorized the cultures of organization </a:t>
            </a:r>
            <a:r>
              <a:rPr lang="en-GB" sz="1600" dirty="0" err="1">
                <a:solidFill>
                  <a:srgbClr val="002060"/>
                </a:solidFill>
                <a:latin typeface="Times New Roman" panose="02020603050405020304" pitchFamily="18" charset="0"/>
                <a:cs typeface="Times New Roman" panose="02020603050405020304" pitchFamily="18" charset="0"/>
              </a:rPr>
              <a:t>usin</a:t>
            </a:r>
            <a:r>
              <a:rPr lang="cs-CZ" sz="1600" dirty="0">
                <a:solidFill>
                  <a:srgbClr val="002060"/>
                </a:solidFill>
                <a:latin typeface="Times New Roman" panose="02020603050405020304" pitchFamily="18" charset="0"/>
                <a:cs typeface="Times New Roman" panose="02020603050405020304" pitchFamily="18" charset="0"/>
              </a:rPr>
              <a:t>g </a:t>
            </a:r>
            <a:r>
              <a:rPr lang="en-GB" sz="1600" dirty="0">
                <a:solidFill>
                  <a:srgbClr val="002060"/>
                </a:solidFill>
                <a:latin typeface="Times New Roman" panose="02020603050405020304" pitchFamily="18" charset="0"/>
                <a:cs typeface="Times New Roman" panose="02020603050405020304" pitchFamily="18" charset="0"/>
              </a:rPr>
              <a:t>a four-type framework: role, power, task, and person.</a:t>
            </a:r>
            <a:endParaRPr lang="cs-CZ" sz="1600" dirty="0">
              <a:solidFill>
                <a:srgbClr val="002060"/>
              </a:solidFill>
              <a:latin typeface="Times New Roman" panose="02020603050405020304" pitchFamily="18" charset="0"/>
              <a:cs typeface="Times New Roman" panose="02020603050405020304" pitchFamily="18" charset="0"/>
            </a:endParaRPr>
          </a:p>
          <a:p>
            <a:r>
              <a:rPr lang="en-GB" sz="1600" dirty="0">
                <a:solidFill>
                  <a:srgbClr val="002060"/>
                </a:solidFill>
                <a:latin typeface="Times New Roman" panose="02020603050405020304" pitchFamily="18" charset="0"/>
                <a:cs typeface="Times New Roman" panose="02020603050405020304" pitchFamily="18" charset="0"/>
              </a:rPr>
              <a:t>culture could be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differentiated along five dimensions: power distance;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uncertainty avoidance; individualism–collectivism;</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masculinity–femininity; and short-term–long-term</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perspective.</a:t>
            </a:r>
            <a:endParaRPr lang="cs-CZ" sz="1600" dirty="0">
              <a:solidFill>
                <a:srgbClr val="002060"/>
              </a:solidFill>
              <a:latin typeface="Times New Roman" panose="02020603050405020304" pitchFamily="18" charset="0"/>
              <a:cs typeface="Times New Roman" panose="02020603050405020304" pitchFamily="18" charset="0"/>
            </a:endParaRPr>
          </a:p>
          <a:p>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a:t>RECAP</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1339646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205740" y="257176"/>
            <a:ext cx="6155055" cy="4612004"/>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sz="1350"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1259632" y="1347614"/>
            <a:ext cx="3833813" cy="1619250"/>
          </a:xfrm>
          <a:prstGeom prst="rect">
            <a:avLst/>
          </a:prstGeom>
        </p:spPr>
        <p:txBody>
          <a:bodyPr anchor="t">
            <a:normAutofit fontScale="90000"/>
          </a:bodyPr>
          <a:lstStyle/>
          <a:p>
            <a:pPr>
              <a:defRPr/>
            </a:pPr>
            <a:br>
              <a:rPr lang="cs-CZ" sz="3000" b="1">
                <a:solidFill>
                  <a:schemeClr val="bg1"/>
                </a:solidFill>
                <a:latin typeface="Times New Roman" panose="02020603050405020304" pitchFamily="18" charset="0"/>
                <a:cs typeface="Times New Roman" panose="02020603050405020304" pitchFamily="18" charset="0"/>
              </a:rPr>
            </a:br>
            <a:r>
              <a:rPr lang="cs-CZ" sz="3000" b="1" err="1">
                <a:solidFill>
                  <a:schemeClr val="bg1"/>
                </a:solidFill>
                <a:latin typeface="Times New Roman" panose="02020603050405020304" pitchFamily="18" charset="0"/>
                <a:cs typeface="Times New Roman" panose="02020603050405020304" pitchFamily="18" charset="0"/>
              </a:rPr>
              <a:t>We</a:t>
            </a:r>
            <a:r>
              <a:rPr lang="cs-CZ" sz="3000" b="1">
                <a:solidFill>
                  <a:schemeClr val="bg1"/>
                </a:solidFill>
                <a:latin typeface="Times New Roman" panose="02020603050405020304" pitchFamily="18" charset="0"/>
                <a:cs typeface="Times New Roman" panose="02020603050405020304" pitchFamily="18" charset="0"/>
              </a:rPr>
              <a:t> </a:t>
            </a:r>
            <a:r>
              <a:rPr lang="en-US" sz="3000" b="1">
                <a:solidFill>
                  <a:schemeClr val="bg1"/>
                </a:solidFill>
                <a:latin typeface="Times New Roman" panose="02020603050405020304" pitchFamily="18" charset="0"/>
                <a:cs typeface="Times New Roman" panose="02020603050405020304" pitchFamily="18" charset="0"/>
              </a:rPr>
              <a:t>can share our thoughts </a:t>
            </a:r>
            <a:r>
              <a:rPr lang="cs-CZ" sz="3000" b="1">
                <a:solidFill>
                  <a:schemeClr val="bg1"/>
                </a:solidFill>
                <a:latin typeface="Times New Roman" panose="02020603050405020304" pitchFamily="18" charset="0"/>
                <a:cs typeface="Times New Roman" panose="02020603050405020304" pitchFamily="18" charset="0"/>
              </a:rPr>
              <a:t>and </a:t>
            </a:r>
            <a:r>
              <a:rPr lang="en-US" sz="3000" b="1">
                <a:solidFill>
                  <a:schemeClr val="bg1"/>
                </a:solidFill>
                <a:latin typeface="Times New Roman" panose="02020603050405020304" pitchFamily="18" charset="0"/>
                <a:cs typeface="Times New Roman" panose="02020603050405020304" pitchFamily="18" charset="0"/>
              </a:rPr>
              <a:t>ask question</a:t>
            </a:r>
            <a:r>
              <a:rPr lang="cs-CZ" sz="3000" b="1">
                <a:solidFill>
                  <a:schemeClr val="bg1"/>
                </a:solidFill>
                <a:latin typeface="Times New Roman" panose="02020603050405020304" pitchFamily="18" charset="0"/>
                <a:cs typeface="Times New Roman" panose="02020603050405020304" pitchFamily="18" charset="0"/>
              </a:rPr>
              <a:t>s</a:t>
            </a:r>
            <a:br>
              <a:rPr lang="cs-CZ" sz="3000" b="1">
                <a:solidFill>
                  <a:schemeClr val="bg1"/>
                </a:solidFill>
                <a:latin typeface="Times New Roman" panose="02020603050405020304" pitchFamily="18" charset="0"/>
                <a:cs typeface="Times New Roman" panose="02020603050405020304" pitchFamily="18" charset="0"/>
              </a:rPr>
            </a:br>
            <a:r>
              <a:rPr lang="cs-CZ" sz="3000" b="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br>
              <a:rPr lang="cs-CZ" sz="3000" b="1">
                <a:solidFill>
                  <a:schemeClr val="bg1"/>
                </a:solidFill>
                <a:latin typeface="Times New Roman" panose="02020603050405020304" pitchFamily="18" charset="0"/>
                <a:cs typeface="Times New Roman" panose="02020603050405020304" pitchFamily="18" charset="0"/>
              </a:rPr>
            </a:br>
            <a:br>
              <a:rPr lang="cs-CZ" sz="3000" b="1">
                <a:solidFill>
                  <a:schemeClr val="bg1"/>
                </a:solidFill>
                <a:latin typeface="Times New Roman" panose="02020603050405020304" pitchFamily="18" charset="0"/>
                <a:cs typeface="Times New Roman" panose="02020603050405020304" pitchFamily="18" charset="0"/>
              </a:rPr>
            </a:br>
            <a:br>
              <a:rPr lang="cs-CZ" sz="3000" b="1">
                <a:solidFill>
                  <a:schemeClr val="bg1"/>
                </a:solidFill>
                <a:latin typeface="Times New Roman" panose="02020603050405020304" pitchFamily="18" charset="0"/>
                <a:cs typeface="Times New Roman" panose="02020603050405020304" pitchFamily="18" charset="0"/>
              </a:rPr>
            </a:br>
            <a:endParaRPr lang="cs-CZ" sz="3000" b="1">
              <a:solidFill>
                <a:schemeClr val="bg1"/>
              </a:solidFill>
              <a:latin typeface="Times New Roman" panose="02020603050405020304" pitchFamily="18" charset="0"/>
              <a:cs typeface="Times New Roman" panose="02020603050405020304" pitchFamily="18" charset="0"/>
            </a:endParaRPr>
          </a:p>
        </p:txBody>
      </p:sp>
      <p:sp>
        <p:nvSpPr>
          <p:cNvPr id="16390" name="Podnadpis 2"/>
          <p:cNvSpPr txBox="1">
            <a:spLocks/>
          </p:cNvSpPr>
          <p:nvPr/>
        </p:nvSpPr>
        <p:spPr bwMode="auto">
          <a:xfrm>
            <a:off x="6444208" y="864820"/>
            <a:ext cx="2584968" cy="2138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r>
              <a:rPr lang="cs-CZ" altLang="cs-CZ" sz="1200" b="1" dirty="0">
                <a:solidFill>
                  <a:srgbClr val="307871"/>
                </a:solidFill>
                <a:latin typeface="Times New Roman" panose="02020603050405020304" pitchFamily="18" charset="0"/>
                <a:cs typeface="Times New Roman" panose="02020603050405020304" pitchFamily="18" charset="0"/>
              </a:rPr>
              <a:t>Pavel Adámek</a:t>
            </a:r>
          </a:p>
          <a:p>
            <a:pPr algn="ctr" eaLnBrk="1" hangingPunct="1">
              <a:buFont typeface="Arial" panose="020B0604020202020204" pitchFamily="34" charset="0"/>
              <a:buNone/>
            </a:pPr>
            <a:r>
              <a:rPr lang="cs-CZ" altLang="cs-CZ" sz="1200" b="1" i="1" dirty="0">
                <a:solidFill>
                  <a:srgbClr val="307871"/>
                </a:solidFill>
                <a:latin typeface="Times New Roman" panose="02020603050405020304" pitchFamily="18" charset="0"/>
                <a:cs typeface="Times New Roman" panose="02020603050405020304" pitchFamily="18" charset="0"/>
              </a:rPr>
              <a:t>adamek@opf.slu.cz</a:t>
            </a: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057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847205"/>
            <a:ext cx="8422616" cy="36686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b="1" dirty="0">
                <a:solidFill>
                  <a:srgbClr val="002060"/>
                </a:solidFill>
                <a:latin typeface="Times New Roman" panose="02020603050405020304" pitchFamily="18" charset="0"/>
                <a:cs typeface="Times New Roman" panose="02020603050405020304" pitchFamily="18" charset="0"/>
              </a:rPr>
              <a:t>Corporate </a:t>
            </a:r>
            <a:r>
              <a:rPr lang="cs-CZ" sz="1400" b="1" dirty="0" err="1">
                <a:solidFill>
                  <a:srgbClr val="002060"/>
                </a:solidFill>
                <a:latin typeface="Times New Roman" panose="02020603050405020304" pitchFamily="18" charset="0"/>
                <a:cs typeface="Times New Roman" panose="02020603050405020304" pitchFamily="18" charset="0"/>
              </a:rPr>
              <a:t>culture</a:t>
            </a:r>
            <a:r>
              <a:rPr lang="cs-CZ" sz="1400" b="1" dirty="0">
                <a:solidFill>
                  <a:srgbClr val="002060"/>
                </a:solidFill>
                <a:latin typeface="Times New Roman" panose="02020603050405020304" pitchFamily="18" charset="0"/>
                <a:cs typeface="Times New Roman" panose="02020603050405020304" pitchFamily="18" charset="0"/>
              </a:rPr>
              <a:t> </a:t>
            </a:r>
            <a:r>
              <a:rPr lang="cs-CZ" sz="1400" dirty="0">
                <a:solidFill>
                  <a:srgbClr val="002060"/>
                </a:solidFill>
                <a:latin typeface="Times New Roman" panose="02020603050405020304" pitchFamily="18" charset="0"/>
                <a:cs typeface="Times New Roman" panose="02020603050405020304" pitchFamily="18" charset="0"/>
              </a:rPr>
              <a:t>-  </a:t>
            </a:r>
            <a:r>
              <a:rPr lang="en-GB" sz="1400" dirty="0">
                <a:solidFill>
                  <a:srgbClr val="002060"/>
                </a:solidFill>
                <a:latin typeface="Times New Roman" panose="02020603050405020304" pitchFamily="18" charset="0"/>
                <a:cs typeface="Times New Roman" panose="02020603050405020304" pitchFamily="18" charset="0"/>
              </a:rPr>
              <a:t>how things are done in a company on a daily basis. </a:t>
            </a: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en-GB" sz="1400" dirty="0">
                <a:solidFill>
                  <a:srgbClr val="002060"/>
                </a:solidFill>
                <a:latin typeface="Times New Roman" panose="02020603050405020304" pitchFamily="18" charset="0"/>
                <a:cs typeface="Times New Roman" panose="02020603050405020304" pitchFamily="18" charset="0"/>
              </a:rPr>
              <a:t>It affects</a:t>
            </a:r>
            <a:r>
              <a:rPr lang="cs-CZ" sz="1400" dirty="0">
                <a:solidFill>
                  <a:srgbClr val="002060"/>
                </a:solidFill>
                <a:latin typeface="Times New Roman" panose="02020603050405020304" pitchFamily="18" charset="0"/>
                <a:cs typeface="Times New Roman" panose="02020603050405020304" pitchFamily="18" charset="0"/>
              </a:rPr>
              <a:t> </a:t>
            </a:r>
            <a:r>
              <a:rPr lang="en-GB" sz="1400" dirty="0">
                <a:solidFill>
                  <a:srgbClr val="002060"/>
                </a:solidFill>
                <a:latin typeface="Times New Roman" panose="02020603050405020304" pitchFamily="18" charset="0"/>
                <a:cs typeface="Times New Roman" panose="02020603050405020304" pitchFamily="18" charset="0"/>
              </a:rPr>
              <a:t>how employees perform their work, and how they relate to each other, to customers, and</a:t>
            </a:r>
            <a:r>
              <a:rPr lang="cs-CZ" sz="1400" dirty="0">
                <a:solidFill>
                  <a:srgbClr val="002060"/>
                </a:solidFill>
                <a:latin typeface="Times New Roman" panose="02020603050405020304" pitchFamily="18" charset="0"/>
                <a:cs typeface="Times New Roman" panose="02020603050405020304" pitchFamily="18" charset="0"/>
              </a:rPr>
              <a:t> </a:t>
            </a:r>
            <a:r>
              <a:rPr lang="en-GB" sz="1400" dirty="0">
                <a:solidFill>
                  <a:srgbClr val="002060"/>
                </a:solidFill>
                <a:latin typeface="Times New Roman" panose="02020603050405020304" pitchFamily="18" charset="0"/>
                <a:cs typeface="Times New Roman" panose="02020603050405020304" pitchFamily="18" charset="0"/>
              </a:rPr>
              <a:t>to their managers. </a:t>
            </a: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en-GB" sz="1400" b="1" dirty="0">
                <a:solidFill>
                  <a:srgbClr val="002060"/>
                </a:solidFill>
                <a:latin typeface="Times New Roman" panose="02020603050405020304" pitchFamily="18" charset="0"/>
                <a:cs typeface="Times New Roman" panose="02020603050405020304" pitchFamily="18" charset="0"/>
              </a:rPr>
              <a:t>Organizational culture </a:t>
            </a:r>
            <a:r>
              <a:rPr lang="en-GB" sz="1400" dirty="0">
                <a:solidFill>
                  <a:srgbClr val="002060"/>
                </a:solidFill>
                <a:latin typeface="Times New Roman" panose="02020603050405020304" pitchFamily="18" charset="0"/>
                <a:cs typeface="Times New Roman" panose="02020603050405020304" pitchFamily="18" charset="0"/>
              </a:rPr>
              <a:t>affects not only task issues – </a:t>
            </a:r>
            <a:r>
              <a:rPr lang="en-GB" sz="1400" b="1" dirty="0">
                <a:solidFill>
                  <a:srgbClr val="002060"/>
                </a:solidFill>
                <a:latin typeface="Times New Roman" panose="02020603050405020304" pitchFamily="18" charset="0"/>
                <a:cs typeface="Times New Roman" panose="02020603050405020304" pitchFamily="18" charset="0"/>
              </a:rPr>
              <a:t>how well or badly</a:t>
            </a:r>
            <a:r>
              <a:rPr lang="cs-CZ" sz="1400" b="1" dirty="0">
                <a:solidFill>
                  <a:srgbClr val="002060"/>
                </a:solidFill>
                <a:latin typeface="Times New Roman" panose="02020603050405020304" pitchFamily="18" charset="0"/>
                <a:cs typeface="Times New Roman" panose="02020603050405020304" pitchFamily="18" charset="0"/>
              </a:rPr>
              <a:t> </a:t>
            </a:r>
            <a:r>
              <a:rPr lang="en-GB" sz="1400" b="1" dirty="0">
                <a:solidFill>
                  <a:srgbClr val="002060"/>
                </a:solidFill>
                <a:latin typeface="Times New Roman" panose="02020603050405020304" pitchFamily="18" charset="0"/>
                <a:cs typeface="Times New Roman" panose="02020603050405020304" pitchFamily="18" charset="0"/>
              </a:rPr>
              <a:t>an organization performs – but also emotional issues</a:t>
            </a:r>
            <a:r>
              <a:rPr lang="en-GB" sz="1400" dirty="0">
                <a:solidFill>
                  <a:srgbClr val="002060"/>
                </a:solidFill>
                <a:latin typeface="Times New Roman" panose="02020603050405020304" pitchFamily="18" charset="0"/>
                <a:cs typeface="Times New Roman" panose="02020603050405020304" pitchFamily="18" charset="0"/>
              </a:rPr>
              <a:t> – how workers feel about their work</a:t>
            </a:r>
            <a:r>
              <a:rPr lang="cs-CZ" sz="1400" dirty="0">
                <a:solidFill>
                  <a:srgbClr val="002060"/>
                </a:solidFill>
                <a:latin typeface="Times New Roman" panose="02020603050405020304" pitchFamily="18" charset="0"/>
                <a:cs typeface="Times New Roman" panose="02020603050405020304" pitchFamily="18" charset="0"/>
              </a:rPr>
              <a:t> </a:t>
            </a:r>
            <a:r>
              <a:rPr lang="en-GB" sz="1400" dirty="0">
                <a:solidFill>
                  <a:srgbClr val="002060"/>
                </a:solidFill>
                <a:latin typeface="Times New Roman" panose="02020603050405020304" pitchFamily="18" charset="0"/>
                <a:cs typeface="Times New Roman" panose="02020603050405020304" pitchFamily="18" charset="0"/>
              </a:rPr>
              <a:t>and their companies. </a:t>
            </a: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pPr marL="0" indent="0">
              <a:buNone/>
            </a:pPr>
            <a:r>
              <a:rPr lang="en-GB" sz="1400" dirty="0">
                <a:solidFill>
                  <a:srgbClr val="002060"/>
                </a:solidFill>
                <a:latin typeface="Times New Roman" panose="02020603050405020304" pitchFamily="18" charset="0"/>
                <a:cs typeface="Times New Roman" panose="02020603050405020304" pitchFamily="18" charset="0"/>
              </a:rPr>
              <a:t>Organizational culture has been a popular topic since the early 1980s</a:t>
            </a:r>
            <a:r>
              <a:rPr lang="cs-CZ" sz="1400" dirty="0">
                <a:solidFill>
                  <a:srgbClr val="002060"/>
                </a:solidFill>
                <a:latin typeface="Times New Roman" panose="02020603050405020304" pitchFamily="18" charset="0"/>
                <a:cs typeface="Times New Roman" panose="02020603050405020304" pitchFamily="18" charset="0"/>
              </a:rPr>
              <a:t>:</a:t>
            </a:r>
          </a:p>
          <a:p>
            <a:r>
              <a:rPr lang="en-GB" altLang="cs-CZ" sz="1400" dirty="0">
                <a:solidFill>
                  <a:srgbClr val="002060"/>
                </a:solidFill>
                <a:latin typeface="Times New Roman" panose="02020603050405020304" pitchFamily="18" charset="0"/>
                <a:cs typeface="Times New Roman" panose="02020603050405020304" pitchFamily="18" charset="0"/>
              </a:rPr>
              <a:t>Japan’s industrial success during the 1970s and 1980s;</a:t>
            </a:r>
          </a:p>
          <a:p>
            <a:r>
              <a:rPr lang="en-GB" altLang="cs-CZ" sz="1400" dirty="0">
                <a:solidFill>
                  <a:srgbClr val="002060"/>
                </a:solidFill>
                <a:latin typeface="Times New Roman" panose="02020603050405020304" pitchFamily="18" charset="0"/>
                <a:cs typeface="Times New Roman" panose="02020603050405020304" pitchFamily="18" charset="0"/>
              </a:rPr>
              <a:t>increasing globalization, placing organizational culture into sharp focus alongside national</a:t>
            </a:r>
            <a:r>
              <a:rPr lang="cs-CZ" altLang="cs-CZ" sz="1400" dirty="0">
                <a:solidFill>
                  <a:srgbClr val="002060"/>
                </a:solidFill>
                <a:latin typeface="Times New Roman" panose="02020603050405020304" pitchFamily="18" charset="0"/>
                <a:cs typeface="Times New Roman" panose="02020603050405020304" pitchFamily="18" charset="0"/>
              </a:rPr>
              <a:t> </a:t>
            </a:r>
            <a:r>
              <a:rPr lang="en-GB" altLang="cs-CZ" sz="1400" dirty="0">
                <a:solidFill>
                  <a:srgbClr val="002060"/>
                </a:solidFill>
                <a:latin typeface="Times New Roman" panose="02020603050405020304" pitchFamily="18" charset="0"/>
                <a:cs typeface="Times New Roman" panose="02020603050405020304" pitchFamily="18" charset="0"/>
              </a:rPr>
              <a:t>culture;</a:t>
            </a:r>
          </a:p>
          <a:p>
            <a:r>
              <a:rPr lang="en-GB" altLang="cs-CZ" sz="1400" dirty="0">
                <a:solidFill>
                  <a:srgbClr val="002060"/>
                </a:solidFill>
                <a:latin typeface="Times New Roman" panose="02020603050405020304" pitchFamily="18" charset="0"/>
                <a:cs typeface="Times New Roman" panose="02020603050405020304" pitchFamily="18" charset="0"/>
              </a:rPr>
              <a:t>the contentious view that management can consciously manipulate culture to achieve</a:t>
            </a:r>
            <a:r>
              <a:rPr lang="cs-CZ" altLang="cs-CZ" sz="1400" dirty="0">
                <a:solidFill>
                  <a:srgbClr val="002060"/>
                </a:solidFill>
                <a:latin typeface="Times New Roman" panose="02020603050405020304" pitchFamily="18" charset="0"/>
                <a:cs typeface="Times New Roman" panose="02020603050405020304" pitchFamily="18" charset="0"/>
              </a:rPr>
              <a:t> </a:t>
            </a:r>
            <a:r>
              <a:rPr lang="en-GB" altLang="cs-CZ" sz="1400" dirty="0">
                <a:solidFill>
                  <a:srgbClr val="002060"/>
                </a:solidFill>
                <a:latin typeface="Times New Roman" panose="02020603050405020304" pitchFamily="18" charset="0"/>
                <a:cs typeface="Times New Roman" panose="02020603050405020304" pitchFamily="18" charset="0"/>
              </a:rPr>
              <a:t>organizational (change) objective</a:t>
            </a:r>
            <a:r>
              <a:rPr lang="cs-CZ" altLang="cs-CZ" sz="1400" dirty="0">
                <a:solidFill>
                  <a:srgbClr val="002060"/>
                </a:solidFill>
                <a:latin typeface="Times New Roman" panose="02020603050405020304" pitchFamily="18" charset="0"/>
                <a:cs typeface="Times New Roman" panose="02020603050405020304" pitchFamily="18" charset="0"/>
              </a:rPr>
              <a:t>s</a:t>
            </a:r>
            <a:r>
              <a:rPr lang="en-GB" altLang="cs-CZ" sz="1400" dirty="0">
                <a:solidFill>
                  <a:srgbClr val="002060"/>
                </a:solidFill>
                <a:latin typeface="Times New Roman" panose="02020603050405020304" pitchFamily="18" charset="0"/>
                <a:cs typeface="Times New Roman" panose="02020603050405020304" pitchFamily="18" charset="0"/>
              </a:rPr>
              <a:t>;</a:t>
            </a:r>
          </a:p>
          <a:p>
            <a:r>
              <a:rPr lang="en-GB" altLang="cs-CZ" sz="1400" dirty="0">
                <a:solidFill>
                  <a:srgbClr val="002060"/>
                </a:solidFill>
                <a:latin typeface="Times New Roman" panose="02020603050405020304" pitchFamily="18" charset="0"/>
                <a:cs typeface="Times New Roman" panose="02020603050405020304" pitchFamily="18" charset="0"/>
              </a:rPr>
              <a:t>the belief that intangible (soft) factors such as values and beliefs impacted on financial</a:t>
            </a:r>
            <a:r>
              <a:rPr lang="cs-CZ" altLang="cs-CZ" sz="1400" dirty="0">
                <a:solidFill>
                  <a:srgbClr val="002060"/>
                </a:solidFill>
                <a:latin typeface="Times New Roman" panose="02020603050405020304" pitchFamily="18" charset="0"/>
                <a:cs typeface="Times New Roman" panose="02020603050405020304" pitchFamily="18" charset="0"/>
              </a:rPr>
              <a:t> </a:t>
            </a:r>
            <a:r>
              <a:rPr lang="en-GB" altLang="cs-CZ" sz="1400" dirty="0">
                <a:solidFill>
                  <a:srgbClr val="002060"/>
                </a:solidFill>
                <a:latin typeface="Times New Roman" panose="02020603050405020304" pitchFamily="18" charset="0"/>
                <a:cs typeface="Times New Roman" panose="02020603050405020304" pitchFamily="18" charset="0"/>
              </a:rPr>
              <a:t>(hard) ones and the conviction that managers were capable of changing cultures.</a:t>
            </a:r>
            <a:endParaRPr lang="en-US"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a:t>Organizational </a:t>
            </a:r>
            <a:r>
              <a:rPr lang="cs-CZ" dirty="0" err="1"/>
              <a:t>Culture</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33595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animEffect transition="in" filter="fade">
                                      <p:cBhvr>
                                        <p:cTn id="17" dur="500"/>
                                        <p:tgtEl>
                                          <p:spTgt spid="1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7" end="7"/>
                                            </p:txEl>
                                          </p:spTgt>
                                        </p:tgtEl>
                                        <p:attrNameLst>
                                          <p:attrName>style.visibility</p:attrName>
                                        </p:attrNameLst>
                                      </p:cBhvr>
                                      <p:to>
                                        <p:strVal val="visible"/>
                                      </p:to>
                                    </p:set>
                                    <p:animEffect transition="in" filter="fade">
                                      <p:cBhvr>
                                        <p:cTn id="22" dur="500"/>
                                        <p:tgtEl>
                                          <p:spTgt spid="16">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8" end="8"/>
                                            </p:txEl>
                                          </p:spTgt>
                                        </p:tgtEl>
                                        <p:attrNameLst>
                                          <p:attrName>style.visibility</p:attrName>
                                        </p:attrNameLst>
                                      </p:cBhvr>
                                      <p:to>
                                        <p:strVal val="visible"/>
                                      </p:to>
                                    </p:set>
                                    <p:animEffect transition="in" filter="fade">
                                      <p:cBhvr>
                                        <p:cTn id="27" dur="500"/>
                                        <p:tgtEl>
                                          <p:spTgt spid="16">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xEl>
                                              <p:pRg st="9" end="9"/>
                                            </p:txEl>
                                          </p:spTgt>
                                        </p:tgtEl>
                                        <p:attrNameLst>
                                          <p:attrName>style.visibility</p:attrName>
                                        </p:attrNameLst>
                                      </p:cBhvr>
                                      <p:to>
                                        <p:strVal val="visible"/>
                                      </p:to>
                                    </p:set>
                                    <p:animEffect transition="in" filter="fade">
                                      <p:cBhvr>
                                        <p:cTn id="32" dur="500"/>
                                        <p:tgtEl>
                                          <p:spTgt spid="16">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xEl>
                                              <p:pRg st="10" end="10"/>
                                            </p:txEl>
                                          </p:spTgt>
                                        </p:tgtEl>
                                        <p:attrNameLst>
                                          <p:attrName>style.visibility</p:attrName>
                                        </p:attrNameLst>
                                      </p:cBhvr>
                                      <p:to>
                                        <p:strVal val="visible"/>
                                      </p:to>
                                    </p:set>
                                    <p:animEffect transition="in" filter="fade">
                                      <p:cBhvr>
                                        <p:cTn id="37" dur="500"/>
                                        <p:tgtEl>
                                          <p:spTgt spid="1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2317898"/>
            <a:ext cx="7776864" cy="507703"/>
          </a:xfrm>
        </p:spPr>
        <p:txBody>
          <a:bodyPr/>
          <a:lstStyle/>
          <a:p>
            <a:r>
              <a:rPr lang="cs-CZ" dirty="0"/>
              <a:t>Organizational </a:t>
            </a:r>
            <a:r>
              <a:rPr lang="cs-CZ" dirty="0" err="1"/>
              <a:t>Culture</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2" name="Obrázek 1">
            <a:extLst>
              <a:ext uri="{FF2B5EF4-FFF2-40B4-BE49-F238E27FC236}">
                <a16:creationId xmlns:a16="http://schemas.microsoft.com/office/drawing/2014/main" id="{692C7370-F4A7-4F98-9DBB-16985BDE26A8}"/>
              </a:ext>
            </a:extLst>
          </p:cNvPr>
          <p:cNvPicPr>
            <a:picLocks noChangeAspect="1"/>
          </p:cNvPicPr>
          <p:nvPr/>
        </p:nvPicPr>
        <p:blipFill>
          <a:blip r:embed="rId3"/>
          <a:stretch>
            <a:fillRect/>
          </a:stretch>
        </p:blipFill>
        <p:spPr>
          <a:xfrm>
            <a:off x="4636072" y="0"/>
            <a:ext cx="4507928" cy="5143500"/>
          </a:xfrm>
          <a:prstGeom prst="rect">
            <a:avLst/>
          </a:prstGeom>
        </p:spPr>
      </p:pic>
      <p:pic>
        <p:nvPicPr>
          <p:cNvPr id="3" name="Obrázek 2">
            <a:extLst>
              <a:ext uri="{FF2B5EF4-FFF2-40B4-BE49-F238E27FC236}">
                <a16:creationId xmlns:a16="http://schemas.microsoft.com/office/drawing/2014/main" id="{19E2D1B0-1514-4836-AEE2-7E2B3D5192A3}"/>
              </a:ext>
            </a:extLst>
          </p:cNvPr>
          <p:cNvPicPr>
            <a:picLocks noChangeAspect="1"/>
          </p:cNvPicPr>
          <p:nvPr/>
        </p:nvPicPr>
        <p:blipFill>
          <a:blip r:embed="rId4"/>
          <a:stretch>
            <a:fillRect/>
          </a:stretch>
        </p:blipFill>
        <p:spPr>
          <a:xfrm>
            <a:off x="64071" y="0"/>
            <a:ext cx="4572001" cy="5143500"/>
          </a:xfrm>
          <a:prstGeom prst="rect">
            <a:avLst/>
          </a:prstGeom>
        </p:spPr>
      </p:pic>
    </p:spTree>
    <p:extLst>
      <p:ext uri="{BB962C8B-B14F-4D97-AF65-F5344CB8AC3E}">
        <p14:creationId xmlns:p14="http://schemas.microsoft.com/office/powerpoint/2010/main" val="866744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79512" y="847205"/>
            <a:ext cx="4176464" cy="36686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400" b="1" dirty="0">
                <a:solidFill>
                  <a:srgbClr val="002060"/>
                </a:solidFill>
                <a:latin typeface="Times New Roman" panose="02020603050405020304" pitchFamily="18" charset="0"/>
                <a:cs typeface="Times New Roman" panose="02020603050405020304" pitchFamily="18" charset="0"/>
              </a:rPr>
              <a:t>F</a:t>
            </a:r>
            <a:r>
              <a:rPr lang="en-GB" sz="1400" b="1" dirty="0" err="1">
                <a:solidFill>
                  <a:srgbClr val="002060"/>
                </a:solidFill>
                <a:latin typeface="Times New Roman" panose="02020603050405020304" pitchFamily="18" charset="0"/>
                <a:cs typeface="Times New Roman" panose="02020603050405020304" pitchFamily="18" charset="0"/>
              </a:rPr>
              <a:t>irst</a:t>
            </a:r>
            <a:r>
              <a:rPr lang="en-GB" sz="1400" b="1" dirty="0">
                <a:solidFill>
                  <a:srgbClr val="002060"/>
                </a:solidFill>
                <a:latin typeface="Times New Roman" panose="02020603050405020304" pitchFamily="18" charset="0"/>
                <a:cs typeface="Times New Roman" panose="02020603050405020304" pitchFamily="18" charset="0"/>
              </a:rPr>
              <a:t> level </a:t>
            </a:r>
            <a:r>
              <a:rPr lang="en-GB" sz="1400" dirty="0">
                <a:solidFill>
                  <a:srgbClr val="002060"/>
                </a:solidFill>
                <a:latin typeface="Times New Roman" panose="02020603050405020304" pitchFamily="18" charset="0"/>
                <a:cs typeface="Times New Roman" panose="02020603050405020304" pitchFamily="18" charset="0"/>
              </a:rPr>
              <a:t>is the </a:t>
            </a:r>
            <a:r>
              <a:rPr lang="en-GB" sz="1400" b="1" dirty="0">
                <a:solidFill>
                  <a:srgbClr val="002060"/>
                </a:solidFill>
                <a:latin typeface="Times New Roman" panose="02020603050405020304" pitchFamily="18" charset="0"/>
                <a:cs typeface="Times New Roman" panose="02020603050405020304" pitchFamily="18" charset="0"/>
              </a:rPr>
              <a:t>surface manifestations of Organizational</a:t>
            </a:r>
            <a:r>
              <a:rPr lang="cs-CZ" sz="1400" b="1" dirty="0">
                <a:solidFill>
                  <a:srgbClr val="002060"/>
                </a:solidFill>
                <a:latin typeface="Times New Roman" panose="02020603050405020304" pitchFamily="18" charset="0"/>
                <a:cs typeface="Times New Roman" panose="02020603050405020304" pitchFamily="18" charset="0"/>
              </a:rPr>
              <a:t> </a:t>
            </a:r>
            <a:r>
              <a:rPr lang="en-GB" sz="1400" b="1" dirty="0">
                <a:solidFill>
                  <a:srgbClr val="002060"/>
                </a:solidFill>
                <a:latin typeface="Times New Roman" panose="02020603050405020304" pitchFamily="18" charset="0"/>
                <a:cs typeface="Times New Roman" panose="02020603050405020304" pitchFamily="18" charset="0"/>
              </a:rPr>
              <a:t>culture</a:t>
            </a:r>
            <a:r>
              <a:rPr lang="en-GB" sz="1400" dirty="0">
                <a:solidFill>
                  <a:srgbClr val="002060"/>
                </a:solidFill>
                <a:latin typeface="Times New Roman" panose="02020603050405020304" pitchFamily="18" charset="0"/>
                <a:cs typeface="Times New Roman" panose="02020603050405020304" pitchFamily="18" charset="0"/>
              </a:rPr>
              <a:t>, also called ‘observable culture’. </a:t>
            </a: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en-GB" sz="1400" dirty="0">
                <a:solidFill>
                  <a:srgbClr val="002060"/>
                </a:solidFill>
                <a:latin typeface="Times New Roman" panose="02020603050405020304" pitchFamily="18" charset="0"/>
                <a:cs typeface="Times New Roman" panose="02020603050405020304" pitchFamily="18" charset="0"/>
              </a:rPr>
              <a:t>It refers to the visible things that a culture</a:t>
            </a:r>
            <a:r>
              <a:rPr lang="cs-CZ" sz="1400" dirty="0">
                <a:solidFill>
                  <a:srgbClr val="002060"/>
                </a:solidFill>
                <a:latin typeface="Times New Roman" panose="02020603050405020304" pitchFamily="18" charset="0"/>
                <a:cs typeface="Times New Roman" panose="02020603050405020304" pitchFamily="18" charset="0"/>
              </a:rPr>
              <a:t> </a:t>
            </a:r>
            <a:r>
              <a:rPr lang="en-GB" sz="1400" dirty="0">
                <a:solidFill>
                  <a:srgbClr val="002060"/>
                </a:solidFill>
                <a:latin typeface="Times New Roman" panose="02020603050405020304" pitchFamily="18" charset="0"/>
                <a:cs typeface="Times New Roman" panose="02020603050405020304" pitchFamily="18" charset="0"/>
              </a:rPr>
              <a:t>produces. </a:t>
            </a:r>
            <a:endParaRPr lang="cs-CZ" sz="1400" dirty="0">
              <a:solidFill>
                <a:srgbClr val="002060"/>
              </a:solidFill>
              <a:latin typeface="Times New Roman" panose="02020603050405020304" pitchFamily="18" charset="0"/>
              <a:cs typeface="Times New Roman" panose="02020603050405020304" pitchFamily="18" charset="0"/>
            </a:endParaRPr>
          </a:p>
          <a:p>
            <a:endParaRPr lang="cs-CZ" sz="1400" dirty="0">
              <a:solidFill>
                <a:srgbClr val="002060"/>
              </a:solidFill>
              <a:latin typeface="Times New Roman" panose="02020603050405020304" pitchFamily="18" charset="0"/>
              <a:cs typeface="Times New Roman" panose="02020603050405020304" pitchFamily="18" charset="0"/>
            </a:endParaRPr>
          </a:p>
          <a:p>
            <a:r>
              <a:rPr lang="en-GB" sz="1400" dirty="0">
                <a:solidFill>
                  <a:srgbClr val="002060"/>
                </a:solidFill>
                <a:latin typeface="Times New Roman" panose="02020603050405020304" pitchFamily="18" charset="0"/>
                <a:cs typeface="Times New Roman" panose="02020603050405020304" pitchFamily="18" charset="0"/>
              </a:rPr>
              <a:t>It includes both physical objects and also behaviour patterns that can be seen,</a:t>
            </a:r>
            <a:r>
              <a:rPr lang="cs-CZ" sz="1400" dirty="0">
                <a:solidFill>
                  <a:srgbClr val="002060"/>
                </a:solidFill>
                <a:latin typeface="Times New Roman" panose="02020603050405020304" pitchFamily="18" charset="0"/>
                <a:cs typeface="Times New Roman" panose="02020603050405020304" pitchFamily="18" charset="0"/>
              </a:rPr>
              <a:t> </a:t>
            </a:r>
            <a:r>
              <a:rPr lang="en-GB" sz="1400" dirty="0">
                <a:solidFill>
                  <a:srgbClr val="002060"/>
                </a:solidFill>
                <a:latin typeface="Times New Roman" panose="02020603050405020304" pitchFamily="18" charset="0"/>
                <a:cs typeface="Times New Roman" panose="02020603050405020304" pitchFamily="18" charset="0"/>
              </a:rPr>
              <a:t>heard or felt – they all ‘send a message’ to an organization’s employees, suppliers, and</a:t>
            </a:r>
            <a:r>
              <a:rPr lang="cs-CZ" sz="1400" dirty="0">
                <a:solidFill>
                  <a:srgbClr val="002060"/>
                </a:solidFill>
                <a:latin typeface="Times New Roman" panose="02020603050405020304" pitchFamily="18" charset="0"/>
                <a:cs typeface="Times New Roman" panose="02020603050405020304" pitchFamily="18" charset="0"/>
              </a:rPr>
              <a:t> </a:t>
            </a:r>
            <a:r>
              <a:rPr lang="en-GB" sz="1400" dirty="0">
                <a:solidFill>
                  <a:srgbClr val="002060"/>
                </a:solidFill>
                <a:latin typeface="Times New Roman" panose="02020603050405020304" pitchFamily="18" charset="0"/>
                <a:cs typeface="Times New Roman" panose="02020603050405020304" pitchFamily="18" charset="0"/>
              </a:rPr>
              <a:t>customers.</a:t>
            </a:r>
            <a:endParaRPr lang="en-US"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8422616" cy="507703"/>
          </a:xfrm>
        </p:spPr>
        <p:txBody>
          <a:bodyPr/>
          <a:lstStyle/>
          <a:p>
            <a:r>
              <a:rPr lang="cs-CZ" dirty="0" err="1"/>
              <a:t>Culture</a:t>
            </a:r>
            <a:r>
              <a:rPr lang="cs-CZ" dirty="0"/>
              <a:t>: </a:t>
            </a:r>
            <a:r>
              <a:rPr lang="cs-CZ" dirty="0" err="1"/>
              <a:t>surface</a:t>
            </a:r>
            <a:r>
              <a:rPr lang="cs-CZ" dirty="0"/>
              <a:t> </a:t>
            </a:r>
            <a:r>
              <a:rPr lang="cs-CZ" dirty="0" err="1"/>
              <a:t>manifestations</a:t>
            </a:r>
            <a:r>
              <a:rPr lang="cs-CZ" dirty="0"/>
              <a:t>, </a:t>
            </a:r>
            <a:r>
              <a:rPr lang="cs-CZ" dirty="0" err="1"/>
              <a:t>values</a:t>
            </a:r>
            <a:r>
              <a:rPr lang="cs-CZ" dirty="0"/>
              <a:t> and basic </a:t>
            </a:r>
            <a:r>
              <a:rPr lang="cs-CZ" dirty="0" err="1"/>
              <a:t>assumptions</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2" name="Obrázek 1">
            <a:extLst>
              <a:ext uri="{FF2B5EF4-FFF2-40B4-BE49-F238E27FC236}">
                <a16:creationId xmlns:a16="http://schemas.microsoft.com/office/drawing/2014/main" id="{DBDC40C9-B10B-43D1-9664-F9358D79C7F2}"/>
              </a:ext>
            </a:extLst>
          </p:cNvPr>
          <p:cNvPicPr>
            <a:picLocks noChangeAspect="1"/>
          </p:cNvPicPr>
          <p:nvPr/>
        </p:nvPicPr>
        <p:blipFill rotWithShape="1">
          <a:blip r:embed="rId3"/>
          <a:srcRect l="31887" t="13671" r="22438" b="9400"/>
          <a:stretch/>
        </p:blipFill>
        <p:spPr>
          <a:xfrm>
            <a:off x="4283802" y="627610"/>
            <a:ext cx="4843758" cy="4515890"/>
          </a:xfrm>
          <a:prstGeom prst="rect">
            <a:avLst/>
          </a:prstGeom>
        </p:spPr>
      </p:pic>
    </p:spTree>
    <p:extLst>
      <p:ext uri="{BB962C8B-B14F-4D97-AF65-F5344CB8AC3E}">
        <p14:creationId xmlns:p14="http://schemas.microsoft.com/office/powerpoint/2010/main" val="212500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animEffect transition="in" filter="fade">
                                      <p:cBhvr>
                                        <p:cTn id="17"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6440" y="703189"/>
            <a:ext cx="4339536" cy="38127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400" b="1" dirty="0">
                <a:solidFill>
                  <a:srgbClr val="002060"/>
                </a:solidFill>
                <a:latin typeface="Times New Roman" panose="02020603050405020304" pitchFamily="18" charset="0"/>
                <a:cs typeface="Times New Roman" panose="02020603050405020304" pitchFamily="18" charset="0"/>
              </a:rPr>
              <a:t>Artefacts</a:t>
            </a:r>
            <a:r>
              <a:rPr lang="en-GB" sz="1400" dirty="0">
                <a:solidFill>
                  <a:srgbClr val="002060"/>
                </a:solidFill>
                <a:latin typeface="Times New Roman" panose="02020603050405020304" pitchFamily="18" charset="0"/>
                <a:cs typeface="Times New Roman" panose="02020603050405020304" pitchFamily="18" charset="0"/>
              </a:rPr>
              <a:t> are material objects created by human hands to facilitate culturally expressive</a:t>
            </a:r>
            <a:r>
              <a:rPr lang="cs-CZ" sz="1400" dirty="0">
                <a:solidFill>
                  <a:srgbClr val="002060"/>
                </a:solidFill>
                <a:latin typeface="Times New Roman" panose="02020603050405020304" pitchFamily="18" charset="0"/>
                <a:cs typeface="Times New Roman" panose="02020603050405020304" pitchFamily="18" charset="0"/>
              </a:rPr>
              <a:t> </a:t>
            </a:r>
            <a:r>
              <a:rPr lang="en-GB" sz="1400" dirty="0">
                <a:solidFill>
                  <a:srgbClr val="002060"/>
                </a:solidFill>
                <a:latin typeface="Times New Roman" panose="02020603050405020304" pitchFamily="18" charset="0"/>
                <a:cs typeface="Times New Roman" panose="02020603050405020304" pitchFamily="18" charset="0"/>
              </a:rPr>
              <a:t>activities. They include tools, furniture, appliances, and clothing.</a:t>
            </a:r>
            <a:endParaRPr lang="cs-CZ" sz="1400" dirty="0">
              <a:solidFill>
                <a:srgbClr val="002060"/>
              </a:solidFill>
              <a:latin typeface="Times New Roman" panose="02020603050405020304" pitchFamily="18" charset="0"/>
              <a:cs typeface="Times New Roman" panose="02020603050405020304" pitchFamily="18" charset="0"/>
            </a:endParaRPr>
          </a:p>
          <a:p>
            <a:r>
              <a:rPr lang="en-GB" sz="1400" b="1" dirty="0">
                <a:solidFill>
                  <a:srgbClr val="002060"/>
                </a:solidFill>
                <a:latin typeface="Times New Roman" panose="02020603050405020304" pitchFamily="18" charset="0"/>
                <a:cs typeface="Times New Roman" panose="02020603050405020304" pitchFamily="18" charset="0"/>
              </a:rPr>
              <a:t>Ceremonials</a:t>
            </a:r>
            <a:r>
              <a:rPr lang="cs-CZ" sz="1400" b="1" dirty="0">
                <a:solidFill>
                  <a:srgbClr val="002060"/>
                </a:solidFill>
                <a:latin typeface="Times New Roman" panose="02020603050405020304" pitchFamily="18" charset="0"/>
                <a:cs typeface="Times New Roman" panose="02020603050405020304" pitchFamily="18" charset="0"/>
              </a:rPr>
              <a:t> </a:t>
            </a:r>
            <a:r>
              <a:rPr lang="en-GB" sz="1400" dirty="0">
                <a:solidFill>
                  <a:srgbClr val="002060"/>
                </a:solidFill>
                <a:latin typeface="Times New Roman" panose="02020603050405020304" pitchFamily="18" charset="0"/>
                <a:cs typeface="Times New Roman" panose="02020603050405020304" pitchFamily="18" charset="0"/>
              </a:rPr>
              <a:t>are formally planned, elaborate, dramatic sets of activities of cultural</a:t>
            </a:r>
            <a:r>
              <a:rPr lang="cs-CZ" sz="1400" dirty="0">
                <a:solidFill>
                  <a:srgbClr val="002060"/>
                </a:solidFill>
                <a:latin typeface="Times New Roman" panose="02020603050405020304" pitchFamily="18" charset="0"/>
                <a:cs typeface="Times New Roman" panose="02020603050405020304" pitchFamily="18" charset="0"/>
              </a:rPr>
              <a:t> </a:t>
            </a:r>
            <a:r>
              <a:rPr lang="en-GB" sz="1400" dirty="0">
                <a:solidFill>
                  <a:srgbClr val="002060"/>
                </a:solidFill>
                <a:latin typeface="Times New Roman" panose="02020603050405020304" pitchFamily="18" charset="0"/>
                <a:cs typeface="Times New Roman" panose="02020603050405020304" pitchFamily="18" charset="0"/>
              </a:rPr>
              <a:t>expression, e.g. opening events, prize-</a:t>
            </a:r>
            <a:r>
              <a:rPr lang="en-GB" sz="1400" dirty="0" err="1">
                <a:solidFill>
                  <a:srgbClr val="002060"/>
                </a:solidFill>
                <a:latin typeface="Times New Roman" panose="02020603050405020304" pitchFamily="18" charset="0"/>
                <a:cs typeface="Times New Roman" panose="02020603050405020304" pitchFamily="18" charset="0"/>
              </a:rPr>
              <a:t>givings</a:t>
            </a:r>
            <a:r>
              <a:rPr lang="en-GB" sz="1400" dirty="0">
                <a:solidFill>
                  <a:srgbClr val="002060"/>
                </a:solidFill>
                <a:latin typeface="Times New Roman" panose="02020603050405020304" pitchFamily="18" charset="0"/>
                <a:cs typeface="Times New Roman" panose="02020603050405020304" pitchFamily="18" charset="0"/>
              </a:rPr>
              <a:t>, graduations, religious services.</a:t>
            </a:r>
            <a:endParaRPr lang="cs-CZ" sz="1400" dirty="0">
              <a:solidFill>
                <a:srgbClr val="002060"/>
              </a:solidFill>
              <a:latin typeface="Times New Roman" panose="02020603050405020304" pitchFamily="18" charset="0"/>
              <a:cs typeface="Times New Roman" panose="02020603050405020304" pitchFamily="18" charset="0"/>
            </a:endParaRPr>
          </a:p>
          <a:p>
            <a:r>
              <a:rPr lang="en-GB" altLang="cs-CZ" sz="1400" b="1" dirty="0">
                <a:solidFill>
                  <a:srgbClr val="002060"/>
                </a:solidFill>
                <a:latin typeface="Times New Roman" panose="02020603050405020304" pitchFamily="18" charset="0"/>
                <a:cs typeface="Times New Roman" panose="02020603050405020304" pitchFamily="18" charset="0"/>
              </a:rPr>
              <a:t>Courses and workshops </a:t>
            </a:r>
            <a:r>
              <a:rPr lang="en-GB" altLang="cs-CZ" sz="1400" dirty="0">
                <a:solidFill>
                  <a:srgbClr val="002060"/>
                </a:solidFill>
                <a:latin typeface="Times New Roman" panose="02020603050405020304" pitchFamily="18" charset="0"/>
                <a:cs typeface="Times New Roman" panose="02020603050405020304" pitchFamily="18" charset="0"/>
              </a:rPr>
              <a:t>are used to instruct, induct, orient, and train new members in</a:t>
            </a:r>
            <a:r>
              <a:rPr lang="cs-CZ" altLang="cs-CZ" sz="1400" dirty="0">
                <a:solidFill>
                  <a:srgbClr val="002060"/>
                </a:solidFill>
                <a:latin typeface="Times New Roman" panose="02020603050405020304" pitchFamily="18" charset="0"/>
                <a:cs typeface="Times New Roman" panose="02020603050405020304" pitchFamily="18" charset="0"/>
              </a:rPr>
              <a:t> </a:t>
            </a:r>
            <a:r>
              <a:rPr lang="en-GB" altLang="cs-CZ" sz="1400" dirty="0">
                <a:solidFill>
                  <a:srgbClr val="002060"/>
                </a:solidFill>
                <a:latin typeface="Times New Roman" panose="02020603050405020304" pitchFamily="18" charset="0"/>
                <a:cs typeface="Times New Roman" panose="02020603050405020304" pitchFamily="18" charset="0"/>
              </a:rPr>
              <a:t>company practices.</a:t>
            </a:r>
          </a:p>
          <a:p>
            <a:r>
              <a:rPr lang="en-GB" altLang="cs-CZ" sz="1400" b="1" dirty="0">
                <a:solidFill>
                  <a:srgbClr val="002060"/>
                </a:solidFill>
                <a:latin typeface="Times New Roman" panose="02020603050405020304" pitchFamily="18" charset="0"/>
                <a:cs typeface="Times New Roman" panose="02020603050405020304" pitchFamily="18" charset="0"/>
              </a:rPr>
              <a:t>Heroes</a:t>
            </a:r>
            <a:r>
              <a:rPr lang="en-GB" altLang="cs-CZ" sz="1400" dirty="0">
                <a:solidFill>
                  <a:srgbClr val="002060"/>
                </a:solidFill>
                <a:latin typeface="Times New Roman" panose="02020603050405020304" pitchFamily="18" charset="0"/>
                <a:cs typeface="Times New Roman" panose="02020603050405020304" pitchFamily="18" charset="0"/>
              </a:rPr>
              <a:t> are characters, living or dead, who personify the values and beliefs; who are</a:t>
            </a:r>
            <a:r>
              <a:rPr lang="cs-CZ" altLang="cs-CZ" sz="1400" dirty="0">
                <a:solidFill>
                  <a:srgbClr val="002060"/>
                </a:solidFill>
                <a:latin typeface="Times New Roman" panose="02020603050405020304" pitchFamily="18" charset="0"/>
                <a:cs typeface="Times New Roman" panose="02020603050405020304" pitchFamily="18" charset="0"/>
              </a:rPr>
              <a:t> </a:t>
            </a:r>
            <a:r>
              <a:rPr lang="en-GB" altLang="cs-CZ" sz="1400" dirty="0">
                <a:solidFill>
                  <a:srgbClr val="002060"/>
                </a:solidFill>
                <a:latin typeface="Times New Roman" panose="02020603050405020304" pitchFamily="18" charset="0"/>
                <a:cs typeface="Times New Roman" panose="02020603050405020304" pitchFamily="18" charset="0"/>
              </a:rPr>
              <a:t>referred to in company stories, legends, sagas, myths and jokes; and who represent role</a:t>
            </a:r>
            <a:r>
              <a:rPr lang="cs-CZ" altLang="cs-CZ" sz="1400" dirty="0">
                <a:solidFill>
                  <a:srgbClr val="002060"/>
                </a:solidFill>
                <a:latin typeface="Times New Roman" panose="02020603050405020304" pitchFamily="18" charset="0"/>
                <a:cs typeface="Times New Roman" panose="02020603050405020304" pitchFamily="18" charset="0"/>
              </a:rPr>
              <a:t> </a:t>
            </a:r>
            <a:r>
              <a:rPr lang="en-GB" altLang="cs-CZ" sz="1400" dirty="0">
                <a:solidFill>
                  <a:srgbClr val="002060"/>
                </a:solidFill>
                <a:latin typeface="Times New Roman" panose="02020603050405020304" pitchFamily="18" charset="0"/>
                <a:cs typeface="Times New Roman" panose="02020603050405020304" pitchFamily="18" charset="0"/>
              </a:rPr>
              <a:t>models that current employees should emulate.</a:t>
            </a:r>
          </a:p>
          <a:p>
            <a:r>
              <a:rPr lang="en-GB" altLang="cs-CZ" sz="1400" b="1" dirty="0">
                <a:solidFill>
                  <a:srgbClr val="002060"/>
                </a:solidFill>
                <a:latin typeface="Times New Roman" panose="02020603050405020304" pitchFamily="18" charset="0"/>
                <a:cs typeface="Times New Roman" panose="02020603050405020304" pitchFamily="18" charset="0"/>
              </a:rPr>
              <a:t>Jokes</a:t>
            </a:r>
            <a:r>
              <a:rPr lang="en-GB" altLang="cs-CZ" sz="1400" dirty="0">
                <a:solidFill>
                  <a:srgbClr val="002060"/>
                </a:solidFill>
                <a:latin typeface="Times New Roman" panose="02020603050405020304" pitchFamily="18" charset="0"/>
                <a:cs typeface="Times New Roman" panose="02020603050405020304" pitchFamily="18" charset="0"/>
              </a:rPr>
              <a:t> are humorous stories intended to cause amusement</a:t>
            </a:r>
            <a:r>
              <a:rPr lang="cs-CZ" altLang="cs-CZ" sz="1400" dirty="0">
                <a:solidFill>
                  <a:srgbClr val="002060"/>
                </a:solidFill>
                <a:latin typeface="Times New Roman" panose="02020603050405020304" pitchFamily="18" charset="0"/>
                <a:cs typeface="Times New Roman" panose="02020603050405020304" pitchFamily="18" charset="0"/>
              </a:rPr>
              <a:t>.</a:t>
            </a:r>
            <a:endParaRPr lang="en-US"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8422616" cy="507703"/>
          </a:xfrm>
        </p:spPr>
        <p:txBody>
          <a:bodyPr/>
          <a:lstStyle/>
          <a:p>
            <a:r>
              <a:rPr lang="cs-CZ" dirty="0" err="1"/>
              <a:t>Culture</a:t>
            </a:r>
            <a:r>
              <a:rPr lang="cs-CZ" dirty="0"/>
              <a:t>: </a:t>
            </a:r>
            <a:r>
              <a:rPr lang="cs-CZ" dirty="0" err="1"/>
              <a:t>surface</a:t>
            </a:r>
            <a:r>
              <a:rPr lang="cs-CZ" dirty="0"/>
              <a:t> </a:t>
            </a:r>
            <a:r>
              <a:rPr lang="cs-CZ" dirty="0" err="1"/>
              <a:t>manifestations</a:t>
            </a:r>
            <a:r>
              <a:rPr lang="cs-CZ" dirty="0"/>
              <a:t>, </a:t>
            </a:r>
            <a:r>
              <a:rPr lang="cs-CZ" dirty="0" err="1"/>
              <a:t>values</a:t>
            </a:r>
            <a:r>
              <a:rPr lang="cs-CZ" dirty="0"/>
              <a:t> and basic </a:t>
            </a:r>
            <a:r>
              <a:rPr lang="cs-CZ" dirty="0" err="1"/>
              <a:t>assumptions</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2" name="Obrázek 1">
            <a:extLst>
              <a:ext uri="{FF2B5EF4-FFF2-40B4-BE49-F238E27FC236}">
                <a16:creationId xmlns:a16="http://schemas.microsoft.com/office/drawing/2014/main" id="{DBDC40C9-B10B-43D1-9664-F9358D79C7F2}"/>
              </a:ext>
            </a:extLst>
          </p:cNvPr>
          <p:cNvPicPr>
            <a:picLocks noChangeAspect="1"/>
          </p:cNvPicPr>
          <p:nvPr/>
        </p:nvPicPr>
        <p:blipFill rotWithShape="1">
          <a:blip r:embed="rId3"/>
          <a:srcRect l="31887" t="13671" r="22438" b="9400"/>
          <a:stretch/>
        </p:blipFill>
        <p:spPr>
          <a:xfrm>
            <a:off x="4283802" y="627610"/>
            <a:ext cx="4843758" cy="4515890"/>
          </a:xfrm>
          <a:prstGeom prst="rect">
            <a:avLst/>
          </a:prstGeom>
        </p:spPr>
      </p:pic>
    </p:spTree>
    <p:extLst>
      <p:ext uri="{BB962C8B-B14F-4D97-AF65-F5344CB8AC3E}">
        <p14:creationId xmlns:p14="http://schemas.microsoft.com/office/powerpoint/2010/main" val="336632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6440" y="703189"/>
            <a:ext cx="4339536" cy="38127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400" b="1" dirty="0">
                <a:solidFill>
                  <a:srgbClr val="002060"/>
                </a:solidFill>
                <a:latin typeface="Times New Roman" panose="02020603050405020304" pitchFamily="18" charset="0"/>
                <a:cs typeface="Times New Roman" panose="02020603050405020304" pitchFamily="18" charset="0"/>
              </a:rPr>
              <a:t>Language</a:t>
            </a:r>
            <a:r>
              <a:rPr lang="en-GB" sz="1400" dirty="0">
                <a:solidFill>
                  <a:srgbClr val="002060"/>
                </a:solidFill>
                <a:latin typeface="Times New Roman" panose="02020603050405020304" pitchFamily="18" charset="0"/>
                <a:cs typeface="Times New Roman" panose="02020603050405020304" pitchFamily="18" charset="0"/>
              </a:rPr>
              <a:t> is the particular form or manner in which members use vocal sounds and</a:t>
            </a:r>
            <a:r>
              <a:rPr lang="cs-CZ" sz="1400" dirty="0">
                <a:solidFill>
                  <a:srgbClr val="002060"/>
                </a:solidFill>
                <a:latin typeface="Times New Roman" panose="02020603050405020304" pitchFamily="18" charset="0"/>
                <a:cs typeface="Times New Roman" panose="02020603050405020304" pitchFamily="18" charset="0"/>
              </a:rPr>
              <a:t> </a:t>
            </a:r>
            <a:r>
              <a:rPr lang="en-GB" sz="1400" dirty="0">
                <a:solidFill>
                  <a:srgbClr val="002060"/>
                </a:solidFill>
                <a:latin typeface="Times New Roman" panose="02020603050405020304" pitchFamily="18" charset="0"/>
                <a:cs typeface="Times New Roman" panose="02020603050405020304" pitchFamily="18" charset="0"/>
              </a:rPr>
              <a:t>written signs to convey meaning to each other. It includes specialist technical vocabulary</a:t>
            </a:r>
            <a:r>
              <a:rPr lang="cs-CZ" sz="1400" dirty="0">
                <a:solidFill>
                  <a:srgbClr val="002060"/>
                </a:solidFill>
                <a:latin typeface="Times New Roman" panose="02020603050405020304" pitchFamily="18" charset="0"/>
                <a:cs typeface="Times New Roman" panose="02020603050405020304" pitchFamily="18" charset="0"/>
              </a:rPr>
              <a:t> </a:t>
            </a:r>
            <a:r>
              <a:rPr lang="en-GB" sz="1400" dirty="0">
                <a:solidFill>
                  <a:srgbClr val="002060"/>
                </a:solidFill>
                <a:latin typeface="Times New Roman" panose="02020603050405020304" pitchFamily="18" charset="0"/>
                <a:cs typeface="Times New Roman" panose="02020603050405020304" pitchFamily="18" charset="0"/>
              </a:rPr>
              <a:t>related to the business (</a:t>
            </a:r>
            <a:r>
              <a:rPr lang="en-GB" sz="1400" b="1" dirty="0">
                <a:solidFill>
                  <a:srgbClr val="002060"/>
                </a:solidFill>
                <a:latin typeface="Times New Roman" panose="02020603050405020304" pitchFamily="18" charset="0"/>
                <a:cs typeface="Times New Roman" panose="02020603050405020304" pitchFamily="18" charset="0"/>
              </a:rPr>
              <a:t>jargon</a:t>
            </a:r>
            <a:r>
              <a:rPr lang="en-GB" sz="1400" dirty="0">
                <a:solidFill>
                  <a:srgbClr val="002060"/>
                </a:solidFill>
                <a:latin typeface="Times New Roman" panose="02020603050405020304" pitchFamily="18" charset="0"/>
                <a:cs typeface="Times New Roman" panose="02020603050405020304" pitchFamily="18" charset="0"/>
              </a:rPr>
              <a:t>) as well as general naming choices.</a:t>
            </a:r>
            <a:endParaRPr 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en-GB" altLang="cs-CZ" sz="1400" b="1" dirty="0">
                <a:solidFill>
                  <a:srgbClr val="002060"/>
                </a:solidFill>
                <a:latin typeface="Times New Roman" panose="02020603050405020304" pitchFamily="18" charset="0"/>
                <a:cs typeface="Times New Roman" panose="02020603050405020304" pitchFamily="18" charset="0"/>
              </a:rPr>
              <a:t>Legends</a:t>
            </a:r>
            <a:r>
              <a:rPr lang="en-GB" altLang="cs-CZ" sz="1400" dirty="0">
                <a:solidFill>
                  <a:srgbClr val="002060"/>
                </a:solidFill>
                <a:latin typeface="Times New Roman" panose="02020603050405020304" pitchFamily="18" charset="0"/>
                <a:cs typeface="Times New Roman" panose="02020603050405020304" pitchFamily="18" charset="0"/>
              </a:rPr>
              <a:t> are handed-down narratives about wonderful events based on company history</a:t>
            </a:r>
            <a:r>
              <a:rPr lang="cs-CZ" altLang="cs-CZ" sz="1400" dirty="0">
                <a:solidFill>
                  <a:srgbClr val="002060"/>
                </a:solidFill>
                <a:latin typeface="Times New Roman" panose="02020603050405020304" pitchFamily="18" charset="0"/>
                <a:cs typeface="Times New Roman" panose="02020603050405020304" pitchFamily="18" charset="0"/>
              </a:rPr>
              <a:t>.</a:t>
            </a:r>
            <a:r>
              <a:rPr lang="en-GB" altLang="cs-CZ" sz="1400" dirty="0">
                <a:solidFill>
                  <a:srgbClr val="002060"/>
                </a:solidFill>
                <a:latin typeface="Times New Roman" panose="02020603050405020304" pitchFamily="18" charset="0"/>
                <a:cs typeface="Times New Roman" panose="02020603050405020304" pitchFamily="18" charset="0"/>
              </a:rPr>
              <a:t>These fascinate employees and invite them to</a:t>
            </a:r>
            <a:r>
              <a:rPr lang="cs-CZ" altLang="cs-CZ" sz="1400" dirty="0">
                <a:solidFill>
                  <a:srgbClr val="002060"/>
                </a:solidFill>
                <a:latin typeface="Times New Roman" panose="02020603050405020304" pitchFamily="18" charset="0"/>
                <a:cs typeface="Times New Roman" panose="02020603050405020304" pitchFamily="18" charset="0"/>
              </a:rPr>
              <a:t> </a:t>
            </a:r>
            <a:r>
              <a:rPr lang="en-GB" altLang="cs-CZ" sz="1400" dirty="0">
                <a:solidFill>
                  <a:srgbClr val="002060"/>
                </a:solidFill>
                <a:latin typeface="Times New Roman" panose="02020603050405020304" pitchFamily="18" charset="0"/>
                <a:cs typeface="Times New Roman" panose="02020603050405020304" pitchFamily="18" charset="0"/>
              </a:rPr>
              <a:t>admire or deplore certain activities.</a:t>
            </a:r>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en-GB" altLang="cs-CZ" sz="1400" dirty="0">
              <a:solidFill>
                <a:srgbClr val="002060"/>
              </a:solidFill>
              <a:latin typeface="Times New Roman" panose="02020603050405020304" pitchFamily="18" charset="0"/>
              <a:cs typeface="Times New Roman" panose="02020603050405020304" pitchFamily="18" charset="0"/>
            </a:endParaRPr>
          </a:p>
          <a:p>
            <a:r>
              <a:rPr lang="en-GB" altLang="cs-CZ" sz="1400" b="1" dirty="0">
                <a:solidFill>
                  <a:srgbClr val="002060"/>
                </a:solidFill>
                <a:latin typeface="Times New Roman" panose="02020603050405020304" pitchFamily="18" charset="0"/>
                <a:cs typeface="Times New Roman" panose="02020603050405020304" pitchFamily="18" charset="0"/>
              </a:rPr>
              <a:t>Mottoes</a:t>
            </a:r>
            <a:r>
              <a:rPr lang="en-GB" altLang="cs-CZ" sz="1400" dirty="0">
                <a:solidFill>
                  <a:srgbClr val="002060"/>
                </a:solidFill>
                <a:latin typeface="Times New Roman" panose="02020603050405020304" pitchFamily="18" charset="0"/>
                <a:cs typeface="Times New Roman" panose="02020603050405020304" pitchFamily="18" charset="0"/>
              </a:rPr>
              <a:t> are maxims adopted as rules of conduct. Unlike slogans, mottoes are rarely, if</a:t>
            </a:r>
            <a:r>
              <a:rPr lang="cs-CZ" altLang="cs-CZ" sz="1400" dirty="0">
                <a:solidFill>
                  <a:srgbClr val="002060"/>
                </a:solidFill>
                <a:latin typeface="Times New Roman" panose="02020603050405020304" pitchFamily="18" charset="0"/>
                <a:cs typeface="Times New Roman" panose="02020603050405020304" pitchFamily="18" charset="0"/>
              </a:rPr>
              <a:t> </a:t>
            </a:r>
            <a:r>
              <a:rPr lang="en-GB" altLang="cs-CZ" sz="1400" dirty="0">
                <a:solidFill>
                  <a:srgbClr val="002060"/>
                </a:solidFill>
                <a:latin typeface="Times New Roman" panose="02020603050405020304" pitchFamily="18" charset="0"/>
                <a:cs typeface="Times New Roman" panose="02020603050405020304" pitchFamily="18" charset="0"/>
              </a:rPr>
              <a:t>ever, changed.</a:t>
            </a:r>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en-GB" altLang="cs-CZ" sz="1400" dirty="0">
              <a:solidFill>
                <a:srgbClr val="002060"/>
              </a:solidFill>
              <a:latin typeface="Times New Roman" panose="02020603050405020304" pitchFamily="18" charset="0"/>
              <a:cs typeface="Times New Roman" panose="02020603050405020304" pitchFamily="18" charset="0"/>
            </a:endParaRPr>
          </a:p>
          <a:p>
            <a:r>
              <a:rPr lang="en-GB" altLang="cs-CZ" sz="1400" b="1" dirty="0">
                <a:solidFill>
                  <a:srgbClr val="002060"/>
                </a:solidFill>
                <a:latin typeface="Times New Roman" panose="02020603050405020304" pitchFamily="18" charset="0"/>
                <a:cs typeface="Times New Roman" panose="02020603050405020304" pitchFamily="18" charset="0"/>
              </a:rPr>
              <a:t>Norms</a:t>
            </a:r>
            <a:r>
              <a:rPr lang="en-GB" altLang="cs-CZ" sz="1400" dirty="0">
                <a:solidFill>
                  <a:srgbClr val="002060"/>
                </a:solidFill>
                <a:latin typeface="Times New Roman" panose="02020603050405020304" pitchFamily="18" charset="0"/>
                <a:cs typeface="Times New Roman" panose="02020603050405020304" pitchFamily="18" charset="0"/>
              </a:rPr>
              <a:t> are expected modes of behaviour that are accepted as the company’s way of</a:t>
            </a:r>
            <a:r>
              <a:rPr lang="cs-CZ" altLang="cs-CZ" sz="1400" dirty="0">
                <a:solidFill>
                  <a:srgbClr val="002060"/>
                </a:solidFill>
                <a:latin typeface="Times New Roman" panose="02020603050405020304" pitchFamily="18" charset="0"/>
                <a:cs typeface="Times New Roman" panose="02020603050405020304" pitchFamily="18" charset="0"/>
              </a:rPr>
              <a:t> </a:t>
            </a:r>
            <a:r>
              <a:rPr lang="en-GB" altLang="cs-CZ" sz="1400" dirty="0">
                <a:solidFill>
                  <a:srgbClr val="002060"/>
                </a:solidFill>
                <a:latin typeface="Times New Roman" panose="02020603050405020304" pitchFamily="18" charset="0"/>
                <a:cs typeface="Times New Roman" panose="02020603050405020304" pitchFamily="18" charset="0"/>
              </a:rPr>
              <a:t>doing things, thereby providing guidance for employee behaviour.</a:t>
            </a:r>
            <a:endParaRPr lang="en-US"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8422616" cy="507703"/>
          </a:xfrm>
        </p:spPr>
        <p:txBody>
          <a:bodyPr/>
          <a:lstStyle/>
          <a:p>
            <a:r>
              <a:rPr lang="cs-CZ" dirty="0" err="1"/>
              <a:t>Culture</a:t>
            </a:r>
            <a:r>
              <a:rPr lang="cs-CZ" dirty="0"/>
              <a:t>: </a:t>
            </a:r>
            <a:r>
              <a:rPr lang="cs-CZ" dirty="0" err="1"/>
              <a:t>surface</a:t>
            </a:r>
            <a:r>
              <a:rPr lang="cs-CZ" dirty="0"/>
              <a:t> </a:t>
            </a:r>
            <a:r>
              <a:rPr lang="cs-CZ" dirty="0" err="1"/>
              <a:t>manifestations</a:t>
            </a:r>
            <a:r>
              <a:rPr lang="cs-CZ" dirty="0"/>
              <a:t>, </a:t>
            </a:r>
            <a:r>
              <a:rPr lang="cs-CZ" dirty="0" err="1"/>
              <a:t>values</a:t>
            </a:r>
            <a:r>
              <a:rPr lang="cs-CZ" dirty="0"/>
              <a:t> and basic </a:t>
            </a:r>
            <a:r>
              <a:rPr lang="cs-CZ" dirty="0" err="1"/>
              <a:t>assumptions</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2" name="Obrázek 1">
            <a:extLst>
              <a:ext uri="{FF2B5EF4-FFF2-40B4-BE49-F238E27FC236}">
                <a16:creationId xmlns:a16="http://schemas.microsoft.com/office/drawing/2014/main" id="{DBDC40C9-B10B-43D1-9664-F9358D79C7F2}"/>
              </a:ext>
            </a:extLst>
          </p:cNvPr>
          <p:cNvPicPr>
            <a:picLocks noChangeAspect="1"/>
          </p:cNvPicPr>
          <p:nvPr/>
        </p:nvPicPr>
        <p:blipFill rotWithShape="1">
          <a:blip r:embed="rId3"/>
          <a:srcRect l="31887" t="13671" r="22438" b="9400"/>
          <a:stretch/>
        </p:blipFill>
        <p:spPr>
          <a:xfrm>
            <a:off x="4283802" y="627610"/>
            <a:ext cx="4843758" cy="4515890"/>
          </a:xfrm>
          <a:prstGeom prst="rect">
            <a:avLst/>
          </a:prstGeom>
        </p:spPr>
      </p:pic>
    </p:spTree>
    <p:extLst>
      <p:ext uri="{BB962C8B-B14F-4D97-AF65-F5344CB8AC3E}">
        <p14:creationId xmlns:p14="http://schemas.microsoft.com/office/powerpoint/2010/main" val="227427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animEffect transition="in" filter="fade">
                                      <p:cBhvr>
                                        <p:cTn id="17" dur="500"/>
                                        <p:tgtEl>
                                          <p:spTgt spid="1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6" end="6"/>
                                            </p:txEl>
                                          </p:spTgt>
                                        </p:tgtEl>
                                        <p:attrNameLst>
                                          <p:attrName>style.visibility</p:attrName>
                                        </p:attrNameLst>
                                      </p:cBhvr>
                                      <p:to>
                                        <p:strVal val="visible"/>
                                      </p:to>
                                    </p:set>
                                    <p:animEffect transition="in" filter="fade">
                                      <p:cBhvr>
                                        <p:cTn id="22"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6440" y="703189"/>
            <a:ext cx="4339536" cy="38127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400" b="1" dirty="0">
                <a:solidFill>
                  <a:srgbClr val="002060"/>
                </a:solidFill>
                <a:latin typeface="Times New Roman" panose="02020603050405020304" pitchFamily="18" charset="0"/>
                <a:cs typeface="Times New Roman" panose="02020603050405020304" pitchFamily="18" charset="0"/>
              </a:rPr>
              <a:t>Physical layout</a:t>
            </a:r>
            <a:r>
              <a:rPr lang="en-GB" sz="1400" dirty="0">
                <a:solidFill>
                  <a:srgbClr val="002060"/>
                </a:solidFill>
                <a:latin typeface="Times New Roman" panose="02020603050405020304" pitchFamily="18" charset="0"/>
                <a:cs typeface="Times New Roman" panose="02020603050405020304" pitchFamily="18" charset="0"/>
              </a:rPr>
              <a:t> concerns things that surround people, providing them with immediate</a:t>
            </a:r>
            <a:r>
              <a:rPr lang="cs-CZ" sz="1400" dirty="0">
                <a:solidFill>
                  <a:srgbClr val="002060"/>
                </a:solidFill>
                <a:latin typeface="Times New Roman" panose="02020603050405020304" pitchFamily="18" charset="0"/>
                <a:cs typeface="Times New Roman" panose="02020603050405020304" pitchFamily="18" charset="0"/>
              </a:rPr>
              <a:t> </a:t>
            </a:r>
            <a:r>
              <a:rPr lang="en-GB" sz="1400" dirty="0">
                <a:solidFill>
                  <a:srgbClr val="002060"/>
                </a:solidFill>
                <a:latin typeface="Times New Roman" panose="02020603050405020304" pitchFamily="18" charset="0"/>
                <a:cs typeface="Times New Roman" panose="02020603050405020304" pitchFamily="18" charset="0"/>
              </a:rPr>
              <a:t>sensory stimuli, as they carry out culturally expressive activities.</a:t>
            </a:r>
            <a:endParaRPr lang="cs-CZ" sz="1400" dirty="0">
              <a:solidFill>
                <a:srgbClr val="002060"/>
              </a:solidFill>
              <a:latin typeface="Times New Roman" panose="02020603050405020304" pitchFamily="18" charset="0"/>
              <a:cs typeface="Times New Roman" panose="02020603050405020304" pitchFamily="18" charset="0"/>
            </a:endParaRPr>
          </a:p>
          <a:p>
            <a:endParaRPr lang="cs-CZ" altLang="cs-CZ" sz="1400" dirty="0">
              <a:solidFill>
                <a:srgbClr val="002060"/>
              </a:solidFill>
              <a:latin typeface="Times New Roman" panose="02020603050405020304" pitchFamily="18" charset="0"/>
              <a:cs typeface="Times New Roman" panose="02020603050405020304" pitchFamily="18" charset="0"/>
            </a:endParaRPr>
          </a:p>
          <a:p>
            <a:r>
              <a:rPr lang="en-GB" altLang="cs-CZ" sz="1400" b="1" dirty="0">
                <a:solidFill>
                  <a:srgbClr val="002060"/>
                </a:solidFill>
                <a:latin typeface="Times New Roman" panose="02020603050405020304" pitchFamily="18" charset="0"/>
                <a:cs typeface="Times New Roman" panose="02020603050405020304" pitchFamily="18" charset="0"/>
              </a:rPr>
              <a:t>Slogans</a:t>
            </a:r>
            <a:r>
              <a:rPr lang="en-GB" altLang="cs-CZ" sz="1400" dirty="0">
                <a:solidFill>
                  <a:srgbClr val="002060"/>
                </a:solidFill>
                <a:latin typeface="Times New Roman" panose="02020603050405020304" pitchFamily="18" charset="0"/>
                <a:cs typeface="Times New Roman" panose="02020603050405020304" pitchFamily="18" charset="0"/>
              </a:rPr>
              <a:t> are short, catchy phrases that are regularly changed. They are used both for</a:t>
            </a:r>
            <a:r>
              <a:rPr lang="cs-CZ" altLang="cs-CZ" sz="1400" dirty="0">
                <a:solidFill>
                  <a:srgbClr val="002060"/>
                </a:solidFill>
                <a:latin typeface="Times New Roman" panose="02020603050405020304" pitchFamily="18" charset="0"/>
                <a:cs typeface="Times New Roman" panose="02020603050405020304" pitchFamily="18" charset="0"/>
              </a:rPr>
              <a:t> </a:t>
            </a:r>
            <a:r>
              <a:rPr lang="en-GB" altLang="cs-CZ" sz="1400" dirty="0">
                <a:solidFill>
                  <a:srgbClr val="002060"/>
                </a:solidFill>
                <a:latin typeface="Times New Roman" panose="02020603050405020304" pitchFamily="18" charset="0"/>
                <a:cs typeface="Times New Roman" panose="02020603050405020304" pitchFamily="18" charset="0"/>
              </a:rPr>
              <a:t>customer advertising and to motivate employees.</a:t>
            </a:r>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en-GB" altLang="cs-CZ" sz="1400" dirty="0">
              <a:solidFill>
                <a:srgbClr val="002060"/>
              </a:solidFill>
              <a:latin typeface="Times New Roman" panose="02020603050405020304" pitchFamily="18" charset="0"/>
              <a:cs typeface="Times New Roman" panose="02020603050405020304" pitchFamily="18" charset="0"/>
            </a:endParaRPr>
          </a:p>
          <a:p>
            <a:r>
              <a:rPr lang="en-GB" altLang="cs-CZ" sz="1400" b="1" dirty="0">
                <a:solidFill>
                  <a:srgbClr val="002060"/>
                </a:solidFill>
                <a:latin typeface="Times New Roman" panose="02020603050405020304" pitchFamily="18" charset="0"/>
                <a:cs typeface="Times New Roman" panose="02020603050405020304" pitchFamily="18" charset="0"/>
              </a:rPr>
              <a:t>Stories</a:t>
            </a:r>
            <a:r>
              <a:rPr lang="en-GB" altLang="cs-CZ" sz="1400" dirty="0">
                <a:solidFill>
                  <a:srgbClr val="002060"/>
                </a:solidFill>
                <a:latin typeface="Times New Roman" panose="02020603050405020304" pitchFamily="18" charset="0"/>
                <a:cs typeface="Times New Roman" panose="02020603050405020304" pitchFamily="18" charset="0"/>
              </a:rPr>
              <a:t> are narratives describing how individuals acted and the decisions they made that</a:t>
            </a:r>
            <a:r>
              <a:rPr lang="cs-CZ" altLang="cs-CZ" sz="1400" dirty="0">
                <a:solidFill>
                  <a:srgbClr val="002060"/>
                </a:solidFill>
                <a:latin typeface="Times New Roman" panose="02020603050405020304" pitchFamily="18" charset="0"/>
                <a:cs typeface="Times New Roman" panose="02020603050405020304" pitchFamily="18" charset="0"/>
              </a:rPr>
              <a:t> </a:t>
            </a:r>
            <a:r>
              <a:rPr lang="en-GB" altLang="cs-CZ" sz="1400" dirty="0">
                <a:solidFill>
                  <a:srgbClr val="002060"/>
                </a:solidFill>
                <a:latin typeface="Times New Roman" panose="02020603050405020304" pitchFamily="18" charset="0"/>
                <a:cs typeface="Times New Roman" panose="02020603050405020304" pitchFamily="18" charset="0"/>
              </a:rPr>
              <a:t>affected the company’s future. Stories can include a mixture of both truth and fiction.</a:t>
            </a:r>
            <a:endParaRPr lang="cs-CZ" altLang="cs-CZ" sz="1400" dirty="0">
              <a:solidFill>
                <a:srgbClr val="002060"/>
              </a:solidFill>
              <a:latin typeface="Times New Roman" panose="02020603050405020304" pitchFamily="18" charset="0"/>
              <a:cs typeface="Times New Roman" panose="02020603050405020304" pitchFamily="18" charset="0"/>
            </a:endParaRPr>
          </a:p>
          <a:p>
            <a:endParaRPr lang="en-GB" altLang="cs-CZ" sz="1400" dirty="0">
              <a:solidFill>
                <a:srgbClr val="002060"/>
              </a:solidFill>
              <a:latin typeface="Times New Roman" panose="02020603050405020304" pitchFamily="18" charset="0"/>
              <a:cs typeface="Times New Roman" panose="02020603050405020304" pitchFamily="18" charset="0"/>
            </a:endParaRPr>
          </a:p>
          <a:p>
            <a:r>
              <a:rPr lang="en-GB" altLang="cs-CZ" sz="1400" b="1" dirty="0">
                <a:solidFill>
                  <a:srgbClr val="002060"/>
                </a:solidFill>
                <a:latin typeface="Times New Roman" panose="02020603050405020304" pitchFamily="18" charset="0"/>
                <a:cs typeface="Times New Roman" panose="02020603050405020304" pitchFamily="18" charset="0"/>
              </a:rPr>
              <a:t>Symbols</a:t>
            </a:r>
            <a:r>
              <a:rPr lang="en-GB" altLang="cs-CZ" sz="1400" dirty="0">
                <a:solidFill>
                  <a:srgbClr val="002060"/>
                </a:solidFill>
                <a:latin typeface="Times New Roman" panose="02020603050405020304" pitchFamily="18" charset="0"/>
                <a:cs typeface="Times New Roman" panose="02020603050405020304" pitchFamily="18" charset="0"/>
              </a:rPr>
              <a:t> refer to any act, event, object, quality, or relationship that serves as a vehicle</a:t>
            </a:r>
            <a:r>
              <a:rPr lang="cs-CZ" altLang="cs-CZ" sz="1400" dirty="0">
                <a:solidFill>
                  <a:srgbClr val="002060"/>
                </a:solidFill>
                <a:latin typeface="Times New Roman" panose="02020603050405020304" pitchFamily="18" charset="0"/>
                <a:cs typeface="Times New Roman" panose="02020603050405020304" pitchFamily="18" charset="0"/>
              </a:rPr>
              <a:t> </a:t>
            </a:r>
            <a:r>
              <a:rPr lang="en-GB" altLang="cs-CZ" sz="1400" dirty="0">
                <a:solidFill>
                  <a:srgbClr val="002060"/>
                </a:solidFill>
                <a:latin typeface="Times New Roman" panose="02020603050405020304" pitchFamily="18" charset="0"/>
                <a:cs typeface="Times New Roman" panose="02020603050405020304" pitchFamily="18" charset="0"/>
              </a:rPr>
              <a:t>for conveying meaning.</a:t>
            </a:r>
            <a:endParaRPr lang="en-US" altLang="cs-CZ" sz="14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8422616" cy="507703"/>
          </a:xfrm>
        </p:spPr>
        <p:txBody>
          <a:bodyPr/>
          <a:lstStyle/>
          <a:p>
            <a:r>
              <a:rPr lang="cs-CZ" dirty="0" err="1"/>
              <a:t>Culture</a:t>
            </a:r>
            <a:r>
              <a:rPr lang="cs-CZ" dirty="0"/>
              <a:t>: </a:t>
            </a:r>
            <a:r>
              <a:rPr lang="cs-CZ" dirty="0" err="1"/>
              <a:t>surface</a:t>
            </a:r>
            <a:r>
              <a:rPr lang="cs-CZ" dirty="0"/>
              <a:t> </a:t>
            </a:r>
            <a:r>
              <a:rPr lang="cs-CZ" dirty="0" err="1"/>
              <a:t>manifestations</a:t>
            </a:r>
            <a:r>
              <a:rPr lang="cs-CZ" dirty="0"/>
              <a:t>, </a:t>
            </a:r>
            <a:r>
              <a:rPr lang="cs-CZ" dirty="0" err="1"/>
              <a:t>values</a:t>
            </a:r>
            <a:r>
              <a:rPr lang="cs-CZ" dirty="0"/>
              <a:t> and basic </a:t>
            </a:r>
            <a:r>
              <a:rPr lang="cs-CZ" dirty="0" err="1"/>
              <a:t>assumptions</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2" name="Obrázek 1">
            <a:extLst>
              <a:ext uri="{FF2B5EF4-FFF2-40B4-BE49-F238E27FC236}">
                <a16:creationId xmlns:a16="http://schemas.microsoft.com/office/drawing/2014/main" id="{DBDC40C9-B10B-43D1-9664-F9358D79C7F2}"/>
              </a:ext>
            </a:extLst>
          </p:cNvPr>
          <p:cNvPicPr>
            <a:picLocks noChangeAspect="1"/>
          </p:cNvPicPr>
          <p:nvPr/>
        </p:nvPicPr>
        <p:blipFill rotWithShape="1">
          <a:blip r:embed="rId3"/>
          <a:srcRect l="31887" t="13671" r="22438" b="9400"/>
          <a:stretch/>
        </p:blipFill>
        <p:spPr>
          <a:xfrm>
            <a:off x="4283802" y="627610"/>
            <a:ext cx="4843758" cy="4515890"/>
          </a:xfrm>
          <a:prstGeom prst="rect">
            <a:avLst/>
          </a:prstGeom>
        </p:spPr>
      </p:pic>
    </p:spTree>
    <p:extLst>
      <p:ext uri="{BB962C8B-B14F-4D97-AF65-F5344CB8AC3E}">
        <p14:creationId xmlns:p14="http://schemas.microsoft.com/office/powerpoint/2010/main" val="3733942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animEffect transition="in" filter="fade">
                                      <p:cBhvr>
                                        <p:cTn id="17" dur="500"/>
                                        <p:tgtEl>
                                          <p:spTgt spid="1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6" end="6"/>
                                            </p:txEl>
                                          </p:spTgt>
                                        </p:tgtEl>
                                        <p:attrNameLst>
                                          <p:attrName>style.visibility</p:attrName>
                                        </p:attrNameLst>
                                      </p:cBhvr>
                                      <p:to>
                                        <p:strVal val="visible"/>
                                      </p:to>
                                    </p:set>
                                    <p:animEffect transition="in" filter="fade">
                                      <p:cBhvr>
                                        <p:cTn id="22"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24579</TotalTime>
  <Words>2416</Words>
  <Application>Microsoft Office PowerPoint</Application>
  <PresentationFormat>Předvádění na obrazovce (16:9)</PresentationFormat>
  <Paragraphs>298</Paragraphs>
  <Slides>38</Slides>
  <Notes>36</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38</vt:i4>
      </vt:variant>
    </vt:vector>
  </HeadingPairs>
  <TitlesOfParts>
    <vt:vector size="43" baseType="lpstr">
      <vt:lpstr>Arial</vt:lpstr>
      <vt:lpstr>Calibri</vt:lpstr>
      <vt:lpstr>Times New Roman</vt:lpstr>
      <vt:lpstr>Wingdings</vt:lpstr>
      <vt:lpstr>SLU</vt:lpstr>
      <vt:lpstr>TOPIC  Organizational culture</vt:lpstr>
      <vt:lpstr>Content</vt:lpstr>
      <vt:lpstr>Organizational Culture</vt:lpstr>
      <vt:lpstr>Organizational Culture</vt:lpstr>
      <vt:lpstr>Organizational Culture</vt:lpstr>
      <vt:lpstr>Culture: surface manifestations, values and basic assumptions</vt:lpstr>
      <vt:lpstr>Culture: surface manifestations, values and basic assumptions</vt:lpstr>
      <vt:lpstr>Culture: surface manifestations, values and basic assumptions</vt:lpstr>
      <vt:lpstr>Culture: surface manifestations, values and basic assumptions</vt:lpstr>
      <vt:lpstr>Organizational Values</vt:lpstr>
      <vt:lpstr>Corporate Values</vt:lpstr>
      <vt:lpstr>Corporate Values</vt:lpstr>
      <vt:lpstr>Corporate Values</vt:lpstr>
      <vt:lpstr>Corporate Values</vt:lpstr>
      <vt:lpstr>Corporate Values</vt:lpstr>
      <vt:lpstr>Corporate Values</vt:lpstr>
      <vt:lpstr>Corporate Values</vt:lpstr>
      <vt:lpstr>Corporate Values</vt:lpstr>
      <vt:lpstr>Sources of  Values</vt:lpstr>
      <vt:lpstr>Organizational socialization</vt:lpstr>
      <vt:lpstr>Stages  of Socialization</vt:lpstr>
      <vt:lpstr>Do you speak IKEA?</vt:lpstr>
      <vt:lpstr>Culture „has“ versus culture „is“</vt:lpstr>
      <vt:lpstr>Culture managed versus tolerated</vt:lpstr>
      <vt:lpstr>Culture managed versus tolerated</vt:lpstr>
      <vt:lpstr>Culture strength</vt:lpstr>
      <vt:lpstr>Culture strength</vt:lpstr>
      <vt:lpstr>Culture strength</vt:lpstr>
      <vt:lpstr>Culture strength</vt:lpstr>
      <vt:lpstr>The core  of a positive culture</vt:lpstr>
      <vt:lpstr>Types of organizational culture</vt:lpstr>
      <vt:lpstr>Manager-Initiated Interventions</vt:lpstr>
      <vt:lpstr>National cultures</vt:lpstr>
      <vt:lpstr>National cultures  </vt:lpstr>
      <vt:lpstr>Culturam dimension and GLOBE country rankings</vt:lpstr>
      <vt:lpstr>Culturam dimension and GLOBE country rankings</vt:lpstr>
      <vt:lpstr>RECAP</vt:lpstr>
      <vt:lpstr> We can share our thoughts and ask questions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Pavel Adámek</cp:lastModifiedBy>
  <cp:revision>412</cp:revision>
  <cp:lastPrinted>2018-10-04T06:50:24Z</cp:lastPrinted>
  <dcterms:created xsi:type="dcterms:W3CDTF">2016-07-06T15:42:34Z</dcterms:created>
  <dcterms:modified xsi:type="dcterms:W3CDTF">2021-02-24T20:58:21Z</dcterms:modified>
</cp:coreProperties>
</file>