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7" r:id="rId3"/>
  </p:sldMasterIdLst>
  <p:notesMasterIdLst>
    <p:notesMasterId r:id="rId49"/>
  </p:notesMasterIdLst>
  <p:handoutMasterIdLst>
    <p:handoutMasterId r:id="rId50"/>
  </p:handoutMasterIdLst>
  <p:sldIdLst>
    <p:sldId id="256" r:id="rId4"/>
    <p:sldId id="320" r:id="rId5"/>
    <p:sldId id="321" r:id="rId6"/>
    <p:sldId id="291" r:id="rId7"/>
    <p:sldId id="322" r:id="rId8"/>
    <p:sldId id="597" r:id="rId9"/>
    <p:sldId id="422" r:id="rId10"/>
    <p:sldId id="421" r:id="rId11"/>
    <p:sldId id="426" r:id="rId12"/>
    <p:sldId id="423" r:id="rId13"/>
    <p:sldId id="424" r:id="rId14"/>
    <p:sldId id="425" r:id="rId15"/>
    <p:sldId id="427" r:id="rId16"/>
    <p:sldId id="428" r:id="rId17"/>
    <p:sldId id="429" r:id="rId18"/>
    <p:sldId id="430" r:id="rId19"/>
    <p:sldId id="431" r:id="rId20"/>
    <p:sldId id="432" r:id="rId21"/>
    <p:sldId id="435" r:id="rId22"/>
    <p:sldId id="436" r:id="rId23"/>
    <p:sldId id="433" r:id="rId24"/>
    <p:sldId id="434" r:id="rId25"/>
    <p:sldId id="437" r:id="rId26"/>
    <p:sldId id="438" r:id="rId27"/>
    <p:sldId id="455" r:id="rId28"/>
    <p:sldId id="439" r:id="rId29"/>
    <p:sldId id="440" r:id="rId30"/>
    <p:sldId id="598" r:id="rId31"/>
    <p:sldId id="596" r:id="rId32"/>
    <p:sldId id="441" r:id="rId33"/>
    <p:sldId id="442" r:id="rId34"/>
    <p:sldId id="443" r:id="rId35"/>
    <p:sldId id="445" r:id="rId36"/>
    <p:sldId id="444" r:id="rId37"/>
    <p:sldId id="446" r:id="rId38"/>
    <p:sldId id="453" r:id="rId39"/>
    <p:sldId id="447" r:id="rId40"/>
    <p:sldId id="454" r:id="rId41"/>
    <p:sldId id="448" r:id="rId42"/>
    <p:sldId id="449" r:id="rId43"/>
    <p:sldId id="450" r:id="rId44"/>
    <p:sldId id="451" r:id="rId45"/>
    <p:sldId id="599" r:id="rId46"/>
    <p:sldId id="452" r:id="rId47"/>
    <p:sldId id="274" r:id="rId48"/>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81E3A"/>
    <a:srgbClr val="307871"/>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98" y="12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01A912-BC21-4286-9BD7-B92B2DB49A22}" type="datetimeFigureOut">
              <a:rPr lang="en-US" smtClean="0"/>
              <a:t>7/1/2023</a:t>
            </a:fld>
            <a:endParaRPr lang="en-US"/>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B72D866-D22D-4042-B8E0-E9D703272AB8}" type="slidenum">
              <a:rPr lang="en-US" smtClean="0"/>
              <a:t>‹#›</a:t>
            </a:fld>
            <a:endParaRPr lang="en-US"/>
          </a:p>
        </p:txBody>
      </p:sp>
    </p:spTree>
    <p:extLst>
      <p:ext uri="{BB962C8B-B14F-4D97-AF65-F5344CB8AC3E}">
        <p14:creationId xmlns:p14="http://schemas.microsoft.com/office/powerpoint/2010/main" val="3688286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01.07.2023</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305093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38990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08365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772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98365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815286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436067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26649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374140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720627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92885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990582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076278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653032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810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775314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404051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667034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754619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64689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696689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350321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08019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584878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4021806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502764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660600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402651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2566577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1394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289769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41725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78986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84366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208241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284766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75064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4"/>
            <a:ext cx="7886700" cy="2139553"/>
          </a:xfrm>
        </p:spPr>
        <p:txBody>
          <a:bodyPr anchor="b"/>
          <a:lstStyle>
            <a:lvl1pPr>
              <a:defRPr sz="4500"/>
            </a:lvl1pPr>
          </a:lstStyle>
          <a:p>
            <a:r>
              <a:rPr lang="cs-CZ"/>
              <a:t>Kliknutím lze upravit styl.</a:t>
            </a:r>
          </a:p>
        </p:txBody>
      </p:sp>
      <p:sp>
        <p:nvSpPr>
          <p:cNvPr id="3" name="Zástupný symbol pro tex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03168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498506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273844"/>
            <a:ext cx="7886700" cy="994172"/>
          </a:xfrm>
        </p:spPr>
        <p:txBody>
          <a:bodyPr/>
          <a:lstStyle/>
          <a:p>
            <a:r>
              <a:rPr lang="cs-CZ"/>
              <a:t>Kliknutím lze upravit styl.</a:t>
            </a:r>
          </a:p>
        </p:txBody>
      </p:sp>
      <p:sp>
        <p:nvSpPr>
          <p:cNvPr id="3" name="Zástupný symbol pro tex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1878806"/>
            <a:ext cx="3868340" cy="276344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0" y="1878806"/>
            <a:ext cx="3887391" cy="276344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01.07.2023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803130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01.07.2023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89783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01.07.2023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75005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188241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5976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697138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273844"/>
            <a:ext cx="5800725" cy="435887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877258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6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a:p>
        </p:txBody>
      </p:sp>
    </p:spTree>
    <p:extLst>
      <p:ext uri="{BB962C8B-B14F-4D97-AF65-F5344CB8AC3E}">
        <p14:creationId xmlns:p14="http://schemas.microsoft.com/office/powerpoint/2010/main" val="72122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53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76069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4724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639021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18698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E9BAEC6-A37A-4403-B919-4854A6448652}" type="datetimeFigureOut">
              <a:rPr lang="cs-CZ" smtClean="0"/>
              <a:t>01.07.2023</a:t>
            </a:fld>
            <a:endParaRPr lang="cs-CZ"/>
          </a:p>
        </p:txBody>
      </p:sp>
      <p:sp>
        <p:nvSpPr>
          <p:cNvPr id="5" name="Zástupný symbol pro zápatí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22746219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inside.6q.io/the-nine-netflix-company-valu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PxtXI0K4YJs" TargetMode="External"/><Relationship Id="rId4" Type="http://schemas.openxmlformats.org/officeDocument/2006/relationships/hyperlink" Target="https://www.dailymotion.com/video/x791mfj"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2400" b="1" dirty="0">
                <a:solidFill>
                  <a:schemeClr val="bg1"/>
                </a:solidFill>
                <a:latin typeface="Times New Roman" panose="02020603050405020304" pitchFamily="18" charset="0"/>
                <a:cs typeface="Times New Roman" panose="02020603050405020304" pitchFamily="18" charset="0"/>
              </a:rPr>
              <a:t>TOPIC</a:t>
            </a:r>
            <a:br>
              <a:rPr lang="cs-CZ" sz="2400" b="1" dirty="0">
                <a:solidFill>
                  <a:schemeClr val="bg1"/>
                </a:solidFill>
                <a:latin typeface="Times New Roman" panose="02020603050405020304" pitchFamily="18" charset="0"/>
                <a:cs typeface="Times New Roman" panose="02020603050405020304" pitchFamily="18" charset="0"/>
              </a:rPr>
            </a:br>
            <a:br>
              <a:rPr lang="en-US" sz="2400" b="1" dirty="0">
                <a:solidFill>
                  <a:schemeClr val="bg1"/>
                </a:solidFill>
                <a:latin typeface="Times New Roman" panose="02020603050405020304" pitchFamily="18" charset="0"/>
                <a:cs typeface="Times New Roman" panose="02020603050405020304" pitchFamily="18" charset="0"/>
              </a:rPr>
            </a:br>
            <a:r>
              <a:rPr lang="cs-CZ" sz="2400" b="1" cap="all" dirty="0">
                <a:solidFill>
                  <a:schemeClr val="bg1"/>
                </a:solidFill>
                <a:latin typeface="Times New Roman" panose="02020603050405020304" pitchFamily="18" charset="0"/>
                <a:cs typeface="Times New Roman" panose="02020603050405020304" pitchFamily="18" charset="0"/>
              </a:rPr>
              <a:t>Organizational </a:t>
            </a:r>
            <a:r>
              <a:rPr lang="cs-CZ" sz="2400" b="1" cap="all" dirty="0" err="1">
                <a:solidFill>
                  <a:schemeClr val="bg1"/>
                </a:solidFill>
                <a:latin typeface="Times New Roman" panose="02020603050405020304" pitchFamily="18" charset="0"/>
                <a:cs typeface="Times New Roman" panose="02020603050405020304" pitchFamily="18" charset="0"/>
              </a:rPr>
              <a:t>culture</a:t>
            </a:r>
            <a:endParaRPr lang="en-US" sz="2400" b="1" cap="all"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940152" y="3723878"/>
            <a:ext cx="3032119"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altLang="cs-CZ" sz="1600" b="1" dirty="0">
                <a:solidFill>
                  <a:srgbClr val="307871"/>
                </a:solidFill>
                <a:latin typeface="Times New Roman" panose="02020603050405020304" pitchFamily="18" charset="0"/>
                <a:cs typeface="Times New Roman" panose="02020603050405020304" pitchFamily="18" charset="0"/>
              </a:rPr>
              <a:t>Ing. Pavel Adámek, Ph.D.</a:t>
            </a:r>
          </a:p>
          <a:p>
            <a:pPr algn="r"/>
            <a:r>
              <a:rPr lang="en-GB" altLang="cs-CZ" sz="1600" b="1" i="1" dirty="0">
                <a:solidFill>
                  <a:srgbClr val="307871"/>
                </a:solidFill>
                <a:latin typeface="Times New Roman" panose="02020603050405020304" pitchFamily="18" charset="0"/>
                <a:cs typeface="Times New Roman" panose="02020603050405020304" pitchFamily="18" charset="0"/>
              </a:rPr>
              <a:t>adamek@opf.slu.cz</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847205"/>
            <a:ext cx="417646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F</a:t>
            </a:r>
            <a:r>
              <a:rPr lang="en-GB" sz="1400" b="1" dirty="0" err="1">
                <a:solidFill>
                  <a:srgbClr val="002060"/>
                </a:solidFill>
                <a:latin typeface="Times New Roman" panose="02020603050405020304" pitchFamily="18" charset="0"/>
                <a:cs typeface="Times New Roman" panose="02020603050405020304" pitchFamily="18" charset="0"/>
              </a:rPr>
              <a:t>irst</a:t>
            </a:r>
            <a:r>
              <a:rPr lang="en-GB" sz="1400" b="1" dirty="0">
                <a:solidFill>
                  <a:srgbClr val="002060"/>
                </a:solidFill>
                <a:latin typeface="Times New Roman" panose="02020603050405020304" pitchFamily="18" charset="0"/>
                <a:cs typeface="Times New Roman" panose="02020603050405020304" pitchFamily="18" charset="0"/>
              </a:rPr>
              <a:t> level </a:t>
            </a:r>
            <a:r>
              <a:rPr lang="en-GB" sz="1400" dirty="0">
                <a:solidFill>
                  <a:srgbClr val="002060"/>
                </a:solidFill>
                <a:latin typeface="Times New Roman" panose="02020603050405020304" pitchFamily="18" charset="0"/>
                <a:cs typeface="Times New Roman" panose="02020603050405020304" pitchFamily="18" charset="0"/>
              </a:rPr>
              <a:t>is the </a:t>
            </a:r>
            <a:r>
              <a:rPr lang="en-GB" sz="1400" b="1" dirty="0">
                <a:solidFill>
                  <a:srgbClr val="002060"/>
                </a:solidFill>
                <a:latin typeface="Times New Roman" panose="02020603050405020304" pitchFamily="18" charset="0"/>
                <a:cs typeface="Times New Roman" panose="02020603050405020304" pitchFamily="18" charset="0"/>
              </a:rPr>
              <a:t>surface manifestations of Organizational</a:t>
            </a:r>
            <a:r>
              <a:rPr lang="cs-CZ" sz="1400" b="1" dirty="0">
                <a:solidFill>
                  <a:srgbClr val="002060"/>
                </a:solidFill>
                <a:latin typeface="Times New Roman" panose="02020603050405020304" pitchFamily="18" charset="0"/>
                <a:cs typeface="Times New Roman" panose="02020603050405020304" pitchFamily="18" charset="0"/>
              </a:rPr>
              <a:t> </a:t>
            </a:r>
            <a:r>
              <a:rPr lang="en-GB" sz="1400" b="1" dirty="0">
                <a:solidFill>
                  <a:srgbClr val="002060"/>
                </a:solidFill>
                <a:latin typeface="Times New Roman" panose="02020603050405020304" pitchFamily="18" charset="0"/>
                <a:cs typeface="Times New Roman" panose="02020603050405020304" pitchFamily="18" charset="0"/>
              </a:rPr>
              <a:t>culture</a:t>
            </a:r>
            <a:r>
              <a:rPr lang="en-GB" sz="1400" dirty="0">
                <a:solidFill>
                  <a:srgbClr val="002060"/>
                </a:solidFill>
                <a:latin typeface="Times New Roman" panose="02020603050405020304" pitchFamily="18" charset="0"/>
                <a:cs typeface="Times New Roman" panose="02020603050405020304" pitchFamily="18" charset="0"/>
              </a:rPr>
              <a:t>, also called ‘observable culture’. </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422616" cy="507703"/>
          </a:xfrm>
        </p:spPr>
        <p:txBody>
          <a:bodyPr/>
          <a:lstStyle/>
          <a:p>
            <a:r>
              <a:rPr lang="cs-CZ" dirty="0" err="1"/>
              <a:t>Culture</a:t>
            </a:r>
            <a:r>
              <a:rPr lang="cs-CZ" dirty="0"/>
              <a:t>: </a:t>
            </a:r>
            <a:r>
              <a:rPr lang="cs-CZ" dirty="0" err="1"/>
              <a:t>surface</a:t>
            </a:r>
            <a:r>
              <a:rPr lang="cs-CZ" dirty="0"/>
              <a:t> </a:t>
            </a:r>
            <a:r>
              <a:rPr lang="cs-CZ" dirty="0" err="1"/>
              <a:t>manifestations</a:t>
            </a:r>
            <a:r>
              <a:rPr lang="cs-CZ" dirty="0"/>
              <a:t>, </a:t>
            </a:r>
            <a:r>
              <a:rPr lang="cs-CZ" dirty="0" err="1"/>
              <a:t>values</a:t>
            </a:r>
            <a:r>
              <a:rPr lang="cs-CZ" dirty="0"/>
              <a:t> and basic </a:t>
            </a:r>
            <a:r>
              <a:rPr lang="cs-CZ" dirty="0" err="1"/>
              <a:t>assumptions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DBDC40C9-B10B-43D1-9664-F9358D79C7F2}"/>
              </a:ext>
            </a:extLst>
          </p:cNvPr>
          <p:cNvPicPr>
            <a:picLocks noChangeAspect="1"/>
          </p:cNvPicPr>
          <p:nvPr/>
        </p:nvPicPr>
        <p:blipFill rotWithShape="1">
          <a:blip r:embed="rId3"/>
          <a:srcRect l="31887" t="13671" r="22438" b="9400"/>
          <a:stretch/>
        </p:blipFill>
        <p:spPr>
          <a:xfrm>
            <a:off x="4283802" y="627610"/>
            <a:ext cx="4843758" cy="4515890"/>
          </a:xfrm>
          <a:prstGeom prst="rect">
            <a:avLst/>
          </a:prstGeom>
        </p:spPr>
      </p:pic>
    </p:spTree>
    <p:extLst>
      <p:ext uri="{BB962C8B-B14F-4D97-AF65-F5344CB8AC3E}">
        <p14:creationId xmlns:p14="http://schemas.microsoft.com/office/powerpoint/2010/main" val="21250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440" y="703189"/>
            <a:ext cx="4339536" cy="38127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b="1" dirty="0">
                <a:solidFill>
                  <a:srgbClr val="002060"/>
                </a:solidFill>
                <a:latin typeface="Times New Roman" panose="02020603050405020304" pitchFamily="18" charset="0"/>
                <a:cs typeface="Times New Roman" panose="02020603050405020304" pitchFamily="18" charset="0"/>
              </a:rPr>
              <a:t>Artefacts</a:t>
            </a:r>
            <a:r>
              <a:rPr lang="en-GB" sz="1400" dirty="0">
                <a:solidFill>
                  <a:srgbClr val="002060"/>
                </a:solidFill>
                <a:latin typeface="Times New Roman" panose="02020603050405020304" pitchFamily="18" charset="0"/>
                <a:cs typeface="Times New Roman" panose="02020603050405020304" pitchFamily="18" charset="0"/>
              </a:rPr>
              <a:t> are material objects created by human hands to facilitate culturally expressive</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activities. They include tools, furniture, appliances, and clothing.</a:t>
            </a:r>
            <a:endParaRPr lang="cs-CZ" sz="1400" dirty="0">
              <a:solidFill>
                <a:srgbClr val="002060"/>
              </a:solidFill>
              <a:latin typeface="Times New Roman" panose="02020603050405020304" pitchFamily="18" charset="0"/>
              <a:cs typeface="Times New Roman" panose="02020603050405020304" pitchFamily="18" charset="0"/>
            </a:endParaRPr>
          </a:p>
          <a:p>
            <a:r>
              <a:rPr lang="en-GB" sz="1400" b="1" dirty="0">
                <a:solidFill>
                  <a:srgbClr val="002060"/>
                </a:solidFill>
                <a:latin typeface="Times New Roman" panose="02020603050405020304" pitchFamily="18" charset="0"/>
                <a:cs typeface="Times New Roman" panose="02020603050405020304" pitchFamily="18" charset="0"/>
              </a:rPr>
              <a:t>Ceremonials</a:t>
            </a:r>
            <a:r>
              <a:rPr lang="cs-CZ" sz="1400" b="1"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are formally planned, elaborate, dramatic sets of activities of cultural</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expression, e.g. opening events, prize-</a:t>
            </a:r>
            <a:r>
              <a:rPr lang="en-GB" sz="1400" dirty="0" err="1">
                <a:solidFill>
                  <a:srgbClr val="002060"/>
                </a:solidFill>
                <a:latin typeface="Times New Roman" panose="02020603050405020304" pitchFamily="18" charset="0"/>
                <a:cs typeface="Times New Roman" panose="02020603050405020304" pitchFamily="18" charset="0"/>
              </a:rPr>
              <a:t>givings</a:t>
            </a:r>
            <a:r>
              <a:rPr lang="en-GB" sz="1400" dirty="0">
                <a:solidFill>
                  <a:srgbClr val="002060"/>
                </a:solidFill>
                <a:latin typeface="Times New Roman" panose="02020603050405020304" pitchFamily="18" charset="0"/>
                <a:cs typeface="Times New Roman" panose="02020603050405020304" pitchFamily="18" charset="0"/>
              </a:rPr>
              <a:t>, graduations, religious services.</a:t>
            </a:r>
            <a:endParaRPr 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Courses and workshops </a:t>
            </a:r>
            <a:r>
              <a:rPr lang="en-GB" altLang="cs-CZ" sz="1400" dirty="0">
                <a:solidFill>
                  <a:srgbClr val="002060"/>
                </a:solidFill>
                <a:latin typeface="Times New Roman" panose="02020603050405020304" pitchFamily="18" charset="0"/>
                <a:cs typeface="Times New Roman" panose="02020603050405020304" pitchFamily="18" charset="0"/>
              </a:rPr>
              <a:t>are used to instruct, induct, orient, and train new members in</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company practices.</a:t>
            </a:r>
          </a:p>
          <a:p>
            <a:r>
              <a:rPr lang="en-GB" altLang="cs-CZ" sz="1400" b="1" dirty="0">
                <a:solidFill>
                  <a:srgbClr val="002060"/>
                </a:solidFill>
                <a:latin typeface="Times New Roman" panose="02020603050405020304" pitchFamily="18" charset="0"/>
                <a:cs typeface="Times New Roman" panose="02020603050405020304" pitchFamily="18" charset="0"/>
              </a:rPr>
              <a:t>Heroes</a:t>
            </a:r>
            <a:r>
              <a:rPr lang="en-GB" altLang="cs-CZ" sz="1400" dirty="0">
                <a:solidFill>
                  <a:srgbClr val="002060"/>
                </a:solidFill>
                <a:latin typeface="Times New Roman" panose="02020603050405020304" pitchFamily="18" charset="0"/>
                <a:cs typeface="Times New Roman" panose="02020603050405020304" pitchFamily="18" charset="0"/>
              </a:rPr>
              <a:t> are characters, living or dead, who personify the values and beliefs; who are</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referred to in company stories, legends, sagas, myths and jokes; and who represent role</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models that current employees should emulate.</a:t>
            </a:r>
          </a:p>
          <a:p>
            <a:r>
              <a:rPr lang="en-GB" altLang="cs-CZ" sz="1400" b="1" dirty="0">
                <a:solidFill>
                  <a:srgbClr val="002060"/>
                </a:solidFill>
                <a:latin typeface="Times New Roman" panose="02020603050405020304" pitchFamily="18" charset="0"/>
                <a:cs typeface="Times New Roman" panose="02020603050405020304" pitchFamily="18" charset="0"/>
              </a:rPr>
              <a:t>Jokes</a:t>
            </a:r>
            <a:r>
              <a:rPr lang="en-GB" altLang="cs-CZ" sz="1400" dirty="0">
                <a:solidFill>
                  <a:srgbClr val="002060"/>
                </a:solidFill>
                <a:latin typeface="Times New Roman" panose="02020603050405020304" pitchFamily="18" charset="0"/>
                <a:cs typeface="Times New Roman" panose="02020603050405020304" pitchFamily="18" charset="0"/>
              </a:rPr>
              <a:t> are humorous stories intended to cause amusement</a:t>
            </a:r>
            <a:r>
              <a:rPr lang="cs-CZ" altLang="cs-CZ" sz="1400" dirty="0">
                <a:solidFill>
                  <a:srgbClr val="002060"/>
                </a:solidFill>
                <a:latin typeface="Times New Roman" panose="02020603050405020304" pitchFamily="18" charset="0"/>
                <a:cs typeface="Times New Roman" panose="02020603050405020304" pitchFamily="18" charset="0"/>
              </a:rPr>
              <a:t>.</a:t>
            </a:r>
            <a:endParaRPr lang="en-US"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422616" cy="507703"/>
          </a:xfrm>
        </p:spPr>
        <p:txBody>
          <a:bodyPr/>
          <a:lstStyle/>
          <a:p>
            <a:r>
              <a:rPr lang="cs-CZ" dirty="0" err="1"/>
              <a:t>Culture</a:t>
            </a:r>
            <a:r>
              <a:rPr lang="cs-CZ" dirty="0"/>
              <a:t>: </a:t>
            </a:r>
            <a:r>
              <a:rPr lang="cs-CZ" dirty="0" err="1"/>
              <a:t>surface</a:t>
            </a:r>
            <a:r>
              <a:rPr lang="cs-CZ" dirty="0"/>
              <a:t> </a:t>
            </a:r>
            <a:r>
              <a:rPr lang="cs-CZ" dirty="0" err="1"/>
              <a:t>manifestations</a:t>
            </a:r>
            <a:r>
              <a:rPr lang="cs-CZ" dirty="0"/>
              <a:t>, </a:t>
            </a:r>
            <a:r>
              <a:rPr lang="cs-CZ" dirty="0" err="1"/>
              <a:t>values</a:t>
            </a:r>
            <a:r>
              <a:rPr lang="cs-CZ" dirty="0"/>
              <a:t> and basic </a:t>
            </a:r>
            <a:r>
              <a:rPr lang="cs-CZ" dirty="0" err="1"/>
              <a:t>assumptions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DBDC40C9-B10B-43D1-9664-F9358D79C7F2}"/>
              </a:ext>
            </a:extLst>
          </p:cNvPr>
          <p:cNvPicPr>
            <a:picLocks noChangeAspect="1"/>
          </p:cNvPicPr>
          <p:nvPr/>
        </p:nvPicPr>
        <p:blipFill rotWithShape="1">
          <a:blip r:embed="rId3"/>
          <a:srcRect l="31887" t="13671" r="22438" b="9400"/>
          <a:stretch/>
        </p:blipFill>
        <p:spPr>
          <a:xfrm>
            <a:off x="4283802" y="627610"/>
            <a:ext cx="4843758" cy="4515890"/>
          </a:xfrm>
          <a:prstGeom prst="rect">
            <a:avLst/>
          </a:prstGeom>
        </p:spPr>
      </p:pic>
    </p:spTree>
    <p:extLst>
      <p:ext uri="{BB962C8B-B14F-4D97-AF65-F5344CB8AC3E}">
        <p14:creationId xmlns:p14="http://schemas.microsoft.com/office/powerpoint/2010/main" val="336632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440" y="703189"/>
            <a:ext cx="4339536" cy="38127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b="1" dirty="0">
                <a:solidFill>
                  <a:srgbClr val="002060"/>
                </a:solidFill>
                <a:latin typeface="Times New Roman" panose="02020603050405020304" pitchFamily="18" charset="0"/>
                <a:cs typeface="Times New Roman" panose="02020603050405020304" pitchFamily="18" charset="0"/>
              </a:rPr>
              <a:t>Language</a:t>
            </a:r>
            <a:r>
              <a:rPr lang="en-GB" sz="1400" dirty="0">
                <a:solidFill>
                  <a:srgbClr val="002060"/>
                </a:solidFill>
                <a:latin typeface="Times New Roman" panose="02020603050405020304" pitchFamily="18" charset="0"/>
                <a:cs typeface="Times New Roman" panose="02020603050405020304" pitchFamily="18" charset="0"/>
              </a:rPr>
              <a:t> is the particular form or manner in which members use vocal sounds and</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written signs to convey meaning to each other. It includes specialist technical vocabulary</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related to the business (</a:t>
            </a:r>
            <a:r>
              <a:rPr lang="en-GB" sz="1400" b="1" dirty="0">
                <a:solidFill>
                  <a:srgbClr val="002060"/>
                </a:solidFill>
                <a:latin typeface="Times New Roman" panose="02020603050405020304" pitchFamily="18" charset="0"/>
                <a:cs typeface="Times New Roman" panose="02020603050405020304" pitchFamily="18" charset="0"/>
              </a:rPr>
              <a:t>jargon</a:t>
            </a:r>
            <a:r>
              <a:rPr lang="en-GB" sz="1400" dirty="0">
                <a:solidFill>
                  <a:srgbClr val="002060"/>
                </a:solidFill>
                <a:latin typeface="Times New Roman" panose="02020603050405020304" pitchFamily="18" charset="0"/>
                <a:cs typeface="Times New Roman" panose="02020603050405020304" pitchFamily="18" charset="0"/>
              </a:rPr>
              <a:t>) as well as general naming choices.</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Legends</a:t>
            </a:r>
            <a:r>
              <a:rPr lang="en-GB" altLang="cs-CZ" sz="1400" dirty="0">
                <a:solidFill>
                  <a:srgbClr val="002060"/>
                </a:solidFill>
                <a:latin typeface="Times New Roman" panose="02020603050405020304" pitchFamily="18" charset="0"/>
                <a:cs typeface="Times New Roman" panose="02020603050405020304" pitchFamily="18" charset="0"/>
              </a:rPr>
              <a:t> are handed-down narratives about wonderful events based on company history</a:t>
            </a:r>
            <a:r>
              <a:rPr lang="cs-CZ" altLang="cs-CZ" sz="1400" dirty="0">
                <a:solidFill>
                  <a:srgbClr val="002060"/>
                </a:solidFill>
                <a:latin typeface="Times New Roman" panose="02020603050405020304" pitchFamily="18" charset="0"/>
                <a:cs typeface="Times New Roman" panose="02020603050405020304" pitchFamily="18" charset="0"/>
              </a:rPr>
              <a:t>.</a:t>
            </a:r>
            <a:r>
              <a:rPr lang="en-GB" altLang="cs-CZ" sz="1400" dirty="0">
                <a:solidFill>
                  <a:srgbClr val="002060"/>
                </a:solidFill>
                <a:latin typeface="Times New Roman" panose="02020603050405020304" pitchFamily="18" charset="0"/>
                <a:cs typeface="Times New Roman" panose="02020603050405020304" pitchFamily="18" charset="0"/>
              </a:rPr>
              <a:t>These fascinate employees and invite them to</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admire or deplore certain activities.</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Mottoes</a:t>
            </a:r>
            <a:r>
              <a:rPr lang="en-GB" altLang="cs-CZ" sz="1400" dirty="0">
                <a:solidFill>
                  <a:srgbClr val="002060"/>
                </a:solidFill>
                <a:latin typeface="Times New Roman" panose="02020603050405020304" pitchFamily="18" charset="0"/>
                <a:cs typeface="Times New Roman" panose="02020603050405020304" pitchFamily="18" charset="0"/>
              </a:rPr>
              <a:t> are maxims adopted as rules of conduct. Unlike slogans, mottoes are rarely, if</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ever, changed.</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Norms</a:t>
            </a:r>
            <a:r>
              <a:rPr lang="en-GB" altLang="cs-CZ" sz="1400" dirty="0">
                <a:solidFill>
                  <a:srgbClr val="002060"/>
                </a:solidFill>
                <a:latin typeface="Times New Roman" panose="02020603050405020304" pitchFamily="18" charset="0"/>
                <a:cs typeface="Times New Roman" panose="02020603050405020304" pitchFamily="18" charset="0"/>
              </a:rPr>
              <a:t> are expected modes of behaviour that are accepted as the company’s way of</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doing things, thereby providing guidance for employee behaviour.</a:t>
            </a:r>
            <a:endParaRPr lang="en-US"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422616" cy="507703"/>
          </a:xfrm>
        </p:spPr>
        <p:txBody>
          <a:bodyPr/>
          <a:lstStyle/>
          <a:p>
            <a:r>
              <a:rPr lang="cs-CZ" dirty="0" err="1"/>
              <a:t>Culture</a:t>
            </a:r>
            <a:r>
              <a:rPr lang="cs-CZ" dirty="0"/>
              <a:t>: </a:t>
            </a:r>
            <a:r>
              <a:rPr lang="cs-CZ" dirty="0" err="1"/>
              <a:t>surface</a:t>
            </a:r>
            <a:r>
              <a:rPr lang="cs-CZ" dirty="0"/>
              <a:t> </a:t>
            </a:r>
            <a:r>
              <a:rPr lang="cs-CZ" dirty="0" err="1"/>
              <a:t>manifestations</a:t>
            </a:r>
            <a:r>
              <a:rPr lang="cs-CZ" dirty="0"/>
              <a:t>, </a:t>
            </a:r>
            <a:r>
              <a:rPr lang="cs-CZ" dirty="0" err="1"/>
              <a:t>values</a:t>
            </a:r>
            <a:r>
              <a:rPr lang="cs-CZ" dirty="0"/>
              <a:t> and basic </a:t>
            </a:r>
            <a:r>
              <a:rPr lang="cs-CZ" dirty="0" err="1"/>
              <a:t>assumptions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DBDC40C9-B10B-43D1-9664-F9358D79C7F2}"/>
              </a:ext>
            </a:extLst>
          </p:cNvPr>
          <p:cNvPicPr>
            <a:picLocks noChangeAspect="1"/>
          </p:cNvPicPr>
          <p:nvPr/>
        </p:nvPicPr>
        <p:blipFill rotWithShape="1">
          <a:blip r:embed="rId3"/>
          <a:srcRect l="31887" t="13671" r="22438" b="9400"/>
          <a:stretch/>
        </p:blipFill>
        <p:spPr>
          <a:xfrm>
            <a:off x="4283802" y="627610"/>
            <a:ext cx="4843758" cy="4515890"/>
          </a:xfrm>
          <a:prstGeom prst="rect">
            <a:avLst/>
          </a:prstGeom>
        </p:spPr>
      </p:pic>
    </p:spTree>
    <p:extLst>
      <p:ext uri="{BB962C8B-B14F-4D97-AF65-F5344CB8AC3E}">
        <p14:creationId xmlns:p14="http://schemas.microsoft.com/office/powerpoint/2010/main" val="227427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440" y="703189"/>
            <a:ext cx="4339536" cy="38127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b="1" dirty="0">
                <a:solidFill>
                  <a:srgbClr val="002060"/>
                </a:solidFill>
                <a:latin typeface="Times New Roman" panose="02020603050405020304" pitchFamily="18" charset="0"/>
                <a:cs typeface="Times New Roman" panose="02020603050405020304" pitchFamily="18" charset="0"/>
              </a:rPr>
              <a:t>Physical layout</a:t>
            </a:r>
            <a:r>
              <a:rPr lang="en-GB" sz="1400" dirty="0">
                <a:solidFill>
                  <a:srgbClr val="002060"/>
                </a:solidFill>
                <a:latin typeface="Times New Roman" panose="02020603050405020304" pitchFamily="18" charset="0"/>
                <a:cs typeface="Times New Roman" panose="02020603050405020304" pitchFamily="18" charset="0"/>
              </a:rPr>
              <a:t> concerns things that surround people, providing them with immediate</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sensory stimuli, as they carry out culturally expressive activities.</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Slogans</a:t>
            </a:r>
            <a:r>
              <a:rPr lang="en-GB" altLang="cs-CZ" sz="1400" dirty="0">
                <a:solidFill>
                  <a:srgbClr val="002060"/>
                </a:solidFill>
                <a:latin typeface="Times New Roman" panose="02020603050405020304" pitchFamily="18" charset="0"/>
                <a:cs typeface="Times New Roman" panose="02020603050405020304" pitchFamily="18" charset="0"/>
              </a:rPr>
              <a:t> are short, catchy phrases that are regularly changed. They are used both for</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customer advertising and to motivate employees.</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Stories</a:t>
            </a:r>
            <a:r>
              <a:rPr lang="en-GB" altLang="cs-CZ" sz="1400" dirty="0">
                <a:solidFill>
                  <a:srgbClr val="002060"/>
                </a:solidFill>
                <a:latin typeface="Times New Roman" panose="02020603050405020304" pitchFamily="18" charset="0"/>
                <a:cs typeface="Times New Roman" panose="02020603050405020304" pitchFamily="18" charset="0"/>
              </a:rPr>
              <a:t> are narratives describing how individuals acted and the decisions they made that</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affected the company’s future. Stories can include a mixture of both truth and fiction.</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Symbols</a:t>
            </a:r>
            <a:r>
              <a:rPr lang="en-GB" altLang="cs-CZ" sz="1400" dirty="0">
                <a:solidFill>
                  <a:srgbClr val="002060"/>
                </a:solidFill>
                <a:latin typeface="Times New Roman" panose="02020603050405020304" pitchFamily="18" charset="0"/>
                <a:cs typeface="Times New Roman" panose="02020603050405020304" pitchFamily="18" charset="0"/>
              </a:rPr>
              <a:t> refer to any act, event, object, quality, or relationship that serves as a vehicle</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for conveying meaning.</a:t>
            </a:r>
            <a:endParaRPr lang="en-US"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422616" cy="507703"/>
          </a:xfrm>
        </p:spPr>
        <p:txBody>
          <a:bodyPr/>
          <a:lstStyle/>
          <a:p>
            <a:r>
              <a:rPr lang="cs-CZ" dirty="0" err="1"/>
              <a:t>Culture</a:t>
            </a:r>
            <a:r>
              <a:rPr lang="cs-CZ" dirty="0"/>
              <a:t>: </a:t>
            </a:r>
            <a:r>
              <a:rPr lang="cs-CZ" dirty="0" err="1"/>
              <a:t>surface</a:t>
            </a:r>
            <a:r>
              <a:rPr lang="cs-CZ" dirty="0"/>
              <a:t> </a:t>
            </a:r>
            <a:r>
              <a:rPr lang="cs-CZ" dirty="0" err="1"/>
              <a:t>manifestations</a:t>
            </a:r>
            <a:r>
              <a:rPr lang="cs-CZ" dirty="0"/>
              <a:t>, </a:t>
            </a:r>
            <a:r>
              <a:rPr lang="cs-CZ" dirty="0" err="1"/>
              <a:t>values</a:t>
            </a:r>
            <a:r>
              <a:rPr lang="cs-CZ" dirty="0"/>
              <a:t> and basic </a:t>
            </a:r>
            <a:r>
              <a:rPr lang="cs-CZ" dirty="0" err="1"/>
              <a:t>assumptions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DBDC40C9-B10B-43D1-9664-F9358D79C7F2}"/>
              </a:ext>
            </a:extLst>
          </p:cNvPr>
          <p:cNvPicPr>
            <a:picLocks noChangeAspect="1"/>
          </p:cNvPicPr>
          <p:nvPr/>
        </p:nvPicPr>
        <p:blipFill rotWithShape="1">
          <a:blip r:embed="rId3"/>
          <a:srcRect l="31887" t="13671" r="22438" b="9400"/>
          <a:stretch/>
        </p:blipFill>
        <p:spPr>
          <a:xfrm>
            <a:off x="4283802" y="627610"/>
            <a:ext cx="4843758" cy="4515890"/>
          </a:xfrm>
          <a:prstGeom prst="rect">
            <a:avLst/>
          </a:prstGeom>
        </p:spPr>
      </p:pic>
    </p:spTree>
    <p:extLst>
      <p:ext uri="{BB962C8B-B14F-4D97-AF65-F5344CB8AC3E}">
        <p14:creationId xmlns:p14="http://schemas.microsoft.com/office/powerpoint/2010/main" val="373394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486512"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Organizational values are the </a:t>
            </a:r>
            <a:r>
              <a:rPr lang="en-GB" sz="1600" b="1" dirty="0">
                <a:solidFill>
                  <a:srgbClr val="002060"/>
                </a:solidFill>
                <a:latin typeface="Times New Roman" panose="02020603050405020304" pitchFamily="18" charset="0"/>
                <a:cs typeface="Times New Roman" panose="02020603050405020304" pitchFamily="18" charset="0"/>
              </a:rPr>
              <a:t>accumulated beliefs </a:t>
            </a:r>
            <a:r>
              <a:rPr lang="en-GB" sz="1600" dirty="0">
                <a:solidFill>
                  <a:srgbClr val="002060"/>
                </a:solidFill>
                <a:latin typeface="Times New Roman" panose="02020603050405020304" pitchFamily="18" charset="0"/>
                <a:cs typeface="Times New Roman" panose="02020603050405020304" pitchFamily="18" charset="0"/>
              </a:rPr>
              <a:t>held about how work should be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done and situations dealt with</a:t>
            </a:r>
            <a:r>
              <a:rPr lang="cs-CZ" sz="16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They can be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encapsulated either in phrases or in single words such as</a:t>
            </a:r>
          </a:p>
          <a:p>
            <a:r>
              <a:rPr lang="en-GB" sz="1600" dirty="0">
                <a:solidFill>
                  <a:srgbClr val="002060"/>
                </a:solidFill>
                <a:latin typeface="Times New Roman" panose="02020603050405020304" pitchFamily="18" charset="0"/>
                <a:cs typeface="Times New Roman" panose="02020603050405020304" pitchFamily="18" charset="0"/>
              </a:rPr>
              <a:t>Citizenship</a:t>
            </a:r>
          </a:p>
          <a:p>
            <a:r>
              <a:rPr lang="en-GB" sz="1600" dirty="0">
                <a:solidFill>
                  <a:srgbClr val="002060"/>
                </a:solidFill>
                <a:latin typeface="Times New Roman" panose="02020603050405020304" pitchFamily="18" charset="0"/>
                <a:cs typeface="Times New Roman" panose="02020603050405020304" pitchFamily="18" charset="0"/>
              </a:rPr>
              <a:t>Diversity</a:t>
            </a:r>
          </a:p>
          <a:p>
            <a:r>
              <a:rPr lang="en-GB" sz="1600" dirty="0">
                <a:solidFill>
                  <a:srgbClr val="002060"/>
                </a:solidFill>
                <a:latin typeface="Times New Roman" panose="02020603050405020304" pitchFamily="18" charset="0"/>
                <a:cs typeface="Times New Roman" panose="02020603050405020304" pitchFamily="18" charset="0"/>
              </a:rPr>
              <a:t>Excellence</a:t>
            </a:r>
          </a:p>
          <a:p>
            <a:r>
              <a:rPr lang="en-GB" sz="1600" dirty="0">
                <a:solidFill>
                  <a:srgbClr val="002060"/>
                </a:solidFill>
                <a:latin typeface="Times New Roman" panose="02020603050405020304" pitchFamily="18" charset="0"/>
                <a:cs typeface="Times New Roman" panose="02020603050405020304" pitchFamily="18" charset="0"/>
              </a:rPr>
              <a:t>Honesty</a:t>
            </a:r>
          </a:p>
          <a:p>
            <a:r>
              <a:rPr lang="en-GB" sz="1600" dirty="0">
                <a:solidFill>
                  <a:srgbClr val="002060"/>
                </a:solidFill>
                <a:latin typeface="Times New Roman" panose="02020603050405020304" pitchFamily="18" charset="0"/>
                <a:cs typeface="Times New Roman" panose="02020603050405020304" pitchFamily="18" charset="0"/>
              </a:rPr>
              <a:t>Integrity</a:t>
            </a:r>
          </a:p>
          <a:p>
            <a:r>
              <a:rPr lang="en-GB" sz="1600" dirty="0">
                <a:solidFill>
                  <a:srgbClr val="002060"/>
                </a:solidFill>
                <a:latin typeface="Times New Roman" panose="02020603050405020304" pitchFamily="18" charset="0"/>
                <a:cs typeface="Times New Roman" panose="02020603050405020304" pitchFamily="18" charset="0"/>
              </a:rPr>
              <a:t>Innovation</a:t>
            </a:r>
          </a:p>
          <a:p>
            <a:r>
              <a:rPr lang="en-GB" sz="1600" dirty="0">
                <a:solidFill>
                  <a:srgbClr val="002060"/>
                </a:solidFill>
                <a:latin typeface="Times New Roman" panose="02020603050405020304" pitchFamily="18" charset="0"/>
                <a:cs typeface="Times New Roman" panose="02020603050405020304" pitchFamily="18" charset="0"/>
              </a:rPr>
              <a:t>Respect</a:t>
            </a:r>
          </a:p>
          <a:p>
            <a:r>
              <a:rPr lang="en-GB" sz="1600" dirty="0">
                <a:solidFill>
                  <a:srgbClr val="002060"/>
                </a:solidFill>
                <a:latin typeface="Times New Roman" panose="02020603050405020304" pitchFamily="18" charset="0"/>
                <a:cs typeface="Times New Roman" panose="02020603050405020304" pitchFamily="18" charset="0"/>
              </a:rPr>
              <a:t>Safety</a:t>
            </a:r>
          </a:p>
          <a:p>
            <a:r>
              <a:rPr lang="en-GB" sz="1600" dirty="0">
                <a:solidFill>
                  <a:srgbClr val="002060"/>
                </a:solidFill>
                <a:latin typeface="Times New Roman" panose="02020603050405020304" pitchFamily="18" charset="0"/>
                <a:cs typeface="Times New Roman" panose="02020603050405020304" pitchFamily="18" charset="0"/>
              </a:rPr>
              <a:t>Teamwork</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Organizational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78E3381E-0169-4281-8494-72EEB841E241}"/>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225799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animEffect transition="in" filter="fade">
                                      <p:cBhvr>
                                        <p:cTn id="24" dur="500"/>
                                        <p:tgtEl>
                                          <p:spTgt spid="1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fade">
                                      <p:cBhvr>
                                        <p:cTn id="27" dur="500"/>
                                        <p:tgtEl>
                                          <p:spTgt spid="1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8" end="8"/>
                                            </p:txEl>
                                          </p:spTgt>
                                        </p:tgtEl>
                                        <p:attrNameLst>
                                          <p:attrName>style.visibility</p:attrName>
                                        </p:attrNameLst>
                                      </p:cBhvr>
                                      <p:to>
                                        <p:strVal val="visible"/>
                                      </p:to>
                                    </p:set>
                                    <p:animEffect transition="in" filter="fade">
                                      <p:cBhvr>
                                        <p:cTn id="30" dur="500"/>
                                        <p:tgtEl>
                                          <p:spTgt spid="16">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9" end="9"/>
                                            </p:txEl>
                                          </p:spTgt>
                                        </p:tgtEl>
                                        <p:attrNameLst>
                                          <p:attrName>style.visibility</p:attrName>
                                        </p:attrNameLst>
                                      </p:cBhvr>
                                      <p:to>
                                        <p:strVal val="visible"/>
                                      </p:to>
                                    </p:set>
                                    <p:animEffect transition="in" filter="fade">
                                      <p:cBhvr>
                                        <p:cTn id="33" dur="500"/>
                                        <p:tgtEl>
                                          <p:spTgt spid="16">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10" end="10"/>
                                            </p:txEl>
                                          </p:spTgt>
                                        </p:tgtEl>
                                        <p:attrNameLst>
                                          <p:attrName>style.visibility</p:attrName>
                                        </p:attrNameLst>
                                      </p:cBhvr>
                                      <p:to>
                                        <p:strVal val="visible"/>
                                      </p:to>
                                    </p:set>
                                    <p:animEffect transition="in" filter="fade">
                                      <p:cBhvr>
                                        <p:cTn id="36" dur="500"/>
                                        <p:tgtEl>
                                          <p:spTgt spid="16">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xEl>
                                              <p:pRg st="11" end="11"/>
                                            </p:txEl>
                                          </p:spTgt>
                                        </p:tgtEl>
                                        <p:attrNameLst>
                                          <p:attrName>style.visibility</p:attrName>
                                        </p:attrNameLst>
                                      </p:cBhvr>
                                      <p:to>
                                        <p:strVal val="visible"/>
                                      </p:to>
                                    </p:set>
                                    <p:animEffect transition="in" filter="fade">
                                      <p:cBhvr>
                                        <p:cTn id="39"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F5AC92A8-09E7-4C37-85CF-EE964D7C8ED2}"/>
              </a:ext>
            </a:extLst>
          </p:cNvPr>
          <p:cNvPicPr>
            <a:picLocks noChangeAspect="1"/>
          </p:cNvPicPr>
          <p:nvPr/>
        </p:nvPicPr>
        <p:blipFill rotWithShape="1">
          <a:blip r:embed="rId3"/>
          <a:srcRect l="26376" t="22000" r="7889" b="30401"/>
          <a:stretch/>
        </p:blipFill>
        <p:spPr>
          <a:xfrm>
            <a:off x="533019" y="1148722"/>
            <a:ext cx="7486976" cy="3049508"/>
          </a:xfrm>
          <a:prstGeom prst="rect">
            <a:avLst/>
          </a:prstGeom>
        </p:spPr>
      </p:pic>
      <p:pic>
        <p:nvPicPr>
          <p:cNvPr id="7" name="Picture 6">
            <a:extLst>
              <a:ext uri="{FF2B5EF4-FFF2-40B4-BE49-F238E27FC236}">
                <a16:creationId xmlns:a16="http://schemas.microsoft.com/office/drawing/2014/main" id="{5D771D36-FD63-4620-B0A3-5934ABEA3E3D}"/>
              </a:ext>
            </a:extLst>
          </p:cNvPr>
          <p:cNvPicPr>
            <a:picLocks noChangeAspect="1"/>
          </p:cNvPicPr>
          <p:nvPr/>
        </p:nvPicPr>
        <p:blipFill rotWithShape="1">
          <a:blip r:embed="rId4"/>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187053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Adidas</a:t>
            </a:r>
          </a:p>
          <a:p>
            <a:r>
              <a:rPr lang="en-GB" sz="1600" b="1" dirty="0">
                <a:solidFill>
                  <a:srgbClr val="002060"/>
                </a:solidFill>
                <a:latin typeface="Times New Roman" panose="02020603050405020304" pitchFamily="18" charset="0"/>
                <a:cs typeface="Times New Roman" panose="02020603050405020304" pitchFamily="18" charset="0"/>
              </a:rPr>
              <a:t>Performance</a:t>
            </a:r>
            <a:r>
              <a:rPr lang="en-GB" sz="1600" dirty="0">
                <a:solidFill>
                  <a:srgbClr val="002060"/>
                </a:solidFill>
                <a:latin typeface="Times New Roman" panose="02020603050405020304" pitchFamily="18" charset="0"/>
                <a:cs typeface="Times New Roman" panose="02020603050405020304" pitchFamily="18" charset="0"/>
              </a:rPr>
              <a:t>: Sport is the foundation for all we do and executional excellence is a core value of our Group.</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Passion</a:t>
            </a:r>
            <a:r>
              <a:rPr lang="en-GB" sz="1600" dirty="0">
                <a:solidFill>
                  <a:srgbClr val="002060"/>
                </a:solidFill>
                <a:latin typeface="Times New Roman" panose="02020603050405020304" pitchFamily="18" charset="0"/>
                <a:cs typeface="Times New Roman" panose="02020603050405020304" pitchFamily="18" charset="0"/>
              </a:rPr>
              <a:t>: Passion is at the heart of our company. We are continuously moving forward, innovating, and improving.</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Integrity</a:t>
            </a:r>
            <a:r>
              <a:rPr lang="en-GB" sz="1600" dirty="0">
                <a:solidFill>
                  <a:srgbClr val="002060"/>
                </a:solidFill>
                <a:latin typeface="Times New Roman" panose="02020603050405020304" pitchFamily="18" charset="0"/>
                <a:cs typeface="Times New Roman" panose="02020603050405020304" pitchFamily="18" charset="0"/>
              </a:rPr>
              <a:t>: We are honest, open, ethical, and fair. People trust us to adhere to our word.</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Diversity</a:t>
            </a:r>
            <a:r>
              <a:rPr lang="en-GB" sz="1600" dirty="0">
                <a:solidFill>
                  <a:srgbClr val="002060"/>
                </a:solidFill>
                <a:latin typeface="Times New Roman" panose="02020603050405020304" pitchFamily="18" charset="0"/>
                <a:cs typeface="Times New Roman" panose="02020603050405020304" pitchFamily="18" charset="0"/>
              </a:rPr>
              <a:t>: We know it takes people with different ideas, strengths, interests, and cultural backgrounds to make our company succeed. We encourage healthy debate and differences of opinion.</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5EF5D586-1C16-42CD-A32D-0640B9C7ACD2}"/>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19053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Facebook</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Focus on impact</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Move fast</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Be bold</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Be open</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Build social value</a:t>
            </a:r>
            <a:endParaRPr lang="en-US" altLang="cs-CZ" sz="16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1752F1AA-89CD-42DA-BBE2-24639257E136}"/>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32208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fade">
                                      <p:cBhvr>
                                        <p:cTn id="10" dur="500"/>
                                        <p:tgtEl>
                                          <p:spTgt spid="1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animEffect transition="in" filter="fade">
                                      <p:cBhvr>
                                        <p:cTn id="13" dur="500"/>
                                        <p:tgtEl>
                                          <p:spTgt spid="1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8" end="8"/>
                                            </p:txEl>
                                          </p:spTgt>
                                        </p:tgtEl>
                                        <p:attrNameLst>
                                          <p:attrName>style.visibility</p:attrName>
                                        </p:attrNameLst>
                                      </p:cBhvr>
                                      <p:to>
                                        <p:strVal val="visible"/>
                                      </p:to>
                                    </p:set>
                                    <p:animEffect transition="in" filter="fade">
                                      <p:cBhvr>
                                        <p:cTn id="16" dur="500"/>
                                        <p:tgtEl>
                                          <p:spTgt spid="16">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10" end="10"/>
                                            </p:txEl>
                                          </p:spTgt>
                                        </p:tgtEl>
                                        <p:attrNameLst>
                                          <p:attrName>style.visibility</p:attrName>
                                        </p:attrNameLst>
                                      </p:cBhvr>
                                      <p:to>
                                        <p:strVal val="visible"/>
                                      </p:to>
                                    </p:set>
                                    <p:animEffect transition="in" filter="fade">
                                      <p:cBhvr>
                                        <p:cTn id="19"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H&amp;M</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We believe in people</a:t>
            </a:r>
          </a:p>
          <a:p>
            <a:r>
              <a:rPr lang="en-GB" sz="1600" b="1" dirty="0">
                <a:solidFill>
                  <a:srgbClr val="002060"/>
                </a:solidFill>
                <a:latin typeface="Times New Roman" panose="02020603050405020304" pitchFamily="18" charset="0"/>
                <a:cs typeface="Times New Roman" panose="02020603050405020304" pitchFamily="18" charset="0"/>
              </a:rPr>
              <a:t>We are one team</a:t>
            </a:r>
          </a:p>
          <a:p>
            <a:r>
              <a:rPr lang="en-GB" sz="1600" b="1" dirty="0">
                <a:solidFill>
                  <a:srgbClr val="002060"/>
                </a:solidFill>
                <a:latin typeface="Times New Roman" panose="02020603050405020304" pitchFamily="18" charset="0"/>
                <a:cs typeface="Times New Roman" panose="02020603050405020304" pitchFamily="18" charset="0"/>
              </a:rPr>
              <a:t>Straightforward and open-minded</a:t>
            </a:r>
          </a:p>
          <a:p>
            <a:r>
              <a:rPr lang="en-GB" sz="1600" b="1" dirty="0">
                <a:solidFill>
                  <a:srgbClr val="002060"/>
                </a:solidFill>
                <a:latin typeface="Times New Roman" panose="02020603050405020304" pitchFamily="18" charset="0"/>
                <a:cs typeface="Times New Roman" panose="02020603050405020304" pitchFamily="18" charset="0"/>
              </a:rPr>
              <a:t>Keep it simple</a:t>
            </a:r>
          </a:p>
          <a:p>
            <a:r>
              <a:rPr lang="en-GB" sz="1600" b="1" dirty="0">
                <a:solidFill>
                  <a:srgbClr val="002060"/>
                </a:solidFill>
                <a:latin typeface="Times New Roman" panose="02020603050405020304" pitchFamily="18" charset="0"/>
                <a:cs typeface="Times New Roman" panose="02020603050405020304" pitchFamily="18" charset="0"/>
              </a:rPr>
              <a:t>Entrepreneurial spirit</a:t>
            </a:r>
          </a:p>
          <a:p>
            <a:r>
              <a:rPr lang="en-GB" sz="1600" b="1" dirty="0">
                <a:solidFill>
                  <a:srgbClr val="002060"/>
                </a:solidFill>
                <a:latin typeface="Times New Roman" panose="02020603050405020304" pitchFamily="18" charset="0"/>
                <a:cs typeface="Times New Roman" panose="02020603050405020304" pitchFamily="18" charset="0"/>
              </a:rPr>
              <a:t>Constant improvement</a:t>
            </a:r>
          </a:p>
          <a:p>
            <a:r>
              <a:rPr lang="en-GB" sz="1600" b="1" dirty="0">
                <a:solidFill>
                  <a:srgbClr val="002060"/>
                </a:solidFill>
                <a:latin typeface="Times New Roman" panose="02020603050405020304" pitchFamily="18" charset="0"/>
                <a:cs typeface="Times New Roman" panose="02020603050405020304" pitchFamily="18" charset="0"/>
              </a:rPr>
              <a:t>Cost-consciousness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36F1A467-62EB-4112-97D2-5F5412AEEFC2}"/>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158651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5" end="5"/>
                                            </p:txEl>
                                          </p:spTgt>
                                        </p:tgtEl>
                                        <p:attrNameLst>
                                          <p:attrName>style.visibility</p:attrName>
                                        </p:attrNameLst>
                                      </p:cBhvr>
                                      <p:to>
                                        <p:strVal val="visible"/>
                                      </p:to>
                                    </p:set>
                                    <p:animEffect transition="in" filter="fade">
                                      <p:cBhvr>
                                        <p:cTn id="16" dur="500"/>
                                        <p:tgtEl>
                                          <p:spTgt spid="1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animEffect transition="in" filter="fade">
                                      <p:cBhvr>
                                        <p:cTn id="19" dur="500"/>
                                        <p:tgtEl>
                                          <p:spTgt spid="16">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animEffect transition="in" filter="fade">
                                      <p:cBhvr>
                                        <p:cTn id="25"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Uber</a:t>
            </a:r>
          </a:p>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rPr>
              <a:t>At Uber, company values are called “cultural norms”:</a:t>
            </a: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We build globally, we live locally.</a:t>
            </a:r>
          </a:p>
          <a:p>
            <a:r>
              <a:rPr lang="en-GB" sz="1600" b="1" dirty="0">
                <a:solidFill>
                  <a:srgbClr val="002060"/>
                </a:solidFill>
                <a:latin typeface="Times New Roman" panose="02020603050405020304" pitchFamily="18" charset="0"/>
                <a:cs typeface="Times New Roman" panose="02020603050405020304" pitchFamily="18" charset="0"/>
              </a:rPr>
              <a:t>We are customer obsessed.</a:t>
            </a:r>
          </a:p>
          <a:p>
            <a:r>
              <a:rPr lang="en-GB" sz="1600" b="1" dirty="0">
                <a:solidFill>
                  <a:srgbClr val="002060"/>
                </a:solidFill>
                <a:latin typeface="Times New Roman" panose="02020603050405020304" pitchFamily="18" charset="0"/>
                <a:cs typeface="Times New Roman" panose="02020603050405020304" pitchFamily="18" charset="0"/>
              </a:rPr>
              <a:t>We celebrate differences.</a:t>
            </a:r>
          </a:p>
          <a:p>
            <a:r>
              <a:rPr lang="en-GB" sz="1600" b="1" dirty="0">
                <a:solidFill>
                  <a:srgbClr val="002060"/>
                </a:solidFill>
                <a:latin typeface="Times New Roman" panose="02020603050405020304" pitchFamily="18" charset="0"/>
                <a:cs typeface="Times New Roman" panose="02020603050405020304" pitchFamily="18" charset="0"/>
              </a:rPr>
              <a:t>We do the right thing.</a:t>
            </a:r>
          </a:p>
          <a:p>
            <a:r>
              <a:rPr lang="en-GB" sz="1600" b="1" dirty="0">
                <a:solidFill>
                  <a:srgbClr val="002060"/>
                </a:solidFill>
                <a:latin typeface="Times New Roman" panose="02020603050405020304" pitchFamily="18" charset="0"/>
                <a:cs typeface="Times New Roman" panose="02020603050405020304" pitchFamily="18" charset="0"/>
              </a:rPr>
              <a:t>We act like owners.</a:t>
            </a:r>
          </a:p>
          <a:p>
            <a:r>
              <a:rPr lang="en-GB" sz="1600" b="1" dirty="0">
                <a:solidFill>
                  <a:srgbClr val="002060"/>
                </a:solidFill>
                <a:latin typeface="Times New Roman" panose="02020603050405020304" pitchFamily="18" charset="0"/>
                <a:cs typeface="Times New Roman" panose="02020603050405020304" pitchFamily="18" charset="0"/>
              </a:rPr>
              <a:t>We persevere.</a:t>
            </a:r>
          </a:p>
          <a:p>
            <a:r>
              <a:rPr lang="en-GB" sz="1600" b="1" dirty="0">
                <a:solidFill>
                  <a:srgbClr val="002060"/>
                </a:solidFill>
                <a:latin typeface="Times New Roman" panose="02020603050405020304" pitchFamily="18" charset="0"/>
                <a:cs typeface="Times New Roman" panose="02020603050405020304" pitchFamily="18" charset="0"/>
              </a:rPr>
              <a:t>We value ideas over hierarchy.</a:t>
            </a:r>
          </a:p>
          <a:p>
            <a:r>
              <a:rPr lang="en-GB" sz="1600" b="1" dirty="0">
                <a:solidFill>
                  <a:srgbClr val="002060"/>
                </a:solidFill>
                <a:latin typeface="Times New Roman" panose="02020603050405020304" pitchFamily="18" charset="0"/>
                <a:cs typeface="Times New Roman" panose="02020603050405020304" pitchFamily="18" charset="0"/>
              </a:rPr>
              <a:t>We make big bold bets.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A887A13C-8E5A-4C91-A8B5-A2B096C6CD04}"/>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195216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Effect transition="in" filter="fade">
                                      <p:cBhvr>
                                        <p:cTn id="7" dur="500"/>
                                        <p:tgtEl>
                                          <p:spTgt spid="1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5" end="5"/>
                                            </p:txEl>
                                          </p:spTgt>
                                        </p:tgtEl>
                                        <p:attrNameLst>
                                          <p:attrName>style.visibility</p:attrName>
                                        </p:attrNameLst>
                                      </p:cBhvr>
                                      <p:to>
                                        <p:strVal val="visible"/>
                                      </p:to>
                                    </p:set>
                                    <p:animEffect transition="in" filter="fade">
                                      <p:cBhvr>
                                        <p:cTn id="10" dur="500"/>
                                        <p:tgtEl>
                                          <p:spTgt spid="16">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animEffect transition="in" filter="fade">
                                      <p:cBhvr>
                                        <p:cTn id="13" dur="500"/>
                                        <p:tgtEl>
                                          <p:spTgt spid="1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7" end="7"/>
                                            </p:txEl>
                                          </p:spTgt>
                                        </p:tgtEl>
                                        <p:attrNameLst>
                                          <p:attrName>style.visibility</p:attrName>
                                        </p:attrNameLst>
                                      </p:cBhvr>
                                      <p:to>
                                        <p:strVal val="visible"/>
                                      </p:to>
                                    </p:set>
                                    <p:animEffect transition="in" filter="fade">
                                      <p:cBhvr>
                                        <p:cTn id="16" dur="500"/>
                                        <p:tgtEl>
                                          <p:spTgt spid="16">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8" end="8"/>
                                            </p:txEl>
                                          </p:spTgt>
                                        </p:tgtEl>
                                        <p:attrNameLst>
                                          <p:attrName>style.visibility</p:attrName>
                                        </p:attrNameLst>
                                      </p:cBhvr>
                                      <p:to>
                                        <p:strVal val="visible"/>
                                      </p:to>
                                    </p:set>
                                    <p:animEffect transition="in" filter="fade">
                                      <p:cBhvr>
                                        <p:cTn id="19" dur="500"/>
                                        <p:tgtEl>
                                          <p:spTgt spid="16">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xEl>
                                              <p:pRg st="9" end="9"/>
                                            </p:txEl>
                                          </p:spTgt>
                                        </p:tgtEl>
                                        <p:attrNameLst>
                                          <p:attrName>style.visibility</p:attrName>
                                        </p:attrNameLst>
                                      </p:cBhvr>
                                      <p:to>
                                        <p:strVal val="visible"/>
                                      </p:to>
                                    </p:set>
                                    <p:animEffect transition="in" filter="fade">
                                      <p:cBhvr>
                                        <p:cTn id="22" dur="500"/>
                                        <p:tgtEl>
                                          <p:spTgt spid="16">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10" end="10"/>
                                            </p:txEl>
                                          </p:spTgt>
                                        </p:tgtEl>
                                        <p:attrNameLst>
                                          <p:attrName>style.visibility</p:attrName>
                                        </p:attrNameLst>
                                      </p:cBhvr>
                                      <p:to>
                                        <p:strVal val="visible"/>
                                      </p:to>
                                    </p:set>
                                    <p:animEffect transition="in" filter="fade">
                                      <p:cBhvr>
                                        <p:cTn id="25" dur="500"/>
                                        <p:tgtEl>
                                          <p:spTgt spid="16">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xEl>
                                              <p:pRg st="11" end="11"/>
                                            </p:txEl>
                                          </p:spTgt>
                                        </p:tgtEl>
                                        <p:attrNameLst>
                                          <p:attrName>style.visibility</p:attrName>
                                        </p:attrNameLst>
                                      </p:cBhvr>
                                      <p:to>
                                        <p:strVal val="visible"/>
                                      </p:to>
                                    </p:set>
                                    <p:animEffect transition="in" filter="fade">
                                      <p:cBhvr>
                                        <p:cTn id="28"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GB" sz="45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188640" y="337003"/>
            <a:ext cx="3518912"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Times New Roman"/>
                <a:ea typeface="+mn-ea"/>
                <a:cs typeface="+mn-cs"/>
              </a:rPr>
              <a:t>How the lecture will be conducted? </a:t>
            </a:r>
            <a:endParaRPr kumimoji="0" lang="en-GB" sz="135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8" name="Zástupný symbol pro obsah 2"/>
          <p:cNvSpPr txBox="1">
            <a:spLocks/>
          </p:cNvSpPr>
          <p:nvPr/>
        </p:nvSpPr>
        <p:spPr>
          <a:xfrm>
            <a:off x="210309" y="717780"/>
            <a:ext cx="6994485" cy="408871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lecture is divided into </a:t>
            </a:r>
            <a:r>
              <a:rPr kumimoji="0" lang="cs-CZ" altLang="cs-CZ" sz="1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two</a:t>
            </a: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blocks</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where each block introduces an issue</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associated with</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lvl="1" defTabSz="685800">
              <a:spcBef>
                <a:spcPts val="750"/>
              </a:spcBef>
              <a:defRPr/>
            </a:pPr>
            <a:r>
              <a:rPr lang="cs-CZ" altLang="cs-CZ" sz="1400" dirty="0">
                <a:solidFill>
                  <a:srgbClr val="002060"/>
                </a:solidFill>
                <a:latin typeface="Times New Roman" panose="02020603050405020304" pitchFamily="18" charset="0"/>
                <a:cs typeface="Times New Roman" panose="02020603050405020304" pitchFamily="18" charset="0"/>
              </a:rPr>
              <a:t>Culture: </a:t>
            </a:r>
            <a:r>
              <a:rPr lang="cs-CZ" altLang="cs-CZ" sz="1400" dirty="0" err="1">
                <a:solidFill>
                  <a:srgbClr val="002060"/>
                </a:solidFill>
                <a:latin typeface="Times New Roman" panose="02020603050405020304" pitchFamily="18" charset="0"/>
                <a:cs typeface="Times New Roman" panose="02020603050405020304" pitchFamily="18" charset="0"/>
              </a:rPr>
              <a:t>surface</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manifestations</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values</a:t>
            </a:r>
            <a:r>
              <a:rPr lang="cs-CZ" altLang="cs-CZ" sz="1400" dirty="0">
                <a:solidFill>
                  <a:srgbClr val="002060"/>
                </a:solidFill>
                <a:latin typeface="Times New Roman" panose="02020603050405020304" pitchFamily="18" charset="0"/>
                <a:cs typeface="Times New Roman" panose="02020603050405020304" pitchFamily="18" charset="0"/>
              </a:rPr>
              <a:t> and basic </a:t>
            </a:r>
            <a:r>
              <a:rPr lang="cs-CZ" altLang="cs-CZ" sz="1400" dirty="0" err="1">
                <a:solidFill>
                  <a:srgbClr val="002060"/>
                </a:solidFill>
                <a:latin typeface="Times New Roman" panose="02020603050405020304" pitchFamily="18" charset="0"/>
                <a:cs typeface="Times New Roman" panose="02020603050405020304" pitchFamily="18" charset="0"/>
              </a:rPr>
              <a:t>assumptions</a:t>
            </a:r>
            <a:endParaRPr lang="cs-CZ" altLang="cs-CZ" sz="1400" dirty="0">
              <a:solidFill>
                <a:srgbClr val="002060"/>
              </a:solidFill>
              <a:latin typeface="Times New Roman" panose="02020603050405020304" pitchFamily="18" charset="0"/>
              <a:cs typeface="Times New Roman" panose="02020603050405020304" pitchFamily="18" charset="0"/>
            </a:endParaRPr>
          </a:p>
          <a:p>
            <a:pPr lvl="1" defTabSz="685800">
              <a:spcBef>
                <a:spcPts val="750"/>
              </a:spcBef>
              <a:defRPr/>
            </a:pPr>
            <a:r>
              <a:rPr lang="cs-CZ" altLang="cs-CZ" sz="1400" dirty="0" err="1">
                <a:solidFill>
                  <a:srgbClr val="002060"/>
                </a:solidFill>
                <a:latin typeface="Times New Roman" panose="02020603050405020304" pitchFamily="18" charset="0"/>
                <a:cs typeface="Times New Roman" panose="02020603050405020304" pitchFamily="18" charset="0"/>
              </a:rPr>
              <a:t>Organizational</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values</a:t>
            </a:r>
            <a:endParaRPr lang="cs-CZ" altLang="cs-CZ" sz="1400" dirty="0">
              <a:solidFill>
                <a:srgbClr val="002060"/>
              </a:solidFill>
              <a:latin typeface="Times New Roman" panose="02020603050405020304" pitchFamily="18" charset="0"/>
              <a:cs typeface="Times New Roman" panose="02020603050405020304" pitchFamily="18" charset="0"/>
            </a:endParaRPr>
          </a:p>
          <a:p>
            <a:pPr lvl="1" defTabSz="685800">
              <a:spcBef>
                <a:spcPts val="750"/>
              </a:spcBef>
              <a:defRPr/>
            </a:pPr>
            <a:r>
              <a:rPr lang="cs-CZ" altLang="cs-CZ" sz="1400" dirty="0" err="1">
                <a:solidFill>
                  <a:srgbClr val="002060"/>
                </a:solidFill>
                <a:latin typeface="Times New Roman" panose="02020603050405020304" pitchFamily="18" charset="0"/>
                <a:cs typeface="Times New Roman" panose="02020603050405020304" pitchFamily="18" charset="0"/>
              </a:rPr>
              <a:t>Organizational</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socialization</a:t>
            </a:r>
            <a:endParaRPr lang="cs-CZ" altLang="cs-CZ" sz="1400" dirty="0">
              <a:solidFill>
                <a:srgbClr val="002060"/>
              </a:solidFill>
              <a:latin typeface="Times New Roman" panose="02020603050405020304" pitchFamily="18" charset="0"/>
              <a:cs typeface="Times New Roman" panose="02020603050405020304" pitchFamily="18" charset="0"/>
            </a:endParaRPr>
          </a:p>
          <a:p>
            <a:pPr lvl="1" defTabSz="685800">
              <a:spcBef>
                <a:spcPts val="750"/>
              </a:spcBef>
              <a:defRPr/>
            </a:pPr>
            <a:endParaRPr lang="cs-CZ" altLang="cs-CZ" sz="1400" dirty="0">
              <a:solidFill>
                <a:srgbClr val="002060"/>
              </a:solidFill>
              <a:latin typeface="Times New Roman" panose="02020603050405020304" pitchFamily="18" charset="0"/>
              <a:cs typeface="Times New Roman" panose="02020603050405020304" pitchFamily="18" charset="0"/>
            </a:endParaRPr>
          </a:p>
          <a:p>
            <a:pPr lvl="1" defTabSz="685800">
              <a:spcBef>
                <a:spcPts val="750"/>
              </a:spcBef>
              <a:defRPr/>
            </a:pPr>
            <a:r>
              <a:rPr lang="en-GB" altLang="cs-CZ" sz="1400" dirty="0">
                <a:solidFill>
                  <a:srgbClr val="002060"/>
                </a:solidFill>
                <a:latin typeface="Times New Roman" panose="02020603050405020304" pitchFamily="18" charset="0"/>
                <a:cs typeface="Times New Roman" panose="02020603050405020304" pitchFamily="18" charset="0"/>
              </a:rPr>
              <a:t>Culture managed versus tolerated</a:t>
            </a:r>
          </a:p>
          <a:p>
            <a:pPr lvl="1" defTabSz="685800">
              <a:spcBef>
                <a:spcPts val="750"/>
              </a:spcBef>
              <a:defRPr/>
            </a:pPr>
            <a:r>
              <a:rPr lang="en-GB" altLang="cs-CZ" sz="1400" dirty="0">
                <a:solidFill>
                  <a:srgbClr val="002060"/>
                </a:solidFill>
                <a:latin typeface="Times New Roman" panose="02020603050405020304" pitchFamily="18" charset="0"/>
                <a:cs typeface="Times New Roman" panose="02020603050405020304" pitchFamily="18" charset="0"/>
              </a:rPr>
              <a:t>Types of organizational culture</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cs-CZ"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We</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use</a:t>
            </a: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MS Teams</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 shared whiteboard for your engagement and reactions</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brainstorming </a:t>
            </a:r>
            <a:r>
              <a:rPr kumimoji="0" lang="cs-CZ"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ideas</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and for </a:t>
            </a:r>
            <a:r>
              <a:rPr kumimoji="0" lang="cs-CZ"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sharing</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answers</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a:t>
            </a:r>
            <a:r>
              <a:rPr kumimoji="0" lang="cs-CZ"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lecture</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is </a:t>
            </a:r>
            <a:r>
              <a:rPr kumimoji="0" lang="cs-CZ"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completed</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by</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quizzes in </a:t>
            </a:r>
            <a:r>
              <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Ve</a:t>
            </a:r>
            <a:r>
              <a:rPr kumimoji="0" lang="en-US" altLang="cs-CZ" sz="1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vox</a:t>
            </a: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 link is always in the presentation.</a:t>
            </a: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alt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alt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alt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alt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256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Uber</a:t>
            </a:r>
          </a:p>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rPr>
              <a:t>At Uber, company values are called “cultural norms”:</a:t>
            </a: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We build globally, we live locally.</a:t>
            </a:r>
          </a:p>
          <a:p>
            <a:r>
              <a:rPr lang="en-GB" sz="1600" b="1" dirty="0">
                <a:solidFill>
                  <a:srgbClr val="002060"/>
                </a:solidFill>
                <a:latin typeface="Times New Roman" panose="02020603050405020304" pitchFamily="18" charset="0"/>
                <a:cs typeface="Times New Roman" panose="02020603050405020304" pitchFamily="18" charset="0"/>
              </a:rPr>
              <a:t>We are customer obsessed.</a:t>
            </a:r>
          </a:p>
          <a:p>
            <a:r>
              <a:rPr lang="en-GB" sz="1600" b="1" dirty="0">
                <a:solidFill>
                  <a:srgbClr val="002060"/>
                </a:solidFill>
                <a:latin typeface="Times New Roman" panose="02020603050405020304" pitchFamily="18" charset="0"/>
                <a:cs typeface="Times New Roman" panose="02020603050405020304" pitchFamily="18" charset="0"/>
              </a:rPr>
              <a:t>We celebrate differences.</a:t>
            </a:r>
          </a:p>
          <a:p>
            <a:r>
              <a:rPr lang="en-GB" sz="1600" b="1" dirty="0">
                <a:solidFill>
                  <a:srgbClr val="002060"/>
                </a:solidFill>
                <a:latin typeface="Times New Roman" panose="02020603050405020304" pitchFamily="18" charset="0"/>
                <a:cs typeface="Times New Roman" panose="02020603050405020304" pitchFamily="18" charset="0"/>
              </a:rPr>
              <a:t>We do the right thing.</a:t>
            </a:r>
          </a:p>
          <a:p>
            <a:r>
              <a:rPr lang="en-GB" sz="1600" b="1" dirty="0">
                <a:solidFill>
                  <a:srgbClr val="002060"/>
                </a:solidFill>
                <a:latin typeface="Times New Roman" panose="02020603050405020304" pitchFamily="18" charset="0"/>
                <a:cs typeface="Times New Roman" panose="02020603050405020304" pitchFamily="18" charset="0"/>
              </a:rPr>
              <a:t>We act like owners.</a:t>
            </a:r>
          </a:p>
          <a:p>
            <a:r>
              <a:rPr lang="en-GB" sz="1600" b="1" dirty="0">
                <a:solidFill>
                  <a:srgbClr val="002060"/>
                </a:solidFill>
                <a:latin typeface="Times New Roman" panose="02020603050405020304" pitchFamily="18" charset="0"/>
                <a:cs typeface="Times New Roman" panose="02020603050405020304" pitchFamily="18" charset="0"/>
              </a:rPr>
              <a:t>We persevere.</a:t>
            </a:r>
          </a:p>
          <a:p>
            <a:r>
              <a:rPr lang="en-GB" sz="1600" b="1" dirty="0">
                <a:solidFill>
                  <a:srgbClr val="002060"/>
                </a:solidFill>
                <a:latin typeface="Times New Roman" panose="02020603050405020304" pitchFamily="18" charset="0"/>
                <a:cs typeface="Times New Roman" panose="02020603050405020304" pitchFamily="18" charset="0"/>
              </a:rPr>
              <a:t>We value ideas over hierarchy.</a:t>
            </a:r>
          </a:p>
          <a:p>
            <a:r>
              <a:rPr lang="en-GB" sz="1600" b="1" dirty="0">
                <a:solidFill>
                  <a:srgbClr val="002060"/>
                </a:solidFill>
                <a:latin typeface="Times New Roman" panose="02020603050405020304" pitchFamily="18" charset="0"/>
                <a:cs typeface="Times New Roman" panose="02020603050405020304" pitchFamily="18" charset="0"/>
              </a:rPr>
              <a:t>We make big bold bets.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C99D186F-998C-486D-8908-83E313F1C648}"/>
              </a:ext>
            </a:extLst>
          </p:cNvPr>
          <p:cNvPicPr>
            <a:picLocks noChangeAspect="1"/>
          </p:cNvPicPr>
          <p:nvPr/>
        </p:nvPicPr>
        <p:blipFill rotWithShape="1">
          <a:blip r:embed="rId3"/>
          <a:srcRect r="25685"/>
          <a:stretch/>
        </p:blipFill>
        <p:spPr>
          <a:xfrm>
            <a:off x="262040" y="-21790"/>
            <a:ext cx="7524328" cy="5203383"/>
          </a:xfrm>
          <a:prstGeom prst="rect">
            <a:avLst/>
          </a:prstGeom>
        </p:spPr>
      </p:pic>
      <p:pic>
        <p:nvPicPr>
          <p:cNvPr id="7" name="Picture 6">
            <a:extLst>
              <a:ext uri="{FF2B5EF4-FFF2-40B4-BE49-F238E27FC236}">
                <a16:creationId xmlns:a16="http://schemas.microsoft.com/office/drawing/2014/main" id="{48E3E1E9-337D-429D-8465-AE3F368A2E6F}"/>
              </a:ext>
            </a:extLst>
          </p:cNvPr>
          <p:cNvPicPr>
            <a:picLocks noChangeAspect="1"/>
          </p:cNvPicPr>
          <p:nvPr/>
        </p:nvPicPr>
        <p:blipFill rotWithShape="1">
          <a:blip r:embed="rId4"/>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3078590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518225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rgbClr val="002060"/>
                </a:solidFill>
                <a:latin typeface="Times New Roman" panose="02020603050405020304" pitchFamily="18" charset="0"/>
                <a:cs typeface="Times New Roman" panose="02020603050405020304" pitchFamily="18" charset="0"/>
              </a:rPr>
              <a:t>S</a:t>
            </a:r>
            <a:r>
              <a:rPr lang="en-GB" sz="1600" b="1" dirty="0" err="1">
                <a:solidFill>
                  <a:srgbClr val="002060"/>
                </a:solidFill>
                <a:latin typeface="Times New Roman" panose="02020603050405020304" pitchFamily="18" charset="0"/>
                <a:cs typeface="Times New Roman" panose="02020603050405020304" pitchFamily="18" charset="0"/>
              </a:rPr>
              <a:t>tarbucks</a:t>
            </a:r>
            <a:r>
              <a:rPr lang="en-GB" sz="1600" b="1" dirty="0">
                <a:solidFill>
                  <a:srgbClr val="002060"/>
                </a:solidFill>
                <a:latin typeface="Times New Roman" panose="02020603050405020304" pitchFamily="18" charset="0"/>
                <a:cs typeface="Times New Roman" panose="02020603050405020304" pitchFamily="18" charset="0"/>
              </a:rPr>
              <a:t> Coffee</a:t>
            </a:r>
          </a:p>
          <a:p>
            <a:r>
              <a:rPr lang="en-GB" sz="1600" b="1" dirty="0">
                <a:solidFill>
                  <a:srgbClr val="002060"/>
                </a:solidFill>
                <a:latin typeface="Times New Roman" panose="02020603050405020304" pitchFamily="18" charset="0"/>
                <a:cs typeface="Times New Roman" panose="02020603050405020304" pitchFamily="18" charset="0"/>
              </a:rPr>
              <a:t>Creating a culture of warmth and belonging, where everyone is welcome.</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Acting with courage, challenging the status quo and finding new ways to grow our company and each other.</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Being present, connecting with transparency, dignity and respect.</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Delivering our very best in all we do, holding ourselves accountable for results.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7DF0A1C9-322F-421D-ADCB-2401C884F6AD}"/>
              </a:ext>
            </a:extLst>
          </p:cNvPr>
          <p:cNvPicPr>
            <a:picLocks noChangeAspect="1"/>
          </p:cNvPicPr>
          <p:nvPr/>
        </p:nvPicPr>
        <p:blipFill>
          <a:blip r:embed="rId3"/>
          <a:stretch>
            <a:fillRect/>
          </a:stretch>
        </p:blipFill>
        <p:spPr>
          <a:xfrm>
            <a:off x="5724128" y="1791791"/>
            <a:ext cx="2892579" cy="1923678"/>
          </a:xfrm>
          <a:prstGeom prst="rect">
            <a:avLst/>
          </a:prstGeom>
        </p:spPr>
      </p:pic>
      <p:pic>
        <p:nvPicPr>
          <p:cNvPr id="7" name="Picture 6">
            <a:extLst>
              <a:ext uri="{FF2B5EF4-FFF2-40B4-BE49-F238E27FC236}">
                <a16:creationId xmlns:a16="http://schemas.microsoft.com/office/drawing/2014/main" id="{50947E78-579B-4F34-865C-15638051FDDF}"/>
              </a:ext>
            </a:extLst>
          </p:cNvPr>
          <p:cNvPicPr>
            <a:picLocks noChangeAspect="1"/>
          </p:cNvPicPr>
          <p:nvPr/>
        </p:nvPicPr>
        <p:blipFill rotWithShape="1">
          <a:blip r:embed="rId4"/>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20736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err="1">
                <a:solidFill>
                  <a:srgbClr val="002060"/>
                </a:solidFill>
                <a:latin typeface="Times New Roman" panose="02020603050405020304" pitchFamily="18" charset="0"/>
                <a:cs typeface="Times New Roman" panose="02020603050405020304" pitchFamily="18" charset="0"/>
              </a:rPr>
              <a:t>Netflix</a:t>
            </a:r>
            <a:r>
              <a:rPr lang="cs-CZ" sz="1600" b="1" dirty="0">
                <a:solidFill>
                  <a:srgbClr val="002060"/>
                </a:solidFill>
                <a:latin typeface="Times New Roman" panose="02020603050405020304" pitchFamily="18" charset="0"/>
                <a:cs typeface="Times New Roman" panose="02020603050405020304" pitchFamily="18" charset="0"/>
              </a:rPr>
              <a:t> - </a:t>
            </a:r>
            <a:r>
              <a:rPr lang="en-GB" sz="1600" dirty="0">
                <a:hlinkClick r:id="rId3"/>
              </a:rPr>
              <a:t>https://inside.6q.io/the-nine-netflix-company-values/</a:t>
            </a:r>
            <a:endParaRPr lang="cs-CZ" sz="1600" dirty="0"/>
          </a:p>
          <a:p>
            <a:pPr marL="0" indent="0">
              <a:buNone/>
            </a:pPr>
            <a:endParaRPr lang="cs-CZ" sz="1600" dirty="0"/>
          </a:p>
          <a:p>
            <a:r>
              <a:rPr lang="cs-CZ" sz="1600" b="1" dirty="0" err="1">
                <a:solidFill>
                  <a:srgbClr val="002060"/>
                </a:solidFill>
                <a:latin typeface="Times New Roman" panose="02020603050405020304" pitchFamily="18" charset="0"/>
                <a:cs typeface="Times New Roman" panose="02020603050405020304" pitchFamily="18" charset="0"/>
              </a:rPr>
              <a:t>Judgement</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Communication</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Impact</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Curiosity</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Innovation</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Courage</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Passion</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Honesty</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Selflessness</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b="1"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5C68259F-28EC-4017-A05C-2A612217AD2F}"/>
              </a:ext>
            </a:extLst>
          </p:cNvPr>
          <p:cNvPicPr>
            <a:picLocks noChangeAspect="1"/>
          </p:cNvPicPr>
          <p:nvPr/>
        </p:nvPicPr>
        <p:blipFill>
          <a:blip r:embed="rId4"/>
          <a:stretch>
            <a:fillRect/>
          </a:stretch>
        </p:blipFill>
        <p:spPr>
          <a:xfrm>
            <a:off x="4211960" y="1953530"/>
            <a:ext cx="2857500" cy="1600200"/>
          </a:xfrm>
          <a:prstGeom prst="rect">
            <a:avLst/>
          </a:prstGeom>
        </p:spPr>
      </p:pic>
      <p:pic>
        <p:nvPicPr>
          <p:cNvPr id="7" name="Picture 6">
            <a:extLst>
              <a:ext uri="{FF2B5EF4-FFF2-40B4-BE49-F238E27FC236}">
                <a16:creationId xmlns:a16="http://schemas.microsoft.com/office/drawing/2014/main" id="{9DB96794-ED52-4B91-B9C4-BC2687215936}"/>
              </a:ext>
            </a:extLst>
          </p:cNvPr>
          <p:cNvPicPr>
            <a:picLocks noChangeAspect="1"/>
          </p:cNvPicPr>
          <p:nvPr/>
        </p:nvPicPr>
        <p:blipFill rotWithShape="1">
          <a:blip r:embed="rId5"/>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114607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846552"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Originally, a </a:t>
            </a:r>
            <a:r>
              <a:rPr lang="en-GB" sz="1600" b="1" dirty="0">
                <a:solidFill>
                  <a:srgbClr val="002060"/>
                </a:solidFill>
                <a:latin typeface="Times New Roman" panose="02020603050405020304" pitchFamily="18" charset="0"/>
                <a:cs typeface="Times New Roman" panose="02020603050405020304" pitchFamily="18" charset="0"/>
              </a:rPr>
              <a:t>single person</a:t>
            </a:r>
            <a:r>
              <a:rPr lang="en-GB" sz="1600" dirty="0">
                <a:solidFill>
                  <a:srgbClr val="002060"/>
                </a:solidFill>
                <a:latin typeface="Times New Roman" panose="02020603050405020304" pitchFamily="18" charset="0"/>
                <a:cs typeface="Times New Roman" panose="02020603050405020304" pitchFamily="18" charset="0"/>
              </a:rPr>
              <a:t>, or a </a:t>
            </a:r>
            <a:r>
              <a:rPr lang="en-GB" sz="1600" b="1" dirty="0">
                <a:solidFill>
                  <a:srgbClr val="002060"/>
                </a:solidFill>
                <a:latin typeface="Times New Roman" panose="02020603050405020304" pitchFamily="18" charset="0"/>
                <a:cs typeface="Times New Roman" panose="02020603050405020304" pitchFamily="18" charset="0"/>
              </a:rPr>
              <a:t>group of people</a:t>
            </a:r>
            <a:r>
              <a:rPr lang="en-GB" sz="1600" dirty="0">
                <a:solidFill>
                  <a:srgbClr val="002060"/>
                </a:solidFill>
                <a:latin typeface="Times New Roman" panose="02020603050405020304" pitchFamily="18" charset="0"/>
                <a:cs typeface="Times New Roman" panose="02020603050405020304" pitchFamily="18" charset="0"/>
              </a:rPr>
              <a:t>, has an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idea for a new business, and brings in other key people </a:t>
            </a:r>
            <a:r>
              <a:rPr lang="en-GB" sz="1600" b="1" dirty="0">
                <a:solidFill>
                  <a:srgbClr val="002060"/>
                </a:solidFill>
                <a:latin typeface="Times New Roman" panose="02020603050405020304" pitchFamily="18" charset="0"/>
                <a:cs typeface="Times New Roman" panose="02020603050405020304" pitchFamily="18" charset="0"/>
              </a:rPr>
              <a:t>to create a core group </a:t>
            </a:r>
            <a:r>
              <a:rPr lang="en-GB" sz="1600" dirty="0">
                <a:solidFill>
                  <a:srgbClr val="002060"/>
                </a:solidFill>
                <a:latin typeface="Times New Roman" panose="02020603050405020304" pitchFamily="18" charset="0"/>
                <a:cs typeface="Times New Roman" panose="02020603050405020304" pitchFamily="18" charset="0"/>
              </a:rPr>
              <a:t>who share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 common vision. This </a:t>
            </a:r>
            <a:r>
              <a:rPr lang="en-GB" sz="1600" b="1" dirty="0">
                <a:solidFill>
                  <a:srgbClr val="002060"/>
                </a:solidFill>
                <a:latin typeface="Times New Roman" panose="02020603050405020304" pitchFamily="18" charset="0"/>
                <a:cs typeface="Times New Roman" panose="02020603050405020304" pitchFamily="18" charset="0"/>
              </a:rPr>
              <a:t>group creates an organization</a:t>
            </a:r>
            <a:r>
              <a:rPr lang="en-GB" sz="1600" dirty="0">
                <a:solidFill>
                  <a:srgbClr val="002060"/>
                </a:solidFill>
                <a:latin typeface="Times New Roman" panose="02020603050405020304" pitchFamily="18" charset="0"/>
                <a:cs typeface="Times New Roman" panose="02020603050405020304" pitchFamily="18" charset="0"/>
              </a:rPr>
              <a:t>, brings in others, and begins to build a</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common history.</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b="1" dirty="0">
              <a:solidFill>
                <a:srgbClr val="002060"/>
              </a:solidFill>
              <a:latin typeface="Times New Roman" panose="02020603050405020304" pitchFamily="18" charset="0"/>
              <a:cs typeface="Times New Roman" panose="02020603050405020304" pitchFamily="18" charset="0"/>
            </a:endParaRPr>
          </a:p>
          <a:p>
            <a:r>
              <a:rPr lang="cs-CZ" altLang="cs-CZ" sz="1600" dirty="0">
                <a:solidFill>
                  <a:srgbClr val="002060"/>
                </a:solidFill>
                <a:latin typeface="Times New Roman" panose="02020603050405020304" pitchFamily="18" charset="0"/>
                <a:cs typeface="Times New Roman" panose="02020603050405020304" pitchFamily="18" charset="0"/>
              </a:rPr>
              <a:t>A</a:t>
            </a:r>
            <a:r>
              <a:rPr lang="en-GB" altLang="cs-CZ" sz="1600" dirty="0">
                <a:solidFill>
                  <a:srgbClr val="002060"/>
                </a:solidFill>
                <a:latin typeface="Times New Roman" panose="02020603050405020304" pitchFamily="18" charset="0"/>
                <a:cs typeface="Times New Roman" panose="02020603050405020304" pitchFamily="18" charset="0"/>
              </a:rPr>
              <a:t> company’s current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top management acts as its ‘</a:t>
            </a:r>
            <a:r>
              <a:rPr lang="en-GB" altLang="cs-CZ" sz="1600" b="1" dirty="0">
                <a:solidFill>
                  <a:srgbClr val="002060"/>
                </a:solidFill>
                <a:latin typeface="Times New Roman" panose="02020603050405020304" pitchFamily="18" charset="0"/>
                <a:cs typeface="Times New Roman" panose="02020603050405020304" pitchFamily="18" charset="0"/>
              </a:rPr>
              <a:t>culture carriers</a:t>
            </a:r>
            <a:r>
              <a:rPr lang="en-GB" altLang="cs-CZ" sz="1600" dirty="0">
                <a:solidFill>
                  <a:srgbClr val="002060"/>
                </a:solidFill>
                <a:latin typeface="Times New Roman" panose="02020603050405020304" pitchFamily="18" charset="0"/>
                <a:cs typeface="Times New Roman" panose="02020603050405020304" pitchFamily="18" charset="0"/>
              </a:rPr>
              <a:t>’. Thus ‘</a:t>
            </a:r>
            <a:r>
              <a:rPr lang="en-GB" altLang="cs-CZ" sz="1600" b="1" dirty="0">
                <a:solidFill>
                  <a:srgbClr val="002060"/>
                </a:solidFill>
                <a:latin typeface="Times New Roman" panose="02020603050405020304" pitchFamily="18" charset="0"/>
                <a:cs typeface="Times New Roman" panose="02020603050405020304" pitchFamily="18" charset="0"/>
              </a:rPr>
              <a:t>organizational’ values are really always</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the values of the current company elite </a:t>
            </a:r>
            <a:r>
              <a:rPr lang="en-GB" altLang="cs-CZ" sz="1600" dirty="0">
                <a:solidFill>
                  <a:srgbClr val="002060"/>
                </a:solidFill>
                <a:latin typeface="Times New Roman" panose="02020603050405020304" pitchFamily="18" charset="0"/>
                <a:cs typeface="Times New Roman" panose="02020603050405020304" pitchFamily="18" charset="0"/>
              </a:rPr>
              <a:t>(senior managers). This is similar to the way that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‘organizational goals’ actually represent the preferred aims of chief executives and their</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management team</a:t>
            </a:r>
            <a:r>
              <a:rPr lang="cs-CZ" altLang="cs-CZ" sz="1600" dirty="0">
                <a:solidFill>
                  <a:srgbClr val="002060"/>
                </a:solidFill>
                <a:latin typeface="Times New Roman" panose="02020603050405020304" pitchFamily="18" charset="0"/>
                <a:cs typeface="Times New Roman" panose="02020603050405020304" pitchFamily="18" charset="0"/>
              </a:rPr>
              <a:t>s.</a:t>
            </a: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Sources</a:t>
            </a:r>
            <a:r>
              <a:rPr lang="cs-CZ" dirty="0"/>
              <a:t> of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8604CD62-3F7A-4FD7-9884-345763B30198}"/>
              </a:ext>
            </a:extLst>
          </p:cNvPr>
          <p:cNvPicPr>
            <a:picLocks noChangeAspect="1"/>
          </p:cNvPicPr>
          <p:nvPr/>
        </p:nvPicPr>
        <p:blipFill rotWithShape="1">
          <a:blip r:embed="rId3"/>
          <a:srcRect l="24013" t="37400" r="10625" b="26200"/>
          <a:stretch/>
        </p:blipFill>
        <p:spPr>
          <a:xfrm>
            <a:off x="251520" y="3093595"/>
            <a:ext cx="6984776" cy="1872208"/>
          </a:xfrm>
          <a:prstGeom prst="rect">
            <a:avLst/>
          </a:prstGeom>
        </p:spPr>
      </p:pic>
      <p:pic>
        <p:nvPicPr>
          <p:cNvPr id="7" name="Picture 6">
            <a:extLst>
              <a:ext uri="{FF2B5EF4-FFF2-40B4-BE49-F238E27FC236}">
                <a16:creationId xmlns:a16="http://schemas.microsoft.com/office/drawing/2014/main" id="{5863497A-B15B-4904-AD2D-432C820955BF}"/>
              </a:ext>
            </a:extLst>
          </p:cNvPr>
          <p:cNvPicPr>
            <a:picLocks noChangeAspect="1"/>
          </p:cNvPicPr>
          <p:nvPr/>
        </p:nvPicPr>
        <p:blipFill rotWithShape="1">
          <a:blip r:embed="rId4"/>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13676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338205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This is the </a:t>
            </a:r>
            <a:r>
              <a:rPr lang="en-GB" sz="1600" b="1" dirty="0">
                <a:solidFill>
                  <a:srgbClr val="002060"/>
                </a:solidFill>
                <a:latin typeface="Times New Roman" panose="02020603050405020304" pitchFamily="18" charset="0"/>
                <a:cs typeface="Times New Roman" panose="02020603050405020304" pitchFamily="18" charset="0"/>
              </a:rPr>
              <a:t>process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through which an employee’s pattern of behaviour, values, attitudes, and motives is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influenced to conform to those of the organization.</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It includes the </a:t>
            </a:r>
            <a:r>
              <a:rPr lang="en-GB" sz="1600" b="1" dirty="0">
                <a:solidFill>
                  <a:srgbClr val="002060"/>
                </a:solidFill>
                <a:latin typeface="Times New Roman" panose="02020603050405020304" pitchFamily="18" charset="0"/>
                <a:cs typeface="Times New Roman" panose="02020603050405020304" pitchFamily="18" charset="0"/>
              </a:rPr>
              <a:t>careful</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selection </a:t>
            </a:r>
            <a:r>
              <a:rPr lang="en-GB" sz="1600" dirty="0">
                <a:solidFill>
                  <a:srgbClr val="002060"/>
                </a:solidFill>
                <a:latin typeface="Times New Roman" panose="02020603050405020304" pitchFamily="18" charset="0"/>
                <a:cs typeface="Times New Roman" panose="02020603050405020304" pitchFamily="18" charset="0"/>
              </a:rPr>
              <a:t>of new company members, their instruction in appropriate ways of thinking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behaving; and the reinforcement of desired behaviours by senior managers.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Organizational </a:t>
            </a:r>
            <a:r>
              <a:rPr lang="cs-CZ" dirty="0" err="1"/>
              <a:t>socialization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AD62C41B-40B2-4372-9CBC-9B6EB6344C24}"/>
              </a:ext>
            </a:extLst>
          </p:cNvPr>
          <p:cNvPicPr>
            <a:picLocks noChangeAspect="1"/>
          </p:cNvPicPr>
          <p:nvPr/>
        </p:nvPicPr>
        <p:blipFill rotWithShape="1">
          <a:blip r:embed="rId3"/>
          <a:srcRect l="25588" t="13671" r="9838" b="17873"/>
          <a:stretch/>
        </p:blipFill>
        <p:spPr>
          <a:xfrm>
            <a:off x="3707904" y="987574"/>
            <a:ext cx="5168021" cy="3081759"/>
          </a:xfrm>
          <a:prstGeom prst="rect">
            <a:avLst/>
          </a:prstGeom>
        </p:spPr>
      </p:pic>
      <p:pic>
        <p:nvPicPr>
          <p:cNvPr id="7" name="Picture 6">
            <a:extLst>
              <a:ext uri="{FF2B5EF4-FFF2-40B4-BE49-F238E27FC236}">
                <a16:creationId xmlns:a16="http://schemas.microsoft.com/office/drawing/2014/main" id="{AD18C76E-F9B3-44A0-9C40-8A0854F0A062}"/>
              </a:ext>
            </a:extLst>
          </p:cNvPr>
          <p:cNvPicPr>
            <a:picLocks noChangeAspect="1"/>
          </p:cNvPicPr>
          <p:nvPr/>
        </p:nvPicPr>
        <p:blipFill rotWithShape="1">
          <a:blip r:embed="rId4"/>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315812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20325" y="2139702"/>
            <a:ext cx="2803049" cy="507703"/>
          </a:xfrm>
        </p:spPr>
        <p:txBody>
          <a:bodyPr/>
          <a:lstStyle/>
          <a:p>
            <a:pPr algn="ctr"/>
            <a:r>
              <a:rPr lang="cs-CZ" dirty="0" err="1"/>
              <a:t>Stages</a:t>
            </a:r>
            <a:r>
              <a:rPr lang="cs-CZ" dirty="0"/>
              <a:t> </a:t>
            </a:r>
            <a:br>
              <a:rPr lang="cs-CZ" dirty="0"/>
            </a:br>
            <a:r>
              <a:rPr lang="cs-CZ" dirty="0"/>
              <a:t>of </a:t>
            </a:r>
            <a:r>
              <a:rPr lang="cs-CZ" dirty="0" err="1"/>
              <a:t>Socialization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F69829C1-1FDD-4A3B-8FCF-10E42A8C8C0B}"/>
              </a:ext>
            </a:extLst>
          </p:cNvPr>
          <p:cNvPicPr>
            <a:picLocks noChangeAspect="1"/>
          </p:cNvPicPr>
          <p:nvPr/>
        </p:nvPicPr>
        <p:blipFill rotWithShape="1">
          <a:blip r:embed="rId3"/>
          <a:srcRect l="28737" t="23400" r="9051" b="24800"/>
          <a:stretch/>
        </p:blipFill>
        <p:spPr>
          <a:xfrm>
            <a:off x="2843808" y="987574"/>
            <a:ext cx="6079867" cy="2847533"/>
          </a:xfrm>
          <a:prstGeom prst="rect">
            <a:avLst/>
          </a:prstGeom>
        </p:spPr>
      </p:pic>
      <p:pic>
        <p:nvPicPr>
          <p:cNvPr id="7" name="Picture 6">
            <a:extLst>
              <a:ext uri="{FF2B5EF4-FFF2-40B4-BE49-F238E27FC236}">
                <a16:creationId xmlns:a16="http://schemas.microsoft.com/office/drawing/2014/main" id="{2821AFFF-49D2-4D2F-947E-2B4A068029C0}"/>
              </a:ext>
            </a:extLst>
          </p:cNvPr>
          <p:cNvPicPr>
            <a:picLocks noChangeAspect="1"/>
          </p:cNvPicPr>
          <p:nvPr/>
        </p:nvPicPr>
        <p:blipFill rotWithShape="1">
          <a:blip r:embed="rId4"/>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2793346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a:t>Do </a:t>
            </a:r>
            <a:r>
              <a:rPr lang="cs-CZ" dirty="0" err="1"/>
              <a:t>you</a:t>
            </a:r>
            <a:r>
              <a:rPr lang="cs-CZ" dirty="0"/>
              <a:t> </a:t>
            </a:r>
            <a:r>
              <a:rPr lang="cs-CZ" dirty="0" err="1"/>
              <a:t>speak</a:t>
            </a:r>
            <a:r>
              <a:rPr lang="cs-CZ" dirty="0"/>
              <a:t> IKEA?</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8686E6E8-8842-479D-9762-0F0FB37A980E}"/>
              </a:ext>
            </a:extLst>
          </p:cNvPr>
          <p:cNvPicPr>
            <a:picLocks noChangeAspect="1"/>
          </p:cNvPicPr>
          <p:nvPr/>
        </p:nvPicPr>
        <p:blipFill rotWithShape="1">
          <a:blip r:embed="rId3"/>
          <a:srcRect l="11413" t="19201" r="14952" b="15000"/>
          <a:stretch/>
        </p:blipFill>
        <p:spPr>
          <a:xfrm>
            <a:off x="89756" y="746208"/>
            <a:ext cx="8964488" cy="4397292"/>
          </a:xfrm>
          <a:prstGeom prst="rect">
            <a:avLst/>
          </a:prstGeom>
        </p:spPr>
      </p:pic>
    </p:spTree>
    <p:extLst>
      <p:ext uri="{BB962C8B-B14F-4D97-AF65-F5344CB8AC3E}">
        <p14:creationId xmlns:p14="http://schemas.microsoft.com/office/powerpoint/2010/main" val="3608783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The </a:t>
            </a:r>
            <a:r>
              <a:rPr lang="en-GB" sz="1600" b="1" dirty="0">
                <a:solidFill>
                  <a:srgbClr val="002060"/>
                </a:solidFill>
                <a:latin typeface="Times New Roman" panose="02020603050405020304" pitchFamily="18" charset="0"/>
                <a:cs typeface="Times New Roman" panose="02020603050405020304" pitchFamily="18" charset="0"/>
              </a:rPr>
              <a:t>has</a:t>
            </a:r>
            <a:r>
              <a:rPr lang="en-GB" sz="1600" dirty="0">
                <a:solidFill>
                  <a:srgbClr val="002060"/>
                </a:solidFill>
                <a:latin typeface="Times New Roman" panose="02020603050405020304" pitchFamily="18" charset="0"/>
                <a:cs typeface="Times New Roman" panose="02020603050405020304" pitchFamily="18" charset="0"/>
              </a:rPr>
              <a:t> view holds that every organization possesses a culture which, along with its strategy,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structure, technology, and employees, is part of the organizational machine that can be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controlled and managed. This is also known as the ‘</a:t>
            </a:r>
            <a:r>
              <a:rPr lang="en-GB" sz="1600" b="1" dirty="0">
                <a:solidFill>
                  <a:srgbClr val="002060"/>
                </a:solidFill>
                <a:latin typeface="Times New Roman" panose="02020603050405020304" pitchFamily="18" charset="0"/>
                <a:cs typeface="Times New Roman" panose="02020603050405020304" pitchFamily="18" charset="0"/>
              </a:rPr>
              <a:t>critical variable</a:t>
            </a:r>
            <a:r>
              <a:rPr lang="en-GB" sz="1600" dirty="0">
                <a:solidFill>
                  <a:srgbClr val="002060"/>
                </a:solidFill>
                <a:latin typeface="Times New Roman" panose="02020603050405020304" pitchFamily="18" charset="0"/>
                <a:cs typeface="Times New Roman" panose="02020603050405020304" pitchFamily="18" charset="0"/>
              </a:rPr>
              <a:t>’ view.</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The culture </a:t>
            </a:r>
            <a:r>
              <a:rPr lang="en-GB" altLang="cs-CZ" sz="1600" b="1" dirty="0">
                <a:solidFill>
                  <a:srgbClr val="002060"/>
                </a:solidFill>
                <a:latin typeface="Times New Roman" panose="02020603050405020304" pitchFamily="18" charset="0"/>
                <a:cs typeface="Times New Roman" panose="02020603050405020304" pitchFamily="18" charset="0"/>
              </a:rPr>
              <a:t>is</a:t>
            </a:r>
            <a:r>
              <a:rPr lang="en-GB" altLang="cs-CZ" sz="1600"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given</a:t>
            </a:r>
            <a:r>
              <a:rPr lang="en-GB" altLang="cs-CZ" sz="1600" dirty="0">
                <a:solidFill>
                  <a:srgbClr val="002060"/>
                </a:solidFill>
                <a:latin typeface="Times New Roman" panose="02020603050405020304" pitchFamily="18" charset="0"/>
                <a:cs typeface="Times New Roman" panose="02020603050405020304" pitchFamily="18" charset="0"/>
              </a:rPr>
              <a:t>’ to new hires who have not participated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in its formation. From this perspective, culture is acquired by employees. It is seen as capable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of definition, intervention, and control, representing a ‘</a:t>
            </a:r>
            <a:r>
              <a:rPr lang="en-GB" altLang="cs-CZ" sz="1600" b="1" dirty="0">
                <a:solidFill>
                  <a:srgbClr val="002060"/>
                </a:solidFill>
                <a:latin typeface="Times New Roman" panose="02020603050405020304" pitchFamily="18" charset="0"/>
                <a:cs typeface="Times New Roman" panose="02020603050405020304" pitchFamily="18" charset="0"/>
              </a:rPr>
              <a:t>tool for change</a:t>
            </a:r>
            <a:r>
              <a:rPr lang="en-GB" altLang="cs-CZ" sz="1600" dirty="0">
                <a:solidFill>
                  <a:srgbClr val="002060"/>
                </a:solidFill>
                <a:latin typeface="Times New Roman" panose="02020603050405020304" pitchFamily="18" charset="0"/>
                <a:cs typeface="Times New Roman" panose="02020603050405020304" pitchFamily="18" charset="0"/>
              </a:rPr>
              <a:t>’ that can be used by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managers.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„has“ versus </a:t>
            </a:r>
            <a:r>
              <a:rPr lang="cs-CZ" dirty="0" err="1"/>
              <a:t>culture</a:t>
            </a:r>
            <a:r>
              <a:rPr lang="cs-CZ" dirty="0"/>
              <a:t> „</a:t>
            </a:r>
            <a:r>
              <a:rPr lang="cs-CZ" dirty="0" err="1"/>
              <a:t>is</a:t>
            </a:r>
            <a:r>
              <a:rPr lang="cs-CZ" dirty="0"/>
              <a:t>“</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7C8B4997-A02D-4EA0-A62D-3E7974C985F1}"/>
              </a:ext>
            </a:extLst>
          </p:cNvPr>
          <p:cNvPicPr>
            <a:picLocks noChangeAspect="1"/>
          </p:cNvPicPr>
          <p:nvPr/>
        </p:nvPicPr>
        <p:blipFill rotWithShape="1">
          <a:blip r:embed="rId3"/>
          <a:srcRect l="33463" t="36000" r="17712" b="34600"/>
          <a:stretch/>
        </p:blipFill>
        <p:spPr>
          <a:xfrm>
            <a:off x="1979712" y="2859782"/>
            <a:ext cx="4464496" cy="1512168"/>
          </a:xfrm>
          <a:prstGeom prst="rect">
            <a:avLst/>
          </a:prstGeom>
        </p:spPr>
      </p:pic>
      <p:pic>
        <p:nvPicPr>
          <p:cNvPr id="7" name="Picture 6">
            <a:extLst>
              <a:ext uri="{FF2B5EF4-FFF2-40B4-BE49-F238E27FC236}">
                <a16:creationId xmlns:a16="http://schemas.microsoft.com/office/drawing/2014/main" id="{C679D5E2-4E54-4A7A-8A1E-ED709984455B}"/>
              </a:ext>
            </a:extLst>
          </p:cNvPr>
          <p:cNvPicPr>
            <a:picLocks noChangeAspect="1"/>
          </p:cNvPicPr>
          <p:nvPr/>
        </p:nvPicPr>
        <p:blipFill rotWithShape="1">
          <a:blip r:embed="rId4"/>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158437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188641" y="873640"/>
            <a:ext cx="4131900" cy="380217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en-GB" altLang="cs-CZ"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443770A4-31AB-4C6E-8AE5-6B29195FF478}"/>
              </a:ext>
            </a:extLst>
          </p:cNvPr>
          <p:cNvSpPr/>
          <p:nvPr/>
        </p:nvSpPr>
        <p:spPr>
          <a:xfrm>
            <a:off x="406413" y="4766553"/>
            <a:ext cx="3398687" cy="246221"/>
          </a:xfrm>
          <a:prstGeom prst="rect">
            <a:avLst/>
          </a:prstGeom>
        </p:spPr>
        <p:txBody>
          <a:bodyPr wrap="none">
            <a:spAutoFit/>
          </a:bodyPr>
          <a:lstStyle/>
          <a:p>
            <a:pPr lvl="0" defTabSz="685800"/>
            <a:r>
              <a:rPr lang="en-GB" sz="1000" dirty="0">
                <a:solidFill>
                  <a:prstClr val="black"/>
                </a:solidFill>
              </a:rPr>
              <a:t>https://silesianuniversity.vevox.com/#/meeting/450590/polls</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71E4972-0DFC-4096-8220-23E4EE739AAB}"/>
              </a:ext>
            </a:extLst>
          </p:cNvPr>
          <p:cNvPicPr>
            <a:picLocks noChangeAspect="1"/>
          </p:cNvPicPr>
          <p:nvPr/>
        </p:nvPicPr>
        <p:blipFill>
          <a:blip r:embed="rId4"/>
          <a:stretch>
            <a:fillRect/>
          </a:stretch>
        </p:blipFill>
        <p:spPr>
          <a:xfrm>
            <a:off x="257214" y="2139702"/>
            <a:ext cx="3547886" cy="1995686"/>
          </a:xfrm>
          <a:prstGeom prst="rect">
            <a:avLst/>
          </a:prstGeom>
        </p:spPr>
      </p:pic>
      <p:pic>
        <p:nvPicPr>
          <p:cNvPr id="5" name="Picture 4">
            <a:extLst>
              <a:ext uri="{FF2B5EF4-FFF2-40B4-BE49-F238E27FC236}">
                <a16:creationId xmlns:a16="http://schemas.microsoft.com/office/drawing/2014/main" id="{A2B20859-57D2-4507-BFC2-C5E216C1C1A0}"/>
              </a:ext>
            </a:extLst>
          </p:cNvPr>
          <p:cNvPicPr>
            <a:picLocks noChangeAspect="1"/>
          </p:cNvPicPr>
          <p:nvPr/>
        </p:nvPicPr>
        <p:blipFill>
          <a:blip r:embed="rId5"/>
          <a:stretch>
            <a:fillRect/>
          </a:stretch>
        </p:blipFill>
        <p:spPr>
          <a:xfrm>
            <a:off x="4211960" y="1357883"/>
            <a:ext cx="4315972" cy="2427734"/>
          </a:xfrm>
          <a:prstGeom prst="rect">
            <a:avLst/>
          </a:prstGeom>
        </p:spPr>
      </p:pic>
    </p:spTree>
    <p:extLst>
      <p:ext uri="{BB962C8B-B14F-4D97-AF65-F5344CB8AC3E}">
        <p14:creationId xmlns:p14="http://schemas.microsoft.com/office/powerpoint/2010/main" val="86336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cs-CZ" sz="45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620" y="205641"/>
            <a:ext cx="1098625" cy="845920"/>
          </a:xfrm>
          <a:prstGeom prst="rect">
            <a:avLst/>
          </a:prstGeom>
        </p:spPr>
      </p:pic>
      <p:sp>
        <p:nvSpPr>
          <p:cNvPr id="9" name="Nadpis 1"/>
          <p:cNvSpPr txBox="1">
            <a:spLocks/>
          </p:cNvSpPr>
          <p:nvPr/>
        </p:nvSpPr>
        <p:spPr>
          <a:xfrm>
            <a:off x="500104" y="540454"/>
            <a:ext cx="3402377" cy="3255432"/>
          </a:xfrm>
          <a:prstGeom prst="rect">
            <a:avLst/>
          </a:prstGeom>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2</a:t>
            </a: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cs-CZ" sz="1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cs-CZ" sz="1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lvl="0" algn="l" defTabSz="685800">
              <a:defRPr/>
            </a:pPr>
            <a:endParaRPr lang="en-GB" sz="1800" b="1" dirty="0">
              <a:solidFill>
                <a:prstClr val="white"/>
              </a:solidFill>
              <a:latin typeface="Times New Roman" panose="02020603050405020304" pitchFamily="18" charset="0"/>
              <a:cs typeface="Times New Roman" panose="02020603050405020304" pitchFamily="18" charset="0"/>
            </a:endParaRPr>
          </a:p>
          <a:p>
            <a:pPr lvl="0" algn="l" defTabSz="685800">
              <a:defRPr/>
            </a:pPr>
            <a:r>
              <a:rPr lang="en-GB" sz="1800" b="1" dirty="0">
                <a:solidFill>
                  <a:prstClr val="white"/>
                </a:solidFill>
                <a:latin typeface="Times New Roman" panose="02020603050405020304" pitchFamily="18" charset="0"/>
                <a:cs typeface="Times New Roman" panose="02020603050405020304" pitchFamily="18" charset="0"/>
              </a:rPr>
              <a:t>Culture managed versus tolerated</a:t>
            </a:r>
          </a:p>
          <a:p>
            <a:pPr lvl="0" algn="l" defTabSz="685800">
              <a:defRPr/>
            </a:pPr>
            <a:endParaRPr lang="en-GB" sz="1800" b="1" dirty="0">
              <a:solidFill>
                <a:prstClr val="white"/>
              </a:solidFill>
              <a:latin typeface="Times New Roman" panose="02020603050405020304" pitchFamily="18" charset="0"/>
              <a:cs typeface="Times New Roman" panose="02020603050405020304" pitchFamily="18" charset="0"/>
            </a:endParaRPr>
          </a:p>
          <a:p>
            <a:pPr lvl="0" algn="l" defTabSz="685800">
              <a:defRPr/>
            </a:pPr>
            <a:r>
              <a:rPr lang="en-GB" sz="1800" b="1" dirty="0">
                <a:solidFill>
                  <a:prstClr val="white"/>
                </a:solidFill>
                <a:latin typeface="Times New Roman" panose="02020603050405020304" pitchFamily="18" charset="0"/>
                <a:cs typeface="Times New Roman" panose="02020603050405020304" pitchFamily="18" charset="0"/>
              </a:rPr>
              <a:t>Types of organizational culture</a:t>
            </a: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10" name="Zástupný symbol pro obsah 2"/>
          <p:cNvSpPr txBox="1">
            <a:spLocks/>
          </p:cNvSpPr>
          <p:nvPr/>
        </p:nvSpPr>
        <p:spPr>
          <a:xfrm>
            <a:off x="702578" y="1505159"/>
            <a:ext cx="3222810"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4276052" y="1779650"/>
            <a:ext cx="3604568" cy="340347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685800">
              <a:buNone/>
            </a:pPr>
            <a:r>
              <a:rPr lang="en-GB" sz="2000" dirty="0">
                <a:solidFill>
                  <a:srgbClr val="002060"/>
                </a:solidFill>
                <a:latin typeface="Times New Roman" panose="02020603050405020304" pitchFamily="18" charset="0"/>
                <a:cs typeface="Times New Roman" panose="02020603050405020304" pitchFamily="18" charset="0"/>
              </a:rPr>
              <a:t>How managers can change their company’s culture from ‘weak’ to ‘strong’</a:t>
            </a:r>
            <a:r>
              <a:rPr lang="cs-CZ" sz="2000" dirty="0">
                <a:solidFill>
                  <a:srgbClr val="002060"/>
                </a:solidFill>
                <a:latin typeface="Times New Roman" panose="02020603050405020304" pitchFamily="18" charset="0"/>
                <a:cs typeface="Times New Roman" panose="02020603050405020304" pitchFamily="18" charset="0"/>
              </a:rPr>
              <a:t>?</a:t>
            </a:r>
            <a:endParaRPr lang="en-GB"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9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GB" sz="45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188641" y="337003"/>
            <a:ext cx="1005403"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err="1">
                <a:ln>
                  <a:noFill/>
                </a:ln>
                <a:solidFill>
                  <a:srgbClr val="002060"/>
                </a:solidFill>
                <a:effectLst/>
                <a:uLnTx/>
                <a:uFillTx/>
                <a:latin typeface="Times New Roman"/>
                <a:ea typeface="+mn-ea"/>
                <a:cs typeface="+mn-cs"/>
              </a:rPr>
              <a:t>Contents</a:t>
            </a:r>
            <a:endParaRPr kumimoji="0" lang="en-GB" sz="135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8" name="Zástupný symbol pro obsah 2"/>
          <p:cNvSpPr txBox="1">
            <a:spLocks/>
          </p:cNvSpPr>
          <p:nvPr/>
        </p:nvSpPr>
        <p:spPr>
          <a:xfrm>
            <a:off x="296652" y="1064795"/>
            <a:ext cx="7271211" cy="339892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PART </a:t>
            </a:r>
            <a:r>
              <a:rPr kumimoji="0" lang="cs-CZ" altLang="cs-CZ"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(45 min.)</a:t>
            </a:r>
          </a:p>
          <a:p>
            <a:pPr marL="171450" lvl="0" indent="-171450" defTabSz="685800">
              <a:spcBef>
                <a:spcPts val="750"/>
              </a:spcBef>
            </a:pPr>
            <a:r>
              <a:rPr lang="en-GB" altLang="cs-CZ" sz="1800" dirty="0">
                <a:solidFill>
                  <a:srgbClr val="002060"/>
                </a:solidFill>
                <a:latin typeface="Times New Roman" panose="02020603050405020304" pitchFamily="18" charset="0"/>
                <a:cs typeface="Times New Roman" panose="02020603050405020304" pitchFamily="18" charset="0"/>
              </a:rPr>
              <a:t>Culture: surface manifestations, values and basic assumptions</a:t>
            </a:r>
          </a:p>
          <a:p>
            <a:pPr marL="171450" lvl="0" indent="-171450" defTabSz="685800">
              <a:spcBef>
                <a:spcPts val="750"/>
              </a:spcBef>
            </a:pPr>
            <a:r>
              <a:rPr lang="en-GB" altLang="cs-CZ" sz="1800" dirty="0">
                <a:solidFill>
                  <a:srgbClr val="002060"/>
                </a:solidFill>
                <a:latin typeface="Times New Roman" panose="02020603050405020304" pitchFamily="18" charset="0"/>
                <a:cs typeface="Times New Roman" panose="02020603050405020304" pitchFamily="18" charset="0"/>
              </a:rPr>
              <a:t>Organizational values</a:t>
            </a:r>
          </a:p>
          <a:p>
            <a:pPr marL="171450" lvl="0" indent="-171450" defTabSz="685800">
              <a:spcBef>
                <a:spcPts val="750"/>
              </a:spcBef>
            </a:pPr>
            <a:r>
              <a:rPr lang="en-GB" altLang="cs-CZ" sz="1800" dirty="0">
                <a:solidFill>
                  <a:srgbClr val="002060"/>
                </a:solidFill>
                <a:latin typeface="Times New Roman" panose="02020603050405020304" pitchFamily="18" charset="0"/>
                <a:cs typeface="Times New Roman" panose="02020603050405020304" pitchFamily="18" charset="0"/>
              </a:rPr>
              <a:t>Organizational socialization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PART </a:t>
            </a:r>
            <a:r>
              <a:rPr kumimoji="0" lang="cs-CZ" altLang="cs-CZ"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(45 min.)</a:t>
            </a:r>
            <a:endPar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171450" lvl="0" indent="-171450" defTabSz="685800">
              <a:spcBef>
                <a:spcPts val="750"/>
              </a:spcBef>
            </a:pPr>
            <a:r>
              <a:rPr lang="en-GB" altLang="cs-CZ" sz="1800" dirty="0">
                <a:solidFill>
                  <a:srgbClr val="002060"/>
                </a:solidFill>
                <a:latin typeface="Times New Roman" panose="02020603050405020304" pitchFamily="18" charset="0"/>
                <a:cs typeface="Times New Roman" panose="02020603050405020304" pitchFamily="18" charset="0"/>
              </a:rPr>
              <a:t>Culture managed versus tolerated</a:t>
            </a:r>
          </a:p>
          <a:p>
            <a:pPr marL="171450" lvl="0" indent="-171450" defTabSz="685800">
              <a:spcBef>
                <a:spcPts val="750"/>
              </a:spcBef>
            </a:pPr>
            <a:r>
              <a:rPr lang="en-GB" altLang="cs-CZ" sz="1800" dirty="0">
                <a:solidFill>
                  <a:srgbClr val="002060"/>
                </a:solidFill>
                <a:latin typeface="Times New Roman" panose="02020603050405020304" pitchFamily="18" charset="0"/>
                <a:cs typeface="Times New Roman" panose="02020603050405020304" pitchFamily="18" charset="0"/>
              </a:rPr>
              <a:t>Types of organizational culture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s-CZ"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alt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alt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alt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alt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alt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4390168"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solidFill>
                  <a:srgbClr val="002060"/>
                </a:solidFill>
                <a:latin typeface="Times New Roman" panose="02020603050405020304" pitchFamily="18" charset="0"/>
                <a:cs typeface="Times New Roman" panose="02020603050405020304" pitchFamily="18" charset="0"/>
              </a:rPr>
              <a:t>H</a:t>
            </a:r>
            <a:r>
              <a:rPr lang="en-GB" sz="1600" dirty="0">
                <a:solidFill>
                  <a:srgbClr val="002060"/>
                </a:solidFill>
                <a:latin typeface="Times New Roman" panose="02020603050405020304" pitchFamily="18" charset="0"/>
                <a:cs typeface="Times New Roman" panose="02020603050405020304" pitchFamily="18" charset="0"/>
              </a:rPr>
              <a:t>ow managers can change their company’s culture from ‘weak’ to ‘strong’;</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How</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culture can help a company innovate and adjust rapidly to environmental changes</a:t>
            </a:r>
            <a:r>
              <a:rPr lang="cs-CZ" sz="1600" dirty="0">
                <a:solidFill>
                  <a:srgbClr val="002060"/>
                </a:solidFill>
                <a:latin typeface="Times New Roman" panose="02020603050405020304" pitchFamily="18" charset="0"/>
                <a:cs typeface="Times New Roman" panose="02020603050405020304" pitchFamily="18" charset="0"/>
              </a:rPr>
              <a:t>?</a:t>
            </a:r>
          </a:p>
          <a:p>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T</a:t>
            </a:r>
            <a:r>
              <a:rPr lang="en-GB" sz="1600" dirty="0">
                <a:solidFill>
                  <a:srgbClr val="002060"/>
                </a:solidFill>
                <a:latin typeface="Times New Roman" panose="02020603050405020304" pitchFamily="18" charset="0"/>
                <a:cs typeface="Times New Roman" panose="02020603050405020304" pitchFamily="18" charset="0"/>
              </a:rPr>
              <a: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part played by leaders’ visions and styles of management in managing their cultures</a:t>
            </a:r>
            <a:r>
              <a:rPr lang="cs-CZ" sz="1600" dirty="0">
                <a:solidFill>
                  <a:srgbClr val="002060"/>
                </a:solidFill>
                <a:latin typeface="Times New Roman" panose="02020603050405020304" pitchFamily="18" charset="0"/>
                <a:cs typeface="Times New Roman" panose="02020603050405020304" pitchFamily="18" charset="0"/>
              </a:rPr>
              <a:t>.</a:t>
            </a: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1600" b="1" dirty="0">
                <a:solidFill>
                  <a:srgbClr val="002060"/>
                </a:solidFill>
                <a:latin typeface="Times New Roman" panose="02020603050405020304" pitchFamily="18" charset="0"/>
                <a:cs typeface="Times New Roman" panose="02020603050405020304" pitchFamily="18" charset="0"/>
              </a:rPr>
              <a:t>Cultural leadership is </a:t>
            </a:r>
            <a:r>
              <a:rPr lang="en-GB" sz="1600" dirty="0">
                <a:solidFill>
                  <a:srgbClr val="002060"/>
                </a:solidFill>
                <a:latin typeface="Times New Roman" panose="02020603050405020304" pitchFamily="18" charset="0"/>
                <a:cs typeface="Times New Roman" panose="02020603050405020304" pitchFamily="18" charset="0"/>
              </a:rPr>
              <a:t>seen as maintaining, promoting and developing the company’s culture</a:t>
            </a:r>
            <a:r>
              <a:rPr lang="cs-CZ" sz="1600" dirty="0">
                <a:solidFill>
                  <a:srgbClr val="002060"/>
                </a:solidFill>
                <a:latin typeface="Times New Roman" panose="02020603050405020304" pitchFamily="18" charset="0"/>
                <a:cs typeface="Times New Roman" panose="02020603050405020304" pitchFamily="18" charset="0"/>
              </a:rPr>
              <a:t>.</a:t>
            </a: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managed</a:t>
            </a:r>
            <a:r>
              <a:rPr lang="cs-CZ" dirty="0"/>
              <a:t> versus </a:t>
            </a:r>
            <a:r>
              <a:rPr lang="cs-CZ" dirty="0" err="1"/>
              <a:t>tolerated</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703183ED-C46A-4F6E-B468-FF5A1D860E61}"/>
              </a:ext>
            </a:extLst>
          </p:cNvPr>
          <p:cNvPicPr>
            <a:picLocks noChangeAspect="1"/>
          </p:cNvPicPr>
          <p:nvPr/>
        </p:nvPicPr>
        <p:blipFill rotWithShape="1">
          <a:blip r:embed="rId3"/>
          <a:srcRect l="34250" t="26201" r="19288" b="24799"/>
          <a:stretch/>
        </p:blipFill>
        <p:spPr>
          <a:xfrm>
            <a:off x="4579676" y="1203598"/>
            <a:ext cx="4430549" cy="2628292"/>
          </a:xfrm>
          <a:prstGeom prst="rect">
            <a:avLst/>
          </a:prstGeom>
        </p:spPr>
      </p:pic>
      <p:pic>
        <p:nvPicPr>
          <p:cNvPr id="7" name="Picture 6">
            <a:extLst>
              <a:ext uri="{FF2B5EF4-FFF2-40B4-BE49-F238E27FC236}">
                <a16:creationId xmlns:a16="http://schemas.microsoft.com/office/drawing/2014/main" id="{6AC3767F-A8AD-4551-89A9-DEF4FE3642F8}"/>
              </a:ext>
            </a:extLst>
          </p:cNvPr>
          <p:cNvPicPr>
            <a:picLocks noChangeAspect="1"/>
          </p:cNvPicPr>
          <p:nvPr/>
        </p:nvPicPr>
        <p:blipFill rotWithShape="1">
          <a:blip r:embed="rId4"/>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304741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dirty="0" err="1">
                <a:solidFill>
                  <a:srgbClr val="002060"/>
                </a:solidFill>
                <a:latin typeface="Times New Roman" panose="02020603050405020304" pitchFamily="18" charset="0"/>
                <a:cs typeface="Times New Roman" panose="02020603050405020304" pitchFamily="18" charset="0"/>
              </a:rPr>
              <a:t>For</a:t>
            </a:r>
            <a:r>
              <a:rPr lang="cs-CZ"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example</a:t>
            </a:r>
            <a:r>
              <a:rPr lang="cs-CZ" sz="1600" dirty="0">
                <a:solidFill>
                  <a:srgbClr val="002060"/>
                </a:solidFill>
                <a:latin typeface="Times New Roman" panose="02020603050405020304" pitchFamily="18" charset="0"/>
                <a:cs typeface="Times New Roman" panose="02020603050405020304" pitchFamily="18" charset="0"/>
              </a:rPr>
              <a:t>: </a:t>
            </a:r>
          </a:p>
          <a:p>
            <a:r>
              <a:rPr lang="cs-CZ" sz="1600" dirty="0">
                <a:solidFill>
                  <a:srgbClr val="002060"/>
                </a:solidFill>
                <a:latin typeface="Times New Roman" panose="02020603050405020304" pitchFamily="18" charset="0"/>
                <a:cs typeface="Times New Roman" panose="02020603050405020304" pitchFamily="18" charset="0"/>
              </a:rPr>
              <a:t>D</a:t>
            </a:r>
            <a:r>
              <a:rPr lang="en-GB" sz="1600" dirty="0" err="1">
                <a:solidFill>
                  <a:srgbClr val="002060"/>
                </a:solidFill>
                <a:latin typeface="Times New Roman" panose="02020603050405020304" pitchFamily="18" charset="0"/>
                <a:cs typeface="Times New Roman" panose="02020603050405020304" pitchFamily="18" charset="0"/>
              </a:rPr>
              <a:t>isrupted</a:t>
            </a:r>
            <a:r>
              <a:rPr lang="en-GB" sz="1600" dirty="0">
                <a:solidFill>
                  <a:srgbClr val="002060"/>
                </a:solidFill>
                <a:latin typeface="Times New Roman" panose="02020603050405020304" pitchFamily="18" charset="0"/>
                <a:cs typeface="Times New Roman" panose="02020603050405020304" pitchFamily="18" charset="0"/>
              </a:rPr>
              <a:t> and reorganized the</a:t>
            </a:r>
            <a:r>
              <a:rPr lang="en-GB" sz="1600" b="1" dirty="0">
                <a:solidFill>
                  <a:srgbClr val="002060"/>
                </a:solidFill>
                <a:latin typeface="Times New Roman" panose="02020603050405020304" pitchFamily="18" charset="0"/>
                <a:cs typeface="Times New Roman" panose="02020603050405020304" pitchFamily="18" charset="0"/>
              </a:rPr>
              <a:t> </a:t>
            </a:r>
            <a:r>
              <a:rPr lang="cs-CZ" sz="1600" b="1" dirty="0">
                <a:solidFill>
                  <a:srgbClr val="002060"/>
                </a:solidFill>
                <a:latin typeface="Times New Roman" panose="02020603050405020304" pitchFamily="18" charset="0"/>
                <a:cs typeface="Times New Roman" panose="02020603050405020304" pitchFamily="18" charset="0"/>
              </a:rPr>
              <a:t>t</a:t>
            </a:r>
            <a:r>
              <a:rPr lang="en-GB" sz="1600" b="1" dirty="0" err="1">
                <a:solidFill>
                  <a:srgbClr val="002060"/>
                </a:solidFill>
                <a:latin typeface="Times New Roman" panose="02020603050405020304" pitchFamily="18" charset="0"/>
                <a:cs typeface="Times New Roman" panose="02020603050405020304" pitchFamily="18" charset="0"/>
              </a:rPr>
              <a:t>raditional</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inside/outside boundary </a:t>
            </a:r>
            <a:r>
              <a:rPr lang="en-GB" sz="1600" dirty="0">
                <a:solidFill>
                  <a:srgbClr val="002060"/>
                </a:solidFill>
                <a:latin typeface="Times New Roman" panose="02020603050405020304" pitchFamily="18" charset="0"/>
                <a:cs typeface="Times New Roman" panose="02020603050405020304" pitchFamily="18" charset="0"/>
              </a:rPr>
              <a:t>by holding </a:t>
            </a:r>
            <a:r>
              <a:rPr lang="en-GB" sz="1600" b="1" dirty="0">
                <a:solidFill>
                  <a:srgbClr val="002060"/>
                </a:solidFill>
                <a:latin typeface="Times New Roman" panose="02020603050405020304" pitchFamily="18" charset="0"/>
                <a:cs typeface="Times New Roman" panose="02020603050405020304" pitchFamily="18" charset="0"/>
              </a:rPr>
              <a:t>team meetings</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before or after work at city centre cafés or nearby parks</a:t>
            </a:r>
            <a:r>
              <a:rPr lang="en-GB" sz="1600" dirty="0">
                <a:solidFill>
                  <a:srgbClr val="002060"/>
                </a:solidFill>
                <a:latin typeface="Times New Roman" panose="02020603050405020304" pitchFamily="18" charset="0"/>
                <a:cs typeface="Times New Roman" panose="02020603050405020304" pitchFamily="18" charset="0"/>
              </a:rPr>
              <a:t>.</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dirty="0">
                <a:solidFill>
                  <a:srgbClr val="002060"/>
                </a:solidFill>
                <a:latin typeface="Times New Roman" panose="02020603050405020304" pitchFamily="18" charset="0"/>
                <a:cs typeface="Times New Roman" panose="02020603050405020304" pitchFamily="18" charset="0"/>
              </a:rPr>
              <a:t> </a:t>
            </a:r>
          </a:p>
          <a:p>
            <a:r>
              <a:rPr lang="cs-CZ" sz="1600" dirty="0">
                <a:solidFill>
                  <a:srgbClr val="002060"/>
                </a:solidFill>
                <a:latin typeface="Times New Roman" panose="02020603050405020304" pitchFamily="18" charset="0"/>
                <a:cs typeface="Times New Roman" panose="02020603050405020304" pitchFamily="18" charset="0"/>
              </a:rPr>
              <a:t>The</a:t>
            </a:r>
            <a:r>
              <a:rPr lang="en-GB" sz="1600" dirty="0">
                <a:solidFill>
                  <a:srgbClr val="002060"/>
                </a:solidFill>
                <a:latin typeface="Times New Roman" panose="02020603050405020304" pitchFamily="18" charset="0"/>
                <a:cs typeface="Times New Roman" panose="02020603050405020304" pitchFamily="18" charset="0"/>
              </a:rPr>
              <a:t> teambuilding meetings involved participants </a:t>
            </a:r>
            <a:r>
              <a:rPr lang="en-GB" sz="1600" b="1" dirty="0">
                <a:solidFill>
                  <a:srgbClr val="002060"/>
                </a:solidFill>
                <a:latin typeface="Times New Roman" panose="02020603050405020304" pitchFamily="18" charset="0"/>
                <a:cs typeface="Times New Roman" panose="02020603050405020304" pitchFamily="18" charset="0"/>
              </a:rPr>
              <a:t>bringing</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personal items from home </a:t>
            </a:r>
            <a:r>
              <a:rPr lang="en-GB" sz="1600" dirty="0">
                <a:solidFill>
                  <a:srgbClr val="002060"/>
                </a:solidFill>
                <a:latin typeface="Times New Roman" panose="02020603050405020304" pitchFamily="18" charset="0"/>
                <a:cs typeface="Times New Roman" panose="02020603050405020304" pitchFamily="18" charset="0"/>
              </a:rPr>
              <a:t>to the workshop.</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It also encouraged inside-the-organization activities that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normally took place outside work, e.g. </a:t>
            </a:r>
            <a:r>
              <a:rPr lang="en-GB" altLang="cs-CZ" sz="1600" b="1" dirty="0">
                <a:solidFill>
                  <a:srgbClr val="002060"/>
                </a:solidFill>
                <a:latin typeface="Times New Roman" panose="02020603050405020304" pitchFamily="18" charset="0"/>
                <a:cs typeface="Times New Roman" panose="02020603050405020304" pitchFamily="18" charset="0"/>
              </a:rPr>
              <a:t>wearing pyjamas,</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drinking alcohol, bringing home-made food to share with</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colleagues, decorating a work area with personal items,</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and dressing casually </a:t>
            </a:r>
            <a:r>
              <a:rPr lang="en-GB" altLang="cs-CZ" sz="1600" dirty="0">
                <a:solidFill>
                  <a:srgbClr val="002060"/>
                </a:solidFill>
                <a:latin typeface="Times New Roman" panose="02020603050405020304" pitchFamily="18" charset="0"/>
                <a:cs typeface="Times New Roman" panose="02020603050405020304" pitchFamily="18" charset="0"/>
              </a:rPr>
              <a:t>– to be ‘free to be themselves’.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managed</a:t>
            </a:r>
            <a:r>
              <a:rPr lang="cs-CZ" dirty="0"/>
              <a:t> versus </a:t>
            </a:r>
            <a:r>
              <a:rPr lang="cs-CZ" dirty="0" err="1"/>
              <a:t>tolerated</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CD22C796-8FB7-40A4-AD5A-DE73827F9449}"/>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180138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There are four components to an organization’s culture: </a:t>
            </a:r>
            <a:r>
              <a:rPr lang="cs-CZ" sz="1600" dirty="0">
                <a:solidFill>
                  <a:srgbClr val="002060"/>
                </a:solidFill>
                <a:latin typeface="Times New Roman" panose="02020603050405020304" pitchFamily="18" charset="0"/>
                <a:cs typeface="Times New Roman" panose="02020603050405020304" pitchFamily="18" charset="0"/>
              </a:rPr>
              <a:t>b</a:t>
            </a:r>
            <a:r>
              <a:rPr lang="en-GB" sz="1600" b="1" dirty="0" err="1">
                <a:solidFill>
                  <a:srgbClr val="002060"/>
                </a:solidFill>
                <a:latin typeface="Times New Roman" panose="02020603050405020304" pitchFamily="18" charset="0"/>
                <a:cs typeface="Times New Roman" panose="02020603050405020304" pitchFamily="18" charset="0"/>
              </a:rPr>
              <a:t>eliefs</a:t>
            </a:r>
            <a:r>
              <a:rPr lang="en-GB" sz="1600" b="1" dirty="0">
                <a:solidFill>
                  <a:srgbClr val="002060"/>
                </a:solidFill>
                <a:latin typeface="Times New Roman" panose="02020603050405020304" pitchFamily="18" charset="0"/>
                <a:cs typeface="Times New Roman" panose="02020603050405020304" pitchFamily="18" charset="0"/>
              </a:rPr>
              <a:t>, behavioural rules, traditions, and rituals. </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The degree to which these components are present or absent determine the </a:t>
            </a:r>
            <a:r>
              <a:rPr lang="en-GB" sz="1600" b="1" dirty="0">
                <a:solidFill>
                  <a:srgbClr val="002060"/>
                </a:solidFill>
                <a:latin typeface="Times New Roman" panose="02020603050405020304" pitchFamily="18" charset="0"/>
                <a:cs typeface="Times New Roman" panose="02020603050405020304" pitchFamily="18" charset="0"/>
              </a:rPr>
              <a:t>strength or weakness </a:t>
            </a:r>
            <a:r>
              <a:rPr lang="en-GB" sz="1600" dirty="0">
                <a:solidFill>
                  <a:srgbClr val="002060"/>
                </a:solidFill>
                <a:latin typeface="Times New Roman" panose="02020603050405020304" pitchFamily="18" charset="0"/>
                <a:cs typeface="Times New Roman" panose="02020603050405020304" pitchFamily="18" charset="0"/>
              </a:rPr>
              <a:t>of a culture. </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WEAK CULTURE</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A culture is weak when its beliefs, behavioural rules, traditions, and rituals are not apparent to its members or there is incongruence between stated values and behaviour. </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strength</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C485C069-6761-4335-938A-ADF592BA452F}"/>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151405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CHARACTERISTICS OF A WEAK CULTURE</a:t>
            </a:r>
            <a:endParaRPr lang="cs-CZ"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altLang="cs-CZ" sz="1600" b="1" dirty="0">
                <a:solidFill>
                  <a:srgbClr val="002060"/>
                </a:solidFill>
                <a:latin typeface="Times New Roman" panose="02020603050405020304" pitchFamily="18" charset="0"/>
                <a:cs typeface="Times New Roman" panose="02020603050405020304" pitchFamily="18" charset="0"/>
              </a:rPr>
              <a:t>Narrow/Isolated Thinking</a:t>
            </a:r>
            <a:r>
              <a:rPr lang="en-GB" altLang="cs-CZ" sz="1600" dirty="0">
                <a:solidFill>
                  <a:srgbClr val="002060"/>
                </a:solidFill>
                <a:latin typeface="Times New Roman" panose="02020603050405020304" pitchFamily="18" charset="0"/>
                <a:cs typeface="Times New Roman" panose="02020603050405020304" pitchFamily="18" charset="0"/>
              </a:rPr>
              <a:t>: People in these organizations believe they have all the answers. </a:t>
            </a:r>
          </a:p>
          <a:p>
            <a:pPr>
              <a:buFont typeface="+mj-lt"/>
              <a:buAutoNum type="arabicPeriod"/>
            </a:pPr>
            <a:r>
              <a:rPr lang="en-GB" altLang="cs-CZ" sz="1600" b="1" dirty="0">
                <a:solidFill>
                  <a:srgbClr val="002060"/>
                </a:solidFill>
                <a:latin typeface="Times New Roman" panose="02020603050405020304" pitchFamily="18" charset="0"/>
                <a:cs typeface="Times New Roman" panose="02020603050405020304" pitchFamily="18" charset="0"/>
              </a:rPr>
              <a:t>Resistance to Change</a:t>
            </a:r>
            <a:r>
              <a:rPr lang="en-GB" altLang="cs-CZ" sz="1600" dirty="0">
                <a:solidFill>
                  <a:srgbClr val="002060"/>
                </a:solidFill>
                <a:latin typeface="Times New Roman" panose="02020603050405020304" pitchFamily="18" charset="0"/>
                <a:cs typeface="Times New Roman" panose="02020603050405020304" pitchFamily="18" charset="0"/>
              </a:rPr>
              <a:t>: The organization focuses on maintaining the status quo, avoiding risk, and not making mistakes. It is the leadership in the culture that allows these factors to pervade and paralyze the organization rather than focusing on innovation and success.</a:t>
            </a:r>
          </a:p>
          <a:p>
            <a:pPr>
              <a:buFont typeface="+mj-lt"/>
              <a:buAutoNum type="arabicPeriod"/>
            </a:pPr>
            <a:r>
              <a:rPr lang="en-GB" altLang="cs-CZ" sz="1600" b="1" dirty="0">
                <a:solidFill>
                  <a:srgbClr val="002060"/>
                </a:solidFill>
                <a:latin typeface="Times New Roman" panose="02020603050405020304" pitchFamily="18" charset="0"/>
                <a:cs typeface="Times New Roman" panose="02020603050405020304" pitchFamily="18" charset="0"/>
              </a:rPr>
              <a:t>Political Internal Environment</a:t>
            </a:r>
            <a:r>
              <a:rPr lang="en-GB" altLang="cs-CZ" sz="1600" dirty="0">
                <a:solidFill>
                  <a:srgbClr val="002060"/>
                </a:solidFill>
                <a:latin typeface="Times New Roman" panose="02020603050405020304" pitchFamily="18" charset="0"/>
                <a:cs typeface="Times New Roman" panose="02020603050405020304" pitchFamily="18" charset="0"/>
              </a:rPr>
              <a:t>: issues and problems get resolved along the lines of power. Vocal support or opposition, personal lobbying, and the formation of coalitions interested in a particular outcome stifles change. </a:t>
            </a:r>
          </a:p>
          <a:p>
            <a:pPr>
              <a:buFont typeface="+mj-lt"/>
              <a:buAutoNum type="arabicPeriod"/>
            </a:pPr>
            <a:r>
              <a:rPr lang="en-GB" altLang="cs-CZ" sz="1600" b="1" dirty="0">
                <a:solidFill>
                  <a:srgbClr val="002060"/>
                </a:solidFill>
                <a:latin typeface="Times New Roman" panose="02020603050405020304" pitchFamily="18" charset="0"/>
                <a:cs typeface="Times New Roman" panose="02020603050405020304" pitchFamily="18" charset="0"/>
              </a:rPr>
              <a:t>Unhealthy Promotion Practices</a:t>
            </a:r>
            <a:r>
              <a:rPr lang="en-GB" altLang="cs-CZ" sz="1600" dirty="0">
                <a:solidFill>
                  <a:srgbClr val="002060"/>
                </a:solidFill>
                <a:latin typeface="Times New Roman" panose="02020603050405020304" pitchFamily="18" charset="0"/>
                <a:cs typeface="Times New Roman" panose="02020603050405020304" pitchFamily="18" charset="0"/>
              </a:rPr>
              <a:t>: This characteristic is evident when an organization promotes a dedicated or long-time employee to management who is hard-working and good at day-to-day operations, but lacks leadership skills, vision, and the ability to think strategically. </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strength</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16AADCD6-59E4-4FDD-83A6-FDC3A32D6256}"/>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301260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STRONG CULTURE</a:t>
            </a:r>
          </a:p>
          <a:p>
            <a:pPr marL="0" indent="0">
              <a:buNone/>
            </a:pPr>
            <a:r>
              <a:rPr lang="en-GB" sz="1600" dirty="0">
                <a:solidFill>
                  <a:srgbClr val="002060"/>
                </a:solidFill>
                <a:latin typeface="Times New Roman" panose="02020603050405020304" pitchFamily="18" charset="0"/>
                <a:cs typeface="Times New Roman" panose="02020603050405020304" pitchFamily="18" charset="0"/>
              </a:rPr>
              <a:t>A culture is considered strong when there is cohesion around beliefs, behavioural rules, traditions, and rituals. Strong cultures typically feature their beliefs, behavioural rules, traditions, and rituals in </a:t>
            </a:r>
            <a:r>
              <a:rPr lang="en-GB" sz="1600" b="1" dirty="0">
                <a:solidFill>
                  <a:srgbClr val="002060"/>
                </a:solidFill>
                <a:latin typeface="Times New Roman" panose="02020603050405020304" pitchFamily="18" charset="0"/>
                <a:cs typeface="Times New Roman" panose="02020603050405020304" pitchFamily="18" charset="0"/>
              </a:rPr>
              <a:t>public displays </a:t>
            </a:r>
            <a:r>
              <a:rPr lang="en-GB" sz="1600" dirty="0">
                <a:solidFill>
                  <a:srgbClr val="002060"/>
                </a:solidFill>
                <a:latin typeface="Times New Roman" panose="02020603050405020304" pitchFamily="18" charset="0"/>
                <a:cs typeface="Times New Roman" panose="02020603050405020304" pitchFamily="18" charset="0"/>
              </a:rPr>
              <a:t>so that </a:t>
            </a:r>
            <a:r>
              <a:rPr lang="en-GB" sz="1600" b="1" dirty="0">
                <a:solidFill>
                  <a:srgbClr val="002060"/>
                </a:solidFill>
                <a:latin typeface="Times New Roman" panose="02020603050405020304" pitchFamily="18" charset="0"/>
                <a:cs typeface="Times New Roman" panose="02020603050405020304" pitchFamily="18" charset="0"/>
              </a:rPr>
              <a:t>employees can use these cultural elements </a:t>
            </a:r>
            <a:r>
              <a:rPr lang="en-GB" sz="1600" dirty="0">
                <a:solidFill>
                  <a:srgbClr val="002060"/>
                </a:solidFill>
                <a:latin typeface="Times New Roman" panose="02020603050405020304" pitchFamily="18" charset="0"/>
                <a:cs typeface="Times New Roman" panose="02020603050405020304" pitchFamily="18" charset="0"/>
              </a:rPr>
              <a:t>for decision making throughout the organization. Strong cultures include:</a:t>
            </a:r>
          </a:p>
          <a:p>
            <a:pPr marL="0" indent="0">
              <a:buNone/>
            </a:pPr>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More than one strong leader </a:t>
            </a:r>
            <a:r>
              <a:rPr lang="en-GB" sz="1600" dirty="0">
                <a:solidFill>
                  <a:srgbClr val="002060"/>
                </a:solidFill>
                <a:latin typeface="Times New Roman" panose="02020603050405020304" pitchFamily="18" charset="0"/>
                <a:cs typeface="Times New Roman" panose="02020603050405020304" pitchFamily="18" charset="0"/>
              </a:rPr>
              <a:t>who articulates beliefs, </a:t>
            </a:r>
            <a:r>
              <a:rPr lang="en-GB" sz="1600" dirty="0" err="1">
                <a:solidFill>
                  <a:srgbClr val="002060"/>
                </a:solidFill>
                <a:latin typeface="Times New Roman" panose="02020603050405020304" pitchFamily="18" charset="0"/>
                <a:cs typeface="Times New Roman" panose="02020603050405020304" pitchFamily="18" charset="0"/>
              </a:rPr>
              <a:t>behavioral</a:t>
            </a:r>
            <a:r>
              <a:rPr lang="en-GB" sz="1600" dirty="0">
                <a:solidFill>
                  <a:srgbClr val="002060"/>
                </a:solidFill>
                <a:latin typeface="Times New Roman" panose="02020603050405020304" pitchFamily="18" charset="0"/>
                <a:cs typeface="Times New Roman" panose="02020603050405020304" pitchFamily="18" charset="0"/>
              </a:rPr>
              <a:t> rules, traditions, and rituals that are aligned with customer needs, strategic direction, and competitive environments.</a:t>
            </a:r>
          </a:p>
          <a:p>
            <a:r>
              <a:rPr lang="en-GB" sz="1600" b="1" dirty="0">
                <a:solidFill>
                  <a:srgbClr val="002060"/>
                </a:solidFill>
                <a:latin typeface="Times New Roman" panose="02020603050405020304" pitchFamily="18" charset="0"/>
                <a:cs typeface="Times New Roman" panose="02020603050405020304" pitchFamily="18" charset="0"/>
              </a:rPr>
              <a:t>Organizational commitment </a:t>
            </a:r>
            <a:r>
              <a:rPr lang="en-GB" sz="1600" dirty="0">
                <a:solidFill>
                  <a:srgbClr val="002060"/>
                </a:solidFill>
                <a:latin typeface="Times New Roman" panose="02020603050405020304" pitchFamily="18" charset="0"/>
                <a:cs typeface="Times New Roman" panose="02020603050405020304" pitchFamily="18" charset="0"/>
              </a:rPr>
              <a:t>to operating its business as directed by the culture.</a:t>
            </a:r>
          </a:p>
          <a:p>
            <a:r>
              <a:rPr lang="en-GB" sz="1600" dirty="0">
                <a:solidFill>
                  <a:srgbClr val="002060"/>
                </a:solidFill>
                <a:latin typeface="Times New Roman" panose="02020603050405020304" pitchFamily="18" charset="0"/>
                <a:cs typeface="Times New Roman" panose="02020603050405020304" pitchFamily="18" charset="0"/>
              </a:rPr>
              <a:t>Unfaltering </a:t>
            </a:r>
            <a:r>
              <a:rPr lang="en-GB" sz="1600" b="1" dirty="0">
                <a:solidFill>
                  <a:srgbClr val="002060"/>
                </a:solidFill>
                <a:latin typeface="Times New Roman" panose="02020603050405020304" pitchFamily="18" charset="0"/>
                <a:cs typeface="Times New Roman" panose="02020603050405020304" pitchFamily="18" charset="0"/>
              </a:rPr>
              <a:t>commitment by the organization to support its key stakeholders </a:t>
            </a:r>
            <a:r>
              <a:rPr lang="en-GB" sz="1600" dirty="0">
                <a:solidFill>
                  <a:srgbClr val="002060"/>
                </a:solidFill>
                <a:latin typeface="Times New Roman" panose="02020603050405020304" pitchFamily="18" charset="0"/>
                <a:cs typeface="Times New Roman" panose="02020603050405020304" pitchFamily="18" charset="0"/>
              </a:rPr>
              <a:t>— business partners, suppliers, employees, customers, and shareholders (if any) — and by extension the community, society, and environment.</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strength</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126D5504-B5DD-4EAF-B12C-0058A8596488}"/>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35434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fade">
                                      <p:cBhvr>
                                        <p:cTn id="2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CHARACTERISTICS OF A STRONG CULTURE</a:t>
            </a:r>
            <a:endParaRPr lang="cs-CZ"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sz="1600" b="1" dirty="0">
                <a:solidFill>
                  <a:srgbClr val="002060"/>
                </a:solidFill>
                <a:latin typeface="Times New Roman" panose="02020603050405020304" pitchFamily="18" charset="0"/>
                <a:cs typeface="Times New Roman" panose="02020603050405020304" pitchFamily="18" charset="0"/>
              </a:rPr>
              <a:t>Culture-reinforcing Tools</a:t>
            </a:r>
            <a:r>
              <a:rPr lang="en-GB" sz="1600" dirty="0">
                <a:solidFill>
                  <a:srgbClr val="002060"/>
                </a:solidFill>
                <a:latin typeface="Times New Roman" panose="02020603050405020304" pitchFamily="18" charset="0"/>
                <a:cs typeface="Times New Roman" panose="02020603050405020304" pitchFamily="18" charset="0"/>
              </a:rPr>
              <a:t>: These include things like ceremonies, symbols, language, </a:t>
            </a:r>
            <a:r>
              <a:rPr lang="en-GB" sz="1600" dirty="0" err="1">
                <a:solidFill>
                  <a:srgbClr val="002060"/>
                </a:solidFill>
                <a:latin typeface="Times New Roman" panose="02020603050405020304" pitchFamily="18" charset="0"/>
                <a:cs typeface="Times New Roman" panose="02020603050405020304" pitchFamily="18" charset="0"/>
              </a:rPr>
              <a:t>behavioral</a:t>
            </a:r>
            <a:r>
              <a:rPr lang="en-GB" sz="1600" dirty="0">
                <a:solidFill>
                  <a:srgbClr val="002060"/>
                </a:solidFill>
                <a:latin typeface="Times New Roman" panose="02020603050405020304" pitchFamily="18" charset="0"/>
                <a:cs typeface="Times New Roman" panose="02020603050405020304" pitchFamily="18" charset="0"/>
              </a:rPr>
              <a:t> rules, and policies. Ceremonies and symbols help recognize and celebrate high-performance employees and help create an emotional bond among all employees. </a:t>
            </a:r>
          </a:p>
          <a:p>
            <a:pPr>
              <a:buFont typeface="+mj-lt"/>
              <a:buAutoNum type="arabicPeriod"/>
            </a:pPr>
            <a:r>
              <a:rPr lang="en-GB" sz="1600" b="1" dirty="0">
                <a:solidFill>
                  <a:srgbClr val="002060"/>
                </a:solidFill>
                <a:latin typeface="Times New Roman" panose="02020603050405020304" pitchFamily="18" charset="0"/>
                <a:cs typeface="Times New Roman" panose="02020603050405020304" pitchFamily="18" charset="0"/>
              </a:rPr>
              <a:t>Intensely People Oriented</a:t>
            </a:r>
            <a:r>
              <a:rPr lang="en-GB" sz="1600" dirty="0">
                <a:solidFill>
                  <a:srgbClr val="002060"/>
                </a:solidFill>
                <a:latin typeface="Times New Roman" panose="02020603050405020304" pitchFamily="18" charset="0"/>
                <a:cs typeface="Times New Roman" panose="02020603050405020304" pitchFamily="18" charset="0"/>
              </a:rPr>
              <a:t>: Organizations with strong cultures display their concern for their employees in a variety of ways. These include:</a:t>
            </a:r>
          </a:p>
          <a:p>
            <a:pPr lvl="1"/>
            <a:r>
              <a:rPr lang="en-GB" sz="1200" dirty="0">
                <a:solidFill>
                  <a:srgbClr val="002060"/>
                </a:solidFill>
                <a:latin typeface="Times New Roman" panose="02020603050405020304" pitchFamily="18" charset="0"/>
                <a:cs typeface="Times New Roman" panose="02020603050405020304" pitchFamily="18" charset="0"/>
              </a:rPr>
              <a:t>Treating employees with dignity and respect</a:t>
            </a:r>
          </a:p>
          <a:p>
            <a:pPr lvl="1"/>
            <a:r>
              <a:rPr lang="en-GB" sz="1200" dirty="0">
                <a:solidFill>
                  <a:srgbClr val="002060"/>
                </a:solidFill>
                <a:latin typeface="Times New Roman" panose="02020603050405020304" pitchFamily="18" charset="0"/>
                <a:cs typeface="Times New Roman" panose="02020603050405020304" pitchFamily="18" charset="0"/>
              </a:rPr>
              <a:t>Granting employees enough autonomy to excel and contribute</a:t>
            </a:r>
          </a:p>
          <a:p>
            <a:pPr lvl="1"/>
            <a:r>
              <a:rPr lang="en-GB" sz="1200" dirty="0">
                <a:solidFill>
                  <a:srgbClr val="002060"/>
                </a:solidFill>
                <a:latin typeface="Times New Roman" panose="02020603050405020304" pitchFamily="18" charset="0"/>
                <a:cs typeface="Times New Roman" panose="02020603050405020304" pitchFamily="18" charset="0"/>
              </a:rPr>
              <a:t>Holding managers at every level accountable for the growth and development of people who report to them</a:t>
            </a:r>
          </a:p>
          <a:p>
            <a:pPr lvl="1"/>
            <a:r>
              <a:rPr lang="en-GB" sz="1200" dirty="0">
                <a:solidFill>
                  <a:srgbClr val="002060"/>
                </a:solidFill>
                <a:latin typeface="Times New Roman" panose="02020603050405020304" pitchFamily="18" charset="0"/>
                <a:cs typeface="Times New Roman" panose="02020603050405020304" pitchFamily="18" charset="0"/>
              </a:rPr>
              <a:t>Using of a full range of rewards and consequences to reinforce high-performance </a:t>
            </a:r>
            <a:r>
              <a:rPr lang="en-GB" sz="1200" dirty="0" err="1">
                <a:solidFill>
                  <a:srgbClr val="002060"/>
                </a:solidFill>
                <a:latin typeface="Times New Roman" panose="02020603050405020304" pitchFamily="18" charset="0"/>
                <a:cs typeface="Times New Roman" panose="02020603050405020304" pitchFamily="18" charset="0"/>
              </a:rPr>
              <a:t>behavior</a:t>
            </a:r>
            <a:endParaRPr lang="en-GB" sz="1200" dirty="0">
              <a:solidFill>
                <a:srgbClr val="002060"/>
              </a:solidFill>
              <a:latin typeface="Times New Roman" panose="02020603050405020304" pitchFamily="18" charset="0"/>
              <a:cs typeface="Times New Roman" panose="02020603050405020304" pitchFamily="18" charset="0"/>
            </a:endParaRPr>
          </a:p>
          <a:p>
            <a:pPr lvl="1"/>
            <a:r>
              <a:rPr lang="en-GB" sz="1200" dirty="0">
                <a:solidFill>
                  <a:srgbClr val="002060"/>
                </a:solidFill>
                <a:latin typeface="Times New Roman" panose="02020603050405020304" pitchFamily="18" charset="0"/>
                <a:cs typeface="Times New Roman" panose="02020603050405020304" pitchFamily="18" charset="0"/>
              </a:rPr>
              <a:t>Setting clear performance standards for all employees</a:t>
            </a:r>
          </a:p>
          <a:p>
            <a:pPr>
              <a:buFont typeface="+mj-lt"/>
              <a:buAutoNum type="arabicPeriod"/>
            </a:pPr>
            <a:r>
              <a:rPr lang="en-GB" sz="1600" b="1" dirty="0">
                <a:solidFill>
                  <a:srgbClr val="002060"/>
                </a:solidFill>
                <a:latin typeface="Times New Roman" panose="02020603050405020304" pitchFamily="18" charset="0"/>
                <a:cs typeface="Times New Roman" panose="02020603050405020304" pitchFamily="18" charset="0"/>
              </a:rPr>
              <a:t>Results Oriented</a:t>
            </a:r>
            <a:r>
              <a:rPr lang="en-GB" sz="1600" dirty="0">
                <a:solidFill>
                  <a:srgbClr val="002060"/>
                </a:solidFill>
                <a:latin typeface="Times New Roman" panose="02020603050405020304" pitchFamily="18" charset="0"/>
                <a:cs typeface="Times New Roman" panose="02020603050405020304" pitchFamily="18" charset="0"/>
              </a:rPr>
              <a:t>: High-performance cultures invest more time and resources to ensure that employees who excel and achieve performance targets are identified and rewarded.</a:t>
            </a:r>
          </a:p>
          <a:p>
            <a:pPr>
              <a:buFont typeface="+mj-lt"/>
              <a:buAutoNum type="arabicPeriod"/>
            </a:pPr>
            <a:r>
              <a:rPr lang="en-GB" sz="1600" b="1" dirty="0">
                <a:solidFill>
                  <a:srgbClr val="002060"/>
                </a:solidFill>
                <a:latin typeface="Times New Roman" panose="02020603050405020304" pitchFamily="18" charset="0"/>
                <a:cs typeface="Times New Roman" panose="02020603050405020304" pitchFamily="18" charset="0"/>
              </a:rPr>
              <a:t>Emphasis on Achievement And Excellence</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strength</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A5ADE140-CB3A-4E29-9E7A-D771E1404B9C}"/>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38602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animEffect transition="in" filter="fade">
                                      <p:cBhvr>
                                        <p:cTn id="24" dur="500"/>
                                        <p:tgtEl>
                                          <p:spTgt spid="1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fade">
                                      <p:cBhvr>
                                        <p:cTn id="27" dur="500"/>
                                        <p:tgtEl>
                                          <p:spTgt spid="1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8" end="8"/>
                                            </p:txEl>
                                          </p:spTgt>
                                        </p:tgtEl>
                                        <p:attrNameLst>
                                          <p:attrName>style.visibility</p:attrName>
                                        </p:attrNameLst>
                                      </p:cBhvr>
                                      <p:to>
                                        <p:strVal val="visible"/>
                                      </p:to>
                                    </p:set>
                                    <p:animEffect transition="in" filter="fade">
                                      <p:cBhvr>
                                        <p:cTn id="32" dur="500"/>
                                        <p:tgtEl>
                                          <p:spTgt spid="1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9" end="9"/>
                                            </p:txEl>
                                          </p:spTgt>
                                        </p:tgtEl>
                                        <p:attrNameLst>
                                          <p:attrName>style.visibility</p:attrName>
                                        </p:attrNameLst>
                                      </p:cBhvr>
                                      <p:to>
                                        <p:strVal val="visible"/>
                                      </p:to>
                                    </p:set>
                                    <p:animEffect transition="in" filter="fade">
                                      <p:cBhvr>
                                        <p:cTn id="37"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0759" y="2317898"/>
            <a:ext cx="2803049" cy="507703"/>
          </a:xfrm>
        </p:spPr>
        <p:txBody>
          <a:bodyPr/>
          <a:lstStyle/>
          <a:p>
            <a:pPr algn="ctr"/>
            <a:r>
              <a:rPr lang="cs-CZ" dirty="0"/>
              <a:t>The </a:t>
            </a:r>
            <a:r>
              <a:rPr lang="cs-CZ" dirty="0" err="1"/>
              <a:t>core</a:t>
            </a:r>
            <a:r>
              <a:rPr lang="cs-CZ" dirty="0"/>
              <a:t> </a:t>
            </a:r>
            <a:br>
              <a:rPr lang="cs-CZ" dirty="0"/>
            </a:br>
            <a:r>
              <a:rPr lang="cs-CZ" dirty="0"/>
              <a:t>of a positive </a:t>
            </a:r>
            <a:r>
              <a:rPr lang="cs-CZ" dirty="0" err="1"/>
              <a:t>culture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97B11F77-F086-452B-AAD9-D02B27FED531}"/>
              </a:ext>
            </a:extLst>
          </p:cNvPr>
          <p:cNvPicPr>
            <a:picLocks noChangeAspect="1"/>
          </p:cNvPicPr>
          <p:nvPr/>
        </p:nvPicPr>
        <p:blipFill rotWithShape="1">
          <a:blip r:embed="rId3"/>
          <a:srcRect l="30313" t="16470" r="24013" b="10802"/>
          <a:stretch/>
        </p:blipFill>
        <p:spPr>
          <a:xfrm>
            <a:off x="2843808" y="0"/>
            <a:ext cx="6120680" cy="4901700"/>
          </a:xfrm>
          <a:prstGeom prst="rect">
            <a:avLst/>
          </a:prstGeom>
        </p:spPr>
      </p:pic>
      <p:pic>
        <p:nvPicPr>
          <p:cNvPr id="7" name="Picture 6">
            <a:extLst>
              <a:ext uri="{FF2B5EF4-FFF2-40B4-BE49-F238E27FC236}">
                <a16:creationId xmlns:a16="http://schemas.microsoft.com/office/drawing/2014/main" id="{172E8D74-7A50-4402-A522-A23F0EFC03C1}"/>
              </a:ext>
            </a:extLst>
          </p:cNvPr>
          <p:cNvPicPr>
            <a:picLocks noChangeAspect="1"/>
          </p:cNvPicPr>
          <p:nvPr/>
        </p:nvPicPr>
        <p:blipFill rotWithShape="1">
          <a:blip r:embed="rId4"/>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3812511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Types</a:t>
            </a:r>
            <a:r>
              <a:rPr lang="cs-CZ" dirty="0"/>
              <a:t> of </a:t>
            </a:r>
            <a:r>
              <a:rPr lang="cs-CZ" dirty="0" err="1"/>
              <a:t>organizational</a:t>
            </a:r>
            <a:r>
              <a:rPr lang="cs-CZ" dirty="0"/>
              <a:t> </a:t>
            </a:r>
            <a:r>
              <a:rPr lang="cs-CZ" dirty="0" err="1"/>
              <a:t>culture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0499740D-2653-40E9-AEB9-39E2EB9E3337}"/>
              </a:ext>
            </a:extLst>
          </p:cNvPr>
          <p:cNvPicPr>
            <a:picLocks noChangeAspect="1"/>
          </p:cNvPicPr>
          <p:nvPr/>
        </p:nvPicPr>
        <p:blipFill>
          <a:blip r:embed="rId3"/>
          <a:stretch>
            <a:fillRect/>
          </a:stretch>
        </p:blipFill>
        <p:spPr>
          <a:xfrm>
            <a:off x="4048511" y="793948"/>
            <a:ext cx="4913657" cy="3919364"/>
          </a:xfrm>
          <a:prstGeom prst="rect">
            <a:avLst/>
          </a:prstGeom>
        </p:spPr>
      </p:pic>
      <p:sp>
        <p:nvSpPr>
          <p:cNvPr id="7" name="Zástupný symbol pro obsah 2">
            <a:extLst>
              <a:ext uri="{FF2B5EF4-FFF2-40B4-BE49-F238E27FC236}">
                <a16:creationId xmlns:a16="http://schemas.microsoft.com/office/drawing/2014/main" id="{94829DA1-97C2-4707-A7C5-ED7698C71ED3}"/>
              </a:ext>
            </a:extLst>
          </p:cNvPr>
          <p:cNvSpPr txBox="1">
            <a:spLocks/>
          </p:cNvSpPr>
          <p:nvPr/>
        </p:nvSpPr>
        <p:spPr>
          <a:xfrm>
            <a:off x="334232" y="793948"/>
            <a:ext cx="3517688" cy="3946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b="1" dirty="0">
                <a:solidFill>
                  <a:srgbClr val="002060"/>
                </a:solidFill>
                <a:latin typeface="Times New Roman" panose="02020603050405020304" pitchFamily="18" charset="0"/>
                <a:cs typeface="Times New Roman" panose="02020603050405020304" pitchFamily="18" charset="0"/>
              </a:rPr>
              <a:t>Clan</a:t>
            </a:r>
            <a:r>
              <a:rPr lang="en-GB" sz="1400" dirty="0">
                <a:solidFill>
                  <a:srgbClr val="002060"/>
                </a:solidFill>
                <a:latin typeface="Times New Roman" panose="02020603050405020304" pitchFamily="18" charset="0"/>
                <a:cs typeface="Times New Roman" panose="02020603050405020304" pitchFamily="18" charset="0"/>
              </a:rPr>
              <a:t> oriented cultures are family-like, with a focus on mentoring, nurturing, and “doing things together.”</a:t>
            </a:r>
            <a:endParaRPr lang="cs-CZ" sz="1400" dirty="0">
              <a:solidFill>
                <a:srgbClr val="002060"/>
              </a:solidFill>
              <a:latin typeface="Times New Roman" panose="02020603050405020304" pitchFamily="18" charset="0"/>
              <a:cs typeface="Times New Roman" panose="02020603050405020304" pitchFamily="18" charset="0"/>
            </a:endParaRPr>
          </a:p>
          <a:p>
            <a:endParaRPr lang="en-GB" sz="1400" dirty="0">
              <a:solidFill>
                <a:srgbClr val="002060"/>
              </a:solidFill>
              <a:latin typeface="Times New Roman" panose="02020603050405020304" pitchFamily="18" charset="0"/>
              <a:cs typeface="Times New Roman" panose="02020603050405020304" pitchFamily="18" charset="0"/>
            </a:endParaRPr>
          </a:p>
          <a:p>
            <a:r>
              <a:rPr lang="en-GB" sz="1400" b="1" dirty="0">
                <a:solidFill>
                  <a:srgbClr val="002060"/>
                </a:solidFill>
                <a:latin typeface="Times New Roman" panose="02020603050405020304" pitchFamily="18" charset="0"/>
                <a:cs typeface="Times New Roman" panose="02020603050405020304" pitchFamily="18" charset="0"/>
              </a:rPr>
              <a:t>Adhocracy</a:t>
            </a:r>
            <a:r>
              <a:rPr lang="en-GB" sz="1400" dirty="0">
                <a:solidFill>
                  <a:srgbClr val="002060"/>
                </a:solidFill>
                <a:latin typeface="Times New Roman" panose="02020603050405020304" pitchFamily="18" charset="0"/>
                <a:cs typeface="Times New Roman" panose="02020603050405020304" pitchFamily="18" charset="0"/>
              </a:rPr>
              <a:t> oriented cultures are dynamic and entrepreneurial, with a focus on risk-taking, innovation, and “doing things first.”</a:t>
            </a:r>
            <a:endParaRPr lang="cs-CZ" sz="1400" dirty="0">
              <a:solidFill>
                <a:srgbClr val="002060"/>
              </a:solidFill>
              <a:latin typeface="Times New Roman" panose="02020603050405020304" pitchFamily="18" charset="0"/>
              <a:cs typeface="Times New Roman" panose="02020603050405020304" pitchFamily="18" charset="0"/>
            </a:endParaRPr>
          </a:p>
          <a:p>
            <a:endParaRPr lang="en-GB" sz="1400" dirty="0">
              <a:solidFill>
                <a:srgbClr val="002060"/>
              </a:solidFill>
              <a:latin typeface="Times New Roman" panose="02020603050405020304" pitchFamily="18" charset="0"/>
              <a:cs typeface="Times New Roman" panose="02020603050405020304" pitchFamily="18" charset="0"/>
            </a:endParaRPr>
          </a:p>
          <a:p>
            <a:r>
              <a:rPr lang="en-GB" sz="1400" b="1" dirty="0">
                <a:solidFill>
                  <a:srgbClr val="002060"/>
                </a:solidFill>
                <a:latin typeface="Times New Roman" panose="02020603050405020304" pitchFamily="18" charset="0"/>
                <a:cs typeface="Times New Roman" panose="02020603050405020304" pitchFamily="18" charset="0"/>
              </a:rPr>
              <a:t>Market</a:t>
            </a:r>
            <a:r>
              <a:rPr lang="en-GB" sz="1400" dirty="0">
                <a:solidFill>
                  <a:srgbClr val="002060"/>
                </a:solidFill>
                <a:latin typeface="Times New Roman" panose="02020603050405020304" pitchFamily="18" charset="0"/>
                <a:cs typeface="Times New Roman" panose="02020603050405020304" pitchFamily="18" charset="0"/>
              </a:rPr>
              <a:t> oriented cultures are results oriented, with a focus on competition, achievement, and “getting the job done.”</a:t>
            </a:r>
            <a:endParaRPr lang="cs-CZ" sz="1400" dirty="0">
              <a:solidFill>
                <a:srgbClr val="002060"/>
              </a:solidFill>
              <a:latin typeface="Times New Roman" panose="02020603050405020304" pitchFamily="18" charset="0"/>
              <a:cs typeface="Times New Roman" panose="02020603050405020304" pitchFamily="18" charset="0"/>
            </a:endParaRPr>
          </a:p>
          <a:p>
            <a:endParaRPr lang="en-GB" sz="1400" dirty="0">
              <a:solidFill>
                <a:srgbClr val="002060"/>
              </a:solidFill>
              <a:latin typeface="Times New Roman" panose="02020603050405020304" pitchFamily="18" charset="0"/>
              <a:cs typeface="Times New Roman" panose="02020603050405020304" pitchFamily="18" charset="0"/>
            </a:endParaRPr>
          </a:p>
          <a:p>
            <a:r>
              <a:rPr lang="en-GB" sz="1400" b="1" dirty="0">
                <a:solidFill>
                  <a:srgbClr val="002060"/>
                </a:solidFill>
                <a:latin typeface="Times New Roman" panose="02020603050405020304" pitchFamily="18" charset="0"/>
                <a:cs typeface="Times New Roman" panose="02020603050405020304" pitchFamily="18" charset="0"/>
              </a:rPr>
              <a:t>Hierarchy</a:t>
            </a:r>
            <a:r>
              <a:rPr lang="en-GB" sz="1400" dirty="0">
                <a:solidFill>
                  <a:srgbClr val="002060"/>
                </a:solidFill>
                <a:latin typeface="Times New Roman" panose="02020603050405020304" pitchFamily="18" charset="0"/>
                <a:cs typeface="Times New Roman" panose="02020603050405020304" pitchFamily="18" charset="0"/>
              </a:rPr>
              <a:t> oriented cultures are structured and controlled, with a focus on efficiency, stability and “doing things right</a:t>
            </a:r>
            <a:r>
              <a:rPr lang="en-GB" sz="1600" dirty="0">
                <a:solidFill>
                  <a:srgbClr val="002060"/>
                </a:solidFill>
                <a:latin typeface="Times New Roman" panose="02020603050405020304" pitchFamily="18" charset="0"/>
                <a:cs typeface="Times New Roman" panose="02020603050405020304" pitchFamily="18" charset="0"/>
              </a:rPr>
              <a:t>.</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717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67544" y="2064047"/>
            <a:ext cx="2803049" cy="507703"/>
          </a:xfrm>
        </p:spPr>
        <p:txBody>
          <a:bodyPr/>
          <a:lstStyle/>
          <a:p>
            <a:pPr algn="ctr"/>
            <a:r>
              <a:rPr lang="cs-CZ" dirty="0" err="1"/>
              <a:t>Manager-Initiated</a:t>
            </a:r>
            <a:r>
              <a:rPr lang="cs-CZ" dirty="0"/>
              <a:t> </a:t>
            </a:r>
            <a:r>
              <a:rPr lang="cs-CZ" dirty="0" err="1"/>
              <a:t>Interventions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0153AD1B-6D3F-43A5-93BF-A4308D5874D0}"/>
              </a:ext>
            </a:extLst>
          </p:cNvPr>
          <p:cNvPicPr>
            <a:picLocks noChangeAspect="1"/>
          </p:cNvPicPr>
          <p:nvPr/>
        </p:nvPicPr>
        <p:blipFill rotWithShape="1">
          <a:blip r:embed="rId3"/>
          <a:srcRect l="31100" t="17801" r="27951" b="10801"/>
          <a:stretch/>
        </p:blipFill>
        <p:spPr>
          <a:xfrm>
            <a:off x="3707904" y="13031"/>
            <a:ext cx="5394611" cy="5078999"/>
          </a:xfrm>
          <a:prstGeom prst="rect">
            <a:avLst/>
          </a:prstGeom>
        </p:spPr>
      </p:pic>
    </p:spTree>
    <p:extLst>
      <p:ext uri="{BB962C8B-B14F-4D97-AF65-F5344CB8AC3E}">
        <p14:creationId xmlns:p14="http://schemas.microsoft.com/office/powerpoint/2010/main" val="1907045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Organizational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culture being partly the outcome of societal factors</a:t>
            </a:r>
            <a:r>
              <a:rPr lang="cs-CZ" sz="1600"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National cultural stereotypes are well established: Scots are mean; Americans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are brash; Germans are humourless; French are romantic; and Japanese are inscrutable.</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National</a:t>
            </a:r>
            <a:r>
              <a:rPr lang="cs-CZ" dirty="0"/>
              <a:t> </a:t>
            </a:r>
            <a:r>
              <a:rPr lang="cs-CZ" dirty="0" err="1"/>
              <a:t>cultures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9231A769-E37A-4749-A028-1EA683F91241}"/>
              </a:ext>
            </a:extLst>
          </p:cNvPr>
          <p:cNvPicPr>
            <a:picLocks noChangeAspect="1"/>
          </p:cNvPicPr>
          <p:nvPr/>
        </p:nvPicPr>
        <p:blipFill rotWithShape="1">
          <a:blip r:embed="rId3"/>
          <a:srcRect l="35038" t="40200" r="19288" b="24800"/>
          <a:stretch/>
        </p:blipFill>
        <p:spPr>
          <a:xfrm>
            <a:off x="2231831" y="2554896"/>
            <a:ext cx="4176464" cy="1800200"/>
          </a:xfrm>
          <a:prstGeom prst="rect">
            <a:avLst/>
          </a:prstGeom>
        </p:spPr>
      </p:pic>
      <p:pic>
        <p:nvPicPr>
          <p:cNvPr id="7" name="Picture 6">
            <a:extLst>
              <a:ext uri="{FF2B5EF4-FFF2-40B4-BE49-F238E27FC236}">
                <a16:creationId xmlns:a16="http://schemas.microsoft.com/office/drawing/2014/main" id="{E0AA3BE9-7C82-4B2C-925F-4A344B1EF21A}"/>
              </a:ext>
            </a:extLst>
          </p:cNvPr>
          <p:cNvPicPr>
            <a:picLocks noChangeAspect="1"/>
          </p:cNvPicPr>
          <p:nvPr/>
        </p:nvPicPr>
        <p:blipFill rotWithShape="1">
          <a:blip r:embed="rId4"/>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211131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cs-CZ" sz="45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96652" y="333536"/>
            <a:ext cx="2012089"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Learning</a:t>
            </a:r>
            <a:r>
              <a:rPr kumimoji="0" lang="en-GB" sz="1800" b="0" i="0" u="none" strike="noStrike" kern="0" cap="none" spc="0" normalizeH="0" baseline="0" noProof="0" dirty="0">
                <a:ln>
                  <a:noFill/>
                </a:ln>
                <a:solidFill>
                  <a:srgbClr val="307871"/>
                </a:solidFill>
                <a:effectLst/>
                <a:uLnTx/>
                <a:uFillTx/>
                <a:latin typeface="Times New Roman"/>
                <a:ea typeface="+mn-ea"/>
                <a:cs typeface="+mn-cs"/>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objectives</a:t>
            </a:r>
          </a:p>
        </p:txBody>
      </p:sp>
      <p:sp>
        <p:nvSpPr>
          <p:cNvPr id="8" name="Zástupný symbol pro obsah 2"/>
          <p:cNvSpPr txBox="1">
            <a:spLocks/>
          </p:cNvSpPr>
          <p:nvPr/>
        </p:nvSpPr>
        <p:spPr>
          <a:xfrm>
            <a:off x="296652" y="873640"/>
            <a:ext cx="7384308" cy="359007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After studying this </a:t>
            </a:r>
            <a:r>
              <a:rPr kumimoji="0" lang="cs-CZ" altLang="cs-CZ"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topic</a:t>
            </a:r>
            <a:r>
              <a:rPr kumimoji="0" lang="en-US"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you should be able to:</a:t>
            </a: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171450" lvl="0" indent="-171450" defTabSz="685800">
              <a:spcBef>
                <a:spcPts val="750"/>
              </a:spcBef>
            </a:pPr>
            <a:r>
              <a:rPr lang="cs-CZ" altLang="cs-CZ" sz="2000" dirty="0">
                <a:solidFill>
                  <a:srgbClr val="002060"/>
                </a:solidFill>
                <a:latin typeface="Times New Roman" panose="02020603050405020304" pitchFamily="18" charset="0"/>
                <a:cs typeface="Times New Roman" panose="02020603050405020304" pitchFamily="18" charset="0"/>
              </a:rPr>
              <a:t>U</a:t>
            </a:r>
            <a:r>
              <a:rPr lang="en-GB" altLang="cs-CZ" sz="2000" dirty="0" err="1">
                <a:solidFill>
                  <a:srgbClr val="002060"/>
                </a:solidFill>
                <a:latin typeface="Times New Roman" panose="02020603050405020304" pitchFamily="18" charset="0"/>
                <a:cs typeface="Times New Roman" panose="02020603050405020304" pitchFamily="18" charset="0"/>
              </a:rPr>
              <a:t>nderstand</a:t>
            </a:r>
            <a:r>
              <a:rPr lang="en-GB" altLang="cs-CZ" sz="2000" dirty="0">
                <a:solidFill>
                  <a:srgbClr val="002060"/>
                </a:solidFill>
                <a:latin typeface="Times New Roman" panose="02020603050405020304" pitchFamily="18" charset="0"/>
                <a:cs typeface="Times New Roman" panose="02020603050405020304" pitchFamily="18" charset="0"/>
              </a:rPr>
              <a:t> and explain the importance of organizational values and socialization.</a:t>
            </a:r>
            <a:endParaRPr lang="cs-CZ" altLang="cs-CZ" sz="2000" dirty="0">
              <a:solidFill>
                <a:srgbClr val="002060"/>
              </a:solidFill>
              <a:latin typeface="Times New Roman" panose="02020603050405020304" pitchFamily="18" charset="0"/>
              <a:cs typeface="Times New Roman" panose="02020603050405020304" pitchFamily="18" charset="0"/>
            </a:endParaRPr>
          </a:p>
          <a:p>
            <a:pPr marL="171450" lvl="0" indent="-171450" defTabSz="685800">
              <a:spcBef>
                <a:spcPts val="750"/>
              </a:spcBef>
            </a:pPr>
            <a:endParaRPr lang="cs-CZ" altLang="cs-CZ" sz="2000" dirty="0">
              <a:solidFill>
                <a:srgbClr val="002060"/>
              </a:solidFill>
              <a:latin typeface="Times New Roman" panose="02020603050405020304" pitchFamily="18" charset="0"/>
              <a:cs typeface="Times New Roman" panose="02020603050405020304" pitchFamily="18" charset="0"/>
            </a:endParaRPr>
          </a:p>
          <a:p>
            <a:pPr marL="171450" lvl="0" indent="-171450" defTabSz="685800">
              <a:spcBef>
                <a:spcPts val="750"/>
              </a:spcBef>
            </a:pPr>
            <a:r>
              <a:rPr lang="en-GB" altLang="cs-CZ" sz="2000" dirty="0">
                <a:solidFill>
                  <a:srgbClr val="002060"/>
                </a:solidFill>
                <a:latin typeface="Times New Roman" panose="02020603050405020304" pitchFamily="18" charset="0"/>
                <a:cs typeface="Times New Roman" panose="02020603050405020304" pitchFamily="18" charset="0"/>
              </a:rPr>
              <a:t>Define and understand the types of organisational structures</a:t>
            </a:r>
          </a:p>
        </p:txBody>
      </p:sp>
    </p:spTree>
    <p:extLst>
      <p:ext uri="{BB962C8B-B14F-4D97-AF65-F5344CB8AC3E}">
        <p14:creationId xmlns:p14="http://schemas.microsoft.com/office/powerpoint/2010/main" val="1300492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err="1"/>
              <a:t>National</a:t>
            </a:r>
            <a:r>
              <a:rPr lang="cs-CZ" dirty="0"/>
              <a:t> </a:t>
            </a:r>
            <a:r>
              <a:rPr lang="cs-CZ" dirty="0" err="1"/>
              <a:t>cultures</a:t>
            </a:r>
            <a:r>
              <a:rPr lang="cs-CZ" dirty="0"/>
              <a:t>  </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8459B12D-0426-487D-9606-46B04D368D4A}"/>
              </a:ext>
            </a:extLst>
          </p:cNvPr>
          <p:cNvPicPr>
            <a:picLocks noChangeAspect="1"/>
          </p:cNvPicPr>
          <p:nvPr/>
        </p:nvPicPr>
        <p:blipFill rotWithShape="1">
          <a:blip r:embed="rId3"/>
          <a:srcRect l="25588" t="19201" r="9838" b="17800"/>
          <a:stretch/>
        </p:blipFill>
        <p:spPr>
          <a:xfrm>
            <a:off x="971600" y="703189"/>
            <a:ext cx="6696744" cy="3675042"/>
          </a:xfrm>
          <a:prstGeom prst="rect">
            <a:avLst/>
          </a:prstGeom>
        </p:spPr>
      </p:pic>
      <p:sp>
        <p:nvSpPr>
          <p:cNvPr id="4" name="Obdélník 3">
            <a:extLst>
              <a:ext uri="{FF2B5EF4-FFF2-40B4-BE49-F238E27FC236}">
                <a16:creationId xmlns:a16="http://schemas.microsoft.com/office/drawing/2014/main" id="{1FD54751-C1C9-4FAF-A482-A62805B3F477}"/>
              </a:ext>
            </a:extLst>
          </p:cNvPr>
          <p:cNvSpPr/>
          <p:nvPr/>
        </p:nvSpPr>
        <p:spPr>
          <a:xfrm>
            <a:off x="1475656" y="4701268"/>
            <a:ext cx="5035353" cy="369332"/>
          </a:xfrm>
          <a:prstGeom prst="rect">
            <a:avLst/>
          </a:prstGeom>
        </p:spPr>
        <p:txBody>
          <a:bodyPr wrap="none">
            <a:spAutoFit/>
          </a:bodyPr>
          <a:lstStyle/>
          <a:p>
            <a:r>
              <a:rPr lang="cs-CZ" dirty="0">
                <a:hlinkClick r:id="rId4"/>
              </a:rPr>
              <a:t>Video: </a:t>
            </a:r>
            <a:r>
              <a:rPr lang="en-GB" dirty="0">
                <a:hlinkClick r:id="rId4"/>
              </a:rPr>
              <a:t>https://www.dailymotion.com/video/x791mfj</a:t>
            </a:r>
            <a:endParaRPr lang="en-GB" dirty="0"/>
          </a:p>
        </p:txBody>
      </p:sp>
      <p:sp>
        <p:nvSpPr>
          <p:cNvPr id="2" name="Obdélník 1">
            <a:extLst>
              <a:ext uri="{FF2B5EF4-FFF2-40B4-BE49-F238E27FC236}">
                <a16:creationId xmlns:a16="http://schemas.microsoft.com/office/drawing/2014/main" id="{C83C7A27-D756-471B-A9D2-728214344654}"/>
              </a:ext>
            </a:extLst>
          </p:cNvPr>
          <p:cNvSpPr/>
          <p:nvPr/>
        </p:nvSpPr>
        <p:spPr>
          <a:xfrm>
            <a:off x="1707332" y="4331936"/>
            <a:ext cx="5729335" cy="369332"/>
          </a:xfrm>
          <a:prstGeom prst="rect">
            <a:avLst/>
          </a:prstGeom>
        </p:spPr>
        <p:txBody>
          <a:bodyPr wrap="square">
            <a:spAutoFit/>
          </a:bodyPr>
          <a:lstStyle/>
          <a:p>
            <a:r>
              <a:rPr lang="cs-CZ" dirty="0">
                <a:hlinkClick r:id="rId5"/>
              </a:rPr>
              <a:t>https://www.youtube.com/watch?v=PxtXI0K4YJs</a:t>
            </a:r>
            <a:r>
              <a:rPr lang="cs-CZ" dirty="0"/>
              <a:t> </a:t>
            </a:r>
          </a:p>
        </p:txBody>
      </p:sp>
      <p:pic>
        <p:nvPicPr>
          <p:cNvPr id="7" name="Picture 6">
            <a:extLst>
              <a:ext uri="{FF2B5EF4-FFF2-40B4-BE49-F238E27FC236}">
                <a16:creationId xmlns:a16="http://schemas.microsoft.com/office/drawing/2014/main" id="{F0F994A4-B19D-4CC7-83D7-5A65F6392B47}"/>
              </a:ext>
            </a:extLst>
          </p:cNvPr>
          <p:cNvPicPr>
            <a:picLocks noChangeAspect="1"/>
          </p:cNvPicPr>
          <p:nvPr/>
        </p:nvPicPr>
        <p:blipFill rotWithShape="1">
          <a:blip r:embed="rId6"/>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3827590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Culturam</a:t>
            </a:r>
            <a:r>
              <a:rPr lang="cs-CZ" dirty="0"/>
              <a:t> </a:t>
            </a:r>
            <a:r>
              <a:rPr lang="cs-CZ" dirty="0" err="1"/>
              <a:t>dimension</a:t>
            </a:r>
            <a:r>
              <a:rPr lang="cs-CZ" dirty="0"/>
              <a:t> and GLOBE country </a:t>
            </a:r>
            <a:r>
              <a:rPr lang="cs-CZ" dirty="0" err="1"/>
              <a:t>rankings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AA5D117D-EAA2-4F6F-BCF5-B8CF92F6A7EE}"/>
              </a:ext>
            </a:extLst>
          </p:cNvPr>
          <p:cNvPicPr>
            <a:picLocks noChangeAspect="1"/>
          </p:cNvPicPr>
          <p:nvPr/>
        </p:nvPicPr>
        <p:blipFill rotWithShape="1">
          <a:blip r:embed="rId3"/>
          <a:srcRect l="25588" t="16471" r="9051" b="17873"/>
          <a:stretch/>
        </p:blipFill>
        <p:spPr>
          <a:xfrm>
            <a:off x="1856075" y="919288"/>
            <a:ext cx="5976664" cy="3377008"/>
          </a:xfrm>
          <a:prstGeom prst="rect">
            <a:avLst/>
          </a:prstGeom>
        </p:spPr>
      </p:pic>
      <p:pic>
        <p:nvPicPr>
          <p:cNvPr id="7" name="Picture 6">
            <a:extLst>
              <a:ext uri="{FF2B5EF4-FFF2-40B4-BE49-F238E27FC236}">
                <a16:creationId xmlns:a16="http://schemas.microsoft.com/office/drawing/2014/main" id="{AF8B844A-3B07-4DA3-B8D8-1C383F92A9E9}"/>
              </a:ext>
            </a:extLst>
          </p:cNvPr>
          <p:cNvPicPr>
            <a:picLocks noChangeAspect="1"/>
          </p:cNvPicPr>
          <p:nvPr/>
        </p:nvPicPr>
        <p:blipFill rotWithShape="1">
          <a:blip r:embed="rId4"/>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288999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Culturam</a:t>
            </a:r>
            <a:r>
              <a:rPr lang="cs-CZ" dirty="0"/>
              <a:t> </a:t>
            </a:r>
            <a:r>
              <a:rPr lang="cs-CZ" dirty="0" err="1"/>
              <a:t>dimension</a:t>
            </a:r>
            <a:r>
              <a:rPr lang="cs-CZ" dirty="0"/>
              <a:t> and GLOBE country </a:t>
            </a:r>
            <a:r>
              <a:rPr lang="cs-CZ" dirty="0" err="1"/>
              <a:t>rankings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AA5D117D-EAA2-4F6F-BCF5-B8CF92F6A7EE}"/>
              </a:ext>
            </a:extLst>
          </p:cNvPr>
          <p:cNvPicPr>
            <a:picLocks noChangeAspect="1"/>
          </p:cNvPicPr>
          <p:nvPr/>
        </p:nvPicPr>
        <p:blipFill rotWithShape="1">
          <a:blip r:embed="rId3"/>
          <a:srcRect l="25588" t="16470" r="9051" b="71002"/>
          <a:stretch/>
        </p:blipFill>
        <p:spPr>
          <a:xfrm>
            <a:off x="1583668" y="703189"/>
            <a:ext cx="5976664" cy="644350"/>
          </a:xfrm>
          <a:prstGeom prst="rect">
            <a:avLst/>
          </a:prstGeom>
        </p:spPr>
      </p:pic>
      <p:pic>
        <p:nvPicPr>
          <p:cNvPr id="2" name="Obrázek 1">
            <a:extLst>
              <a:ext uri="{FF2B5EF4-FFF2-40B4-BE49-F238E27FC236}">
                <a16:creationId xmlns:a16="http://schemas.microsoft.com/office/drawing/2014/main" id="{61346CD3-E7CC-41B7-BF5C-4163434FB431}"/>
              </a:ext>
            </a:extLst>
          </p:cNvPr>
          <p:cNvPicPr>
            <a:picLocks noChangeAspect="1"/>
          </p:cNvPicPr>
          <p:nvPr/>
        </p:nvPicPr>
        <p:blipFill rotWithShape="1">
          <a:blip r:embed="rId4"/>
          <a:srcRect l="24800" t="17873" r="9838" b="10800"/>
          <a:stretch/>
        </p:blipFill>
        <p:spPr>
          <a:xfrm>
            <a:off x="1583668" y="1161164"/>
            <a:ext cx="5976664" cy="3668685"/>
          </a:xfrm>
          <a:prstGeom prst="rect">
            <a:avLst/>
          </a:prstGeom>
        </p:spPr>
      </p:pic>
      <p:pic>
        <p:nvPicPr>
          <p:cNvPr id="7" name="Picture 6">
            <a:extLst>
              <a:ext uri="{FF2B5EF4-FFF2-40B4-BE49-F238E27FC236}">
                <a16:creationId xmlns:a16="http://schemas.microsoft.com/office/drawing/2014/main" id="{027C3758-3335-4411-A5D0-64B2CD955EB3}"/>
              </a:ext>
            </a:extLst>
          </p:cNvPr>
          <p:cNvPicPr>
            <a:picLocks noChangeAspect="1"/>
          </p:cNvPicPr>
          <p:nvPr/>
        </p:nvPicPr>
        <p:blipFill rotWithShape="1">
          <a:blip r:embed="rId5"/>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2290753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188641" y="873640"/>
            <a:ext cx="4131900" cy="380217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en-GB" altLang="cs-CZ"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443770A4-31AB-4C6E-8AE5-6B29195FF478}"/>
              </a:ext>
            </a:extLst>
          </p:cNvPr>
          <p:cNvSpPr/>
          <p:nvPr/>
        </p:nvSpPr>
        <p:spPr>
          <a:xfrm>
            <a:off x="406413" y="4766553"/>
            <a:ext cx="3398687" cy="246221"/>
          </a:xfrm>
          <a:prstGeom prst="rect">
            <a:avLst/>
          </a:prstGeom>
        </p:spPr>
        <p:txBody>
          <a:bodyPr wrap="none">
            <a:spAutoFit/>
          </a:bodyPr>
          <a:lstStyle/>
          <a:p>
            <a:pPr lvl="0" defTabSz="685800"/>
            <a:r>
              <a:rPr lang="en-GB" sz="1000" dirty="0">
                <a:solidFill>
                  <a:prstClr val="black"/>
                </a:solidFill>
              </a:rPr>
              <a:t>https://silesianuniversity.vevox.com/#/meeting/450590/polls</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8508A11-F85F-4001-9C49-6A64219C031F}"/>
              </a:ext>
            </a:extLst>
          </p:cNvPr>
          <p:cNvPicPr>
            <a:picLocks noChangeAspect="1"/>
          </p:cNvPicPr>
          <p:nvPr/>
        </p:nvPicPr>
        <p:blipFill>
          <a:blip r:embed="rId4"/>
          <a:stretch>
            <a:fillRect/>
          </a:stretch>
        </p:blipFill>
        <p:spPr>
          <a:xfrm>
            <a:off x="252030" y="2211710"/>
            <a:ext cx="3547886" cy="1995686"/>
          </a:xfrm>
          <a:prstGeom prst="rect">
            <a:avLst/>
          </a:prstGeom>
        </p:spPr>
      </p:pic>
      <p:pic>
        <p:nvPicPr>
          <p:cNvPr id="7" name="Picture 6">
            <a:extLst>
              <a:ext uri="{FF2B5EF4-FFF2-40B4-BE49-F238E27FC236}">
                <a16:creationId xmlns:a16="http://schemas.microsoft.com/office/drawing/2014/main" id="{ACABFC3E-AFBF-40FF-9D08-F71C9D6F3E81}"/>
              </a:ext>
            </a:extLst>
          </p:cNvPr>
          <p:cNvPicPr>
            <a:picLocks noChangeAspect="1"/>
          </p:cNvPicPr>
          <p:nvPr/>
        </p:nvPicPr>
        <p:blipFill>
          <a:blip r:embed="rId5"/>
          <a:stretch>
            <a:fillRect/>
          </a:stretch>
        </p:blipFill>
        <p:spPr>
          <a:xfrm>
            <a:off x="3995936" y="1560861"/>
            <a:ext cx="4315972" cy="2427734"/>
          </a:xfrm>
          <a:prstGeom prst="rect">
            <a:avLst/>
          </a:prstGeom>
        </p:spPr>
      </p:pic>
    </p:spTree>
    <p:extLst>
      <p:ext uri="{BB962C8B-B14F-4D97-AF65-F5344CB8AC3E}">
        <p14:creationId xmlns:p14="http://schemas.microsoft.com/office/powerpoint/2010/main" val="129022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err="1">
                <a:solidFill>
                  <a:srgbClr val="002060"/>
                </a:solidFill>
                <a:latin typeface="Times New Roman" panose="02020603050405020304" pitchFamily="18" charset="0"/>
                <a:cs typeface="Times New Roman" panose="02020603050405020304" pitchFamily="18" charset="0"/>
              </a:rPr>
              <a:t>We</a:t>
            </a:r>
            <a:r>
              <a:rPr lang="cs-CZ"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can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distinguished surface manifestations of culture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at level one (e.g., artefacts, rites, ceremonials);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organizational values at level two (e.g. Customer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obsession); and basic assumptions at level three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which actually was the culture (e.g. nature of reality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truth).</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Organizational culture is either something that a</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company has, or what a company is.</a:t>
            </a:r>
          </a:p>
          <a:p>
            <a:r>
              <a:rPr lang="en-GB" sz="1600" dirty="0">
                <a:solidFill>
                  <a:srgbClr val="002060"/>
                </a:solidFill>
                <a:latin typeface="Times New Roman" panose="02020603050405020304" pitchFamily="18" charset="0"/>
                <a:cs typeface="Times New Roman" panose="02020603050405020304" pitchFamily="18" charset="0"/>
              </a:rPr>
              <a:t>Organizational culture is a single, integrated unit or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 differentiated entity consisting of multiple, different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subcultures, fragmented with conflicting interests.</a:t>
            </a:r>
          </a:p>
          <a:p>
            <a:r>
              <a:rPr lang="en-GB" sz="1600" dirty="0">
                <a:solidFill>
                  <a:srgbClr val="002060"/>
                </a:solidFill>
                <a:latin typeface="Times New Roman" panose="02020603050405020304" pitchFamily="18" charset="0"/>
                <a:cs typeface="Times New Roman" panose="02020603050405020304" pitchFamily="18" charset="0"/>
              </a:rPr>
              <a:t>An organization’s culture can be managed by its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leaders or it is beyond their direct control and has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be tolerated by them.</a:t>
            </a:r>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err="1">
                <a:solidFill>
                  <a:srgbClr val="002060"/>
                </a:solidFill>
                <a:latin typeface="Times New Roman" panose="02020603050405020304" pitchFamily="18" charset="0"/>
                <a:cs typeface="Times New Roman" panose="02020603050405020304" pitchFamily="18" charset="0"/>
              </a:rPr>
              <a:t>We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categorized the cultures of organization </a:t>
            </a:r>
            <a:r>
              <a:rPr lang="en-GB" sz="1600" dirty="0" err="1">
                <a:solidFill>
                  <a:srgbClr val="002060"/>
                </a:solidFill>
                <a:latin typeface="Times New Roman" panose="02020603050405020304" pitchFamily="18" charset="0"/>
                <a:cs typeface="Times New Roman" panose="02020603050405020304" pitchFamily="18" charset="0"/>
              </a:rPr>
              <a:t>usin</a:t>
            </a:r>
            <a:r>
              <a:rPr lang="cs-CZ" sz="1600" dirty="0">
                <a:solidFill>
                  <a:srgbClr val="002060"/>
                </a:solidFill>
                <a:latin typeface="Times New Roman" panose="02020603050405020304" pitchFamily="18" charset="0"/>
                <a:cs typeface="Times New Roman" panose="02020603050405020304" pitchFamily="18" charset="0"/>
              </a:rPr>
              <a:t>g </a:t>
            </a:r>
            <a:r>
              <a:rPr lang="en-GB" sz="1600" dirty="0">
                <a:solidFill>
                  <a:srgbClr val="002060"/>
                </a:solidFill>
                <a:latin typeface="Times New Roman" panose="02020603050405020304" pitchFamily="18" charset="0"/>
                <a:cs typeface="Times New Roman" panose="02020603050405020304" pitchFamily="18" charset="0"/>
              </a:rPr>
              <a:t>a four-type framework: role, power, task, and person.</a:t>
            </a:r>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C</a:t>
            </a:r>
            <a:r>
              <a:rPr lang="en-GB" sz="1600" dirty="0" err="1">
                <a:solidFill>
                  <a:srgbClr val="002060"/>
                </a:solidFill>
                <a:latin typeface="Times New Roman" panose="02020603050405020304" pitchFamily="18" charset="0"/>
                <a:cs typeface="Times New Roman" panose="02020603050405020304" pitchFamily="18" charset="0"/>
              </a:rPr>
              <a:t>ulture</a:t>
            </a:r>
            <a:r>
              <a:rPr lang="en-GB" sz="1600" dirty="0">
                <a:solidFill>
                  <a:srgbClr val="002060"/>
                </a:solidFill>
                <a:latin typeface="Times New Roman" panose="02020603050405020304" pitchFamily="18" charset="0"/>
                <a:cs typeface="Times New Roman" panose="02020603050405020304" pitchFamily="18" charset="0"/>
              </a:rPr>
              <a:t> could be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differentiated along five dimensions: power distance;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uncertainty avoidance; individualism–collectivism;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masculinity–femininity; and short-term–long-term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perspective.</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RECAP</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76D798D7-5E06-4ED0-A7E1-10C2D307CEAB}"/>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1133964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05740" y="257176"/>
            <a:ext cx="6155055" cy="461200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1259632" y="1347614"/>
            <a:ext cx="3833813" cy="1619250"/>
          </a:xfrm>
          <a:prstGeom prst="rect">
            <a:avLst/>
          </a:prstGeom>
        </p:spPr>
        <p:txBody>
          <a:bodyPr anchor="t">
            <a:normAutofit fontScale="90000"/>
          </a:bodyPr>
          <a:lstStyle/>
          <a:p>
            <a:pPr>
              <a:defRPr/>
            </a:pPr>
            <a:br>
              <a:rPr lang="cs-CZ" sz="3000" b="1">
                <a:solidFill>
                  <a:schemeClr val="bg1"/>
                </a:solidFill>
                <a:latin typeface="Times New Roman" panose="02020603050405020304" pitchFamily="18" charset="0"/>
                <a:cs typeface="Times New Roman" panose="02020603050405020304" pitchFamily="18" charset="0"/>
              </a:rPr>
            </a:br>
            <a:r>
              <a:rPr lang="cs-CZ" sz="3000" b="1" err="1">
                <a:solidFill>
                  <a:schemeClr val="bg1"/>
                </a:solidFill>
                <a:latin typeface="Times New Roman" panose="02020603050405020304" pitchFamily="18" charset="0"/>
                <a:cs typeface="Times New Roman" panose="02020603050405020304" pitchFamily="18" charset="0"/>
              </a:rPr>
              <a:t>We</a:t>
            </a:r>
            <a:r>
              <a:rPr lang="cs-CZ" sz="3000" b="1">
                <a:solidFill>
                  <a:schemeClr val="bg1"/>
                </a:solidFill>
                <a:latin typeface="Times New Roman" panose="02020603050405020304" pitchFamily="18" charset="0"/>
                <a:cs typeface="Times New Roman" panose="02020603050405020304" pitchFamily="18" charset="0"/>
              </a:rPr>
              <a:t> </a:t>
            </a:r>
            <a:r>
              <a:rPr lang="en-US" sz="3000" b="1">
                <a:solidFill>
                  <a:schemeClr val="bg1"/>
                </a:solidFill>
                <a:latin typeface="Times New Roman" panose="02020603050405020304" pitchFamily="18" charset="0"/>
                <a:cs typeface="Times New Roman" panose="02020603050405020304" pitchFamily="18" charset="0"/>
              </a:rPr>
              <a:t>can share our thoughts </a:t>
            </a:r>
            <a:r>
              <a:rPr lang="cs-CZ" sz="3000" b="1">
                <a:solidFill>
                  <a:schemeClr val="bg1"/>
                </a:solidFill>
                <a:latin typeface="Times New Roman" panose="02020603050405020304" pitchFamily="18" charset="0"/>
                <a:cs typeface="Times New Roman" panose="02020603050405020304" pitchFamily="18" charset="0"/>
              </a:rPr>
              <a:t>and </a:t>
            </a:r>
            <a:r>
              <a:rPr lang="en-US" sz="3000" b="1">
                <a:solidFill>
                  <a:schemeClr val="bg1"/>
                </a:solidFill>
                <a:latin typeface="Times New Roman" panose="02020603050405020304" pitchFamily="18" charset="0"/>
                <a:cs typeface="Times New Roman" panose="02020603050405020304" pitchFamily="18" charset="0"/>
              </a:rPr>
              <a:t>ask question</a:t>
            </a:r>
            <a:r>
              <a:rPr lang="cs-CZ" sz="3000" b="1">
                <a:solidFill>
                  <a:schemeClr val="bg1"/>
                </a:solidFill>
                <a:latin typeface="Times New Roman" panose="02020603050405020304" pitchFamily="18" charset="0"/>
                <a:cs typeface="Times New Roman" panose="02020603050405020304" pitchFamily="18" charset="0"/>
              </a:rPr>
              <a:t>s</a:t>
            </a:r>
            <a:br>
              <a:rPr lang="cs-CZ" sz="3000" b="1">
                <a:solidFill>
                  <a:schemeClr val="bg1"/>
                </a:solidFill>
                <a:latin typeface="Times New Roman" panose="02020603050405020304" pitchFamily="18" charset="0"/>
                <a:cs typeface="Times New Roman" panose="02020603050405020304" pitchFamily="18" charset="0"/>
              </a:rPr>
            </a:br>
            <a:r>
              <a:rPr lang="cs-CZ" sz="3000" b="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br>
              <a:rPr lang="cs-CZ" sz="3000" b="1">
                <a:solidFill>
                  <a:schemeClr val="bg1"/>
                </a:solidFill>
                <a:latin typeface="Times New Roman" panose="02020603050405020304" pitchFamily="18" charset="0"/>
                <a:cs typeface="Times New Roman" panose="02020603050405020304" pitchFamily="18" charset="0"/>
              </a:rPr>
            </a:br>
            <a:br>
              <a:rPr lang="cs-CZ" sz="3000" b="1">
                <a:solidFill>
                  <a:schemeClr val="bg1"/>
                </a:solidFill>
                <a:latin typeface="Times New Roman" panose="02020603050405020304" pitchFamily="18" charset="0"/>
                <a:cs typeface="Times New Roman" panose="02020603050405020304" pitchFamily="18" charset="0"/>
              </a:rPr>
            </a:br>
            <a:br>
              <a:rPr lang="cs-CZ" sz="3000" b="1">
                <a:solidFill>
                  <a:schemeClr val="bg1"/>
                </a:solidFill>
                <a:latin typeface="Times New Roman" panose="02020603050405020304" pitchFamily="18" charset="0"/>
                <a:cs typeface="Times New Roman" panose="02020603050405020304" pitchFamily="18" charset="0"/>
              </a:rPr>
            </a:br>
            <a:endParaRPr lang="cs-CZ" sz="3000" b="1">
              <a:solidFill>
                <a:schemeClr val="bg1"/>
              </a:solidFill>
              <a:latin typeface="Times New Roman" panose="02020603050405020304" pitchFamily="18" charset="0"/>
              <a:cs typeface="Times New Roman" panose="02020603050405020304" pitchFamily="18" charset="0"/>
            </a:endParaRPr>
          </a:p>
        </p:txBody>
      </p:sp>
      <p:sp>
        <p:nvSpPr>
          <p:cNvPr id="16390" name="Podnadpis 2"/>
          <p:cNvSpPr txBox="1">
            <a:spLocks/>
          </p:cNvSpPr>
          <p:nvPr/>
        </p:nvSpPr>
        <p:spPr bwMode="auto">
          <a:xfrm>
            <a:off x="6444208" y="864820"/>
            <a:ext cx="2584968" cy="21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cs-CZ" altLang="cs-CZ" sz="1200" b="1" dirty="0">
                <a:solidFill>
                  <a:srgbClr val="307871"/>
                </a:solidFill>
                <a:latin typeface="Times New Roman" panose="02020603050405020304" pitchFamily="18" charset="0"/>
                <a:cs typeface="Times New Roman" panose="02020603050405020304" pitchFamily="18" charset="0"/>
              </a:rPr>
              <a:t>Pavel Adámek</a:t>
            </a:r>
          </a:p>
          <a:p>
            <a:pPr algn="ctr" eaLnBrk="1" hangingPunct="1">
              <a:buFont typeface="Arial" panose="020B0604020202020204" pitchFamily="34" charset="0"/>
              <a:buNone/>
            </a:pPr>
            <a:r>
              <a:rPr lang="cs-CZ" altLang="cs-CZ" sz="1200" b="1" i="1" dirty="0">
                <a:solidFill>
                  <a:srgbClr val="307871"/>
                </a:solidFill>
                <a:latin typeface="Times New Roman" panose="02020603050405020304" pitchFamily="18" charset="0"/>
                <a:cs typeface="Times New Roman" panose="02020603050405020304" pitchFamily="18" charset="0"/>
              </a:rPr>
              <a:t>adamek@opf.slu.cz</a:t>
            </a: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5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cs-CZ" sz="45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96652" y="333536"/>
            <a:ext cx="1409360"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Key</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readings</a:t>
            </a: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p:cNvSpPr txBox="1">
            <a:spLocks/>
          </p:cNvSpPr>
          <p:nvPr/>
        </p:nvSpPr>
        <p:spPr>
          <a:xfrm>
            <a:off x="296652" y="873640"/>
            <a:ext cx="6657601" cy="359007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You can find support in the following sources:</a:t>
            </a: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cs-CZ"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Book</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cs-CZ"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Huczynski</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 (2013). </a:t>
            </a:r>
            <a:r>
              <a:rPr kumimoji="0" lang="cs-CZ" altLang="cs-CZ" sz="1800" b="0"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Organizational</a:t>
            </a:r>
            <a:r>
              <a:rPr kumimoji="0" lang="cs-CZ" altLang="cs-CZ" sz="18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1800" b="0"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Behaviour</a:t>
            </a:r>
            <a:r>
              <a:rPr kumimoji="0" lang="cs-CZ" altLang="cs-CZ" sz="18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Chapter</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4., p. </a:t>
            </a:r>
            <a:r>
              <a:rPr lang="cs-CZ" altLang="cs-CZ" sz="1800" dirty="0">
                <a:solidFill>
                  <a:srgbClr val="002060"/>
                </a:solidFill>
                <a:latin typeface="Times New Roman" panose="02020603050405020304" pitchFamily="18" charset="0"/>
                <a:cs typeface="Times New Roman" panose="02020603050405020304" pitchFamily="18" charset="0"/>
              </a:rPr>
              <a:t>111</a:t>
            </a: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s-CZ" altLang="cs-CZ" sz="15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s-CZ" altLang="cs-CZ" sz="15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s-CZ" altLang="cs-CZ" sz="15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s-CZ" altLang="cs-CZ" sz="15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s-CZ" altLang="cs-CZ" sz="15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altLang="cs-CZ" sz="15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9948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cs-CZ" sz="45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620" y="205641"/>
            <a:ext cx="1098625" cy="845920"/>
          </a:xfrm>
          <a:prstGeom prst="rect">
            <a:avLst/>
          </a:prstGeom>
        </p:spPr>
      </p:pic>
      <p:sp>
        <p:nvSpPr>
          <p:cNvPr id="9" name="Nadpis 1"/>
          <p:cNvSpPr txBox="1">
            <a:spLocks/>
          </p:cNvSpPr>
          <p:nvPr/>
        </p:nvSpPr>
        <p:spPr>
          <a:xfrm>
            <a:off x="500104" y="540454"/>
            <a:ext cx="3402377" cy="3255432"/>
          </a:xfrm>
          <a:prstGeom prst="rect">
            <a:avLst/>
          </a:prstGeom>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a:t>
            </a:r>
            <a:r>
              <a:rPr lang="cs-CZ" sz="1800" b="1" dirty="0">
                <a:solidFill>
                  <a:prstClr val="white"/>
                </a:solidFill>
                <a:latin typeface="Times New Roman" panose="02020603050405020304" pitchFamily="18" charset="0"/>
                <a:cs typeface="Times New Roman" panose="02020603050405020304" pitchFamily="18" charset="0"/>
              </a:rPr>
              <a:t>1</a:t>
            </a:r>
            <a:endParaRPr kumimoji="0" lang="cs-CZ" sz="1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cs-CZ" sz="1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cs-CZ" sz="1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lvl="0" algn="l" defTabSz="685800">
              <a:defRPr/>
            </a:pPr>
            <a:endParaRPr lang="en-GB" sz="1800" b="1" dirty="0">
              <a:solidFill>
                <a:prstClr val="white"/>
              </a:solidFill>
              <a:latin typeface="Times New Roman" panose="02020603050405020304" pitchFamily="18" charset="0"/>
              <a:cs typeface="Times New Roman" panose="02020603050405020304" pitchFamily="18" charset="0"/>
            </a:endParaRPr>
          </a:p>
          <a:p>
            <a:pPr lvl="0" algn="l" defTabSz="685800">
              <a:defRPr/>
            </a:pPr>
            <a:r>
              <a:rPr lang="en-GB" sz="1800" b="1" dirty="0">
                <a:solidFill>
                  <a:prstClr val="white"/>
                </a:solidFill>
                <a:latin typeface="Times New Roman" panose="02020603050405020304" pitchFamily="18" charset="0"/>
                <a:cs typeface="Times New Roman" panose="02020603050405020304" pitchFamily="18" charset="0"/>
              </a:rPr>
              <a:t>Culture: surface manifestations, values and basic assumptions</a:t>
            </a:r>
          </a:p>
          <a:p>
            <a:pPr lvl="0" algn="l" defTabSz="685800">
              <a:defRPr/>
            </a:pPr>
            <a:endParaRPr lang="en-GB" sz="1800" b="1" dirty="0">
              <a:solidFill>
                <a:prstClr val="white"/>
              </a:solidFill>
              <a:latin typeface="Times New Roman" panose="02020603050405020304" pitchFamily="18" charset="0"/>
              <a:cs typeface="Times New Roman" panose="02020603050405020304" pitchFamily="18" charset="0"/>
            </a:endParaRPr>
          </a:p>
          <a:p>
            <a:pPr lvl="0" algn="l" defTabSz="685800">
              <a:defRPr/>
            </a:pPr>
            <a:r>
              <a:rPr lang="en-GB" sz="1800" b="1" dirty="0">
                <a:solidFill>
                  <a:prstClr val="white"/>
                </a:solidFill>
                <a:latin typeface="Times New Roman" panose="02020603050405020304" pitchFamily="18" charset="0"/>
                <a:cs typeface="Times New Roman" panose="02020603050405020304" pitchFamily="18" charset="0"/>
              </a:rPr>
              <a:t>Organizational values</a:t>
            </a:r>
          </a:p>
          <a:p>
            <a:pPr lvl="0" algn="l" defTabSz="685800">
              <a:defRPr/>
            </a:pPr>
            <a:endParaRPr lang="en-GB" sz="1800" b="1" dirty="0">
              <a:solidFill>
                <a:prstClr val="white"/>
              </a:solidFill>
              <a:latin typeface="Times New Roman" panose="02020603050405020304" pitchFamily="18" charset="0"/>
              <a:cs typeface="Times New Roman" panose="02020603050405020304" pitchFamily="18" charset="0"/>
            </a:endParaRPr>
          </a:p>
          <a:p>
            <a:pPr lvl="0" algn="l" defTabSz="685800">
              <a:defRPr/>
            </a:pPr>
            <a:r>
              <a:rPr lang="en-GB" sz="1800" b="1" dirty="0">
                <a:solidFill>
                  <a:prstClr val="white"/>
                </a:solidFill>
                <a:latin typeface="Times New Roman" panose="02020603050405020304" pitchFamily="18" charset="0"/>
                <a:cs typeface="Times New Roman" panose="02020603050405020304" pitchFamily="18" charset="0"/>
              </a:rPr>
              <a:t>Organizational socialization</a:t>
            </a: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10" name="Zástupný symbol pro obsah 2"/>
          <p:cNvSpPr txBox="1">
            <a:spLocks/>
          </p:cNvSpPr>
          <p:nvPr/>
        </p:nvSpPr>
        <p:spPr>
          <a:xfrm>
            <a:off x="702578" y="1505159"/>
            <a:ext cx="3222810"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4276052" y="1779650"/>
            <a:ext cx="3604568" cy="340347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685800">
              <a:buNone/>
            </a:pPr>
            <a:r>
              <a:rPr lang="en-GB" sz="2000" dirty="0">
                <a:solidFill>
                  <a:srgbClr val="002060"/>
                </a:solidFill>
                <a:latin typeface="Times New Roman" panose="02020603050405020304" pitchFamily="18" charset="0"/>
                <a:cs typeface="Times New Roman" panose="02020603050405020304" pitchFamily="18" charset="0"/>
              </a:rPr>
              <a:t>Corporate culture -  how things are done in a company on a daily basis. </a:t>
            </a:r>
          </a:p>
        </p:txBody>
      </p:sp>
    </p:spTree>
    <p:extLst>
      <p:ext uri="{BB962C8B-B14F-4D97-AF65-F5344CB8AC3E}">
        <p14:creationId xmlns:p14="http://schemas.microsoft.com/office/powerpoint/2010/main" val="312651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shapes the </a:t>
            </a:r>
            <a:r>
              <a:rPr lang="en-GB" sz="1800" b="1" dirty="0">
                <a:solidFill>
                  <a:srgbClr val="002060"/>
                </a:solidFill>
                <a:latin typeface="Times New Roman" panose="02020603050405020304" pitchFamily="18" charset="0"/>
                <a:cs typeface="Times New Roman" panose="02020603050405020304" pitchFamily="18" charset="0"/>
              </a:rPr>
              <a:t>image</a:t>
            </a:r>
            <a:r>
              <a:rPr lang="en-GB" sz="1800" dirty="0">
                <a:solidFill>
                  <a:srgbClr val="002060"/>
                </a:solidFill>
                <a:latin typeface="Times New Roman" panose="02020603050405020304" pitchFamily="18" charset="0"/>
                <a:cs typeface="Times New Roman" panose="02020603050405020304" pitchFamily="18" charset="0"/>
              </a:rPr>
              <a:t> that the public has of an organization;</a:t>
            </a:r>
            <a:endParaRPr lang="cs-CZ"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influences organizational </a:t>
            </a:r>
            <a:r>
              <a:rPr lang="en-GB" sz="1800" b="1" dirty="0">
                <a:solidFill>
                  <a:srgbClr val="002060"/>
                </a:solidFill>
                <a:latin typeface="Times New Roman" panose="02020603050405020304" pitchFamily="18" charset="0"/>
                <a:cs typeface="Times New Roman" panose="02020603050405020304" pitchFamily="18" charset="0"/>
              </a:rPr>
              <a:t>effectiveness</a:t>
            </a:r>
            <a:r>
              <a:rPr lang="en-GB"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provides </a:t>
            </a:r>
            <a:r>
              <a:rPr lang="en-GB" sz="1800" b="1" dirty="0">
                <a:solidFill>
                  <a:srgbClr val="002060"/>
                </a:solidFill>
                <a:latin typeface="Times New Roman" panose="02020603050405020304" pitchFamily="18" charset="0"/>
                <a:cs typeface="Times New Roman" panose="02020603050405020304" pitchFamily="18" charset="0"/>
              </a:rPr>
              <a:t>direction</a:t>
            </a:r>
            <a:r>
              <a:rPr lang="en-GB" sz="1800" dirty="0">
                <a:solidFill>
                  <a:srgbClr val="002060"/>
                </a:solidFill>
                <a:latin typeface="Times New Roman" panose="02020603050405020304" pitchFamily="18" charset="0"/>
                <a:cs typeface="Times New Roman" panose="02020603050405020304" pitchFamily="18" charset="0"/>
              </a:rPr>
              <a:t> for the company;</a:t>
            </a:r>
            <a:endParaRPr lang="cs-CZ"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helps to </a:t>
            </a:r>
            <a:r>
              <a:rPr lang="en-GB" sz="1800" b="1" dirty="0">
                <a:solidFill>
                  <a:srgbClr val="002060"/>
                </a:solidFill>
                <a:latin typeface="Times New Roman" panose="02020603050405020304" pitchFamily="18" charset="0"/>
                <a:cs typeface="Times New Roman" panose="02020603050405020304" pitchFamily="18" charset="0"/>
              </a:rPr>
              <a:t>attract, retain and motivate </a:t>
            </a:r>
            <a:r>
              <a:rPr lang="en-GB" sz="1800" dirty="0">
                <a:solidFill>
                  <a:srgbClr val="002060"/>
                </a:solidFill>
                <a:latin typeface="Times New Roman" panose="02020603050405020304" pitchFamily="18" charset="0"/>
                <a:cs typeface="Times New Roman" panose="02020603050405020304" pitchFamily="18" charset="0"/>
              </a:rPr>
              <a:t>staff.</a:t>
            </a:r>
            <a:endParaRPr lang="en-US" alt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Organizational </a:t>
            </a:r>
            <a:r>
              <a:rPr lang="cs-CZ" dirty="0" err="1"/>
              <a:t>Culture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B392DA02-85E8-421C-ADD6-89040B76DB43}"/>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300965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847205"/>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Corporate </a:t>
            </a:r>
            <a:r>
              <a:rPr lang="cs-CZ" sz="1400" b="1" dirty="0" err="1">
                <a:solidFill>
                  <a:srgbClr val="002060"/>
                </a:solidFill>
                <a:latin typeface="Times New Roman" panose="02020603050405020304" pitchFamily="18" charset="0"/>
                <a:cs typeface="Times New Roman" panose="02020603050405020304" pitchFamily="18" charset="0"/>
              </a:rPr>
              <a:t>culture</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how things are done in a company on a daily basis. </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en-GB" sz="1400" dirty="0">
                <a:solidFill>
                  <a:srgbClr val="002060"/>
                </a:solidFill>
                <a:latin typeface="Times New Roman" panose="02020603050405020304" pitchFamily="18" charset="0"/>
                <a:cs typeface="Times New Roman" panose="02020603050405020304" pitchFamily="18" charset="0"/>
              </a:rPr>
              <a:t>It affects</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how employees perform their work, and how they relate to each other, to customers, and</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to their managers. </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en-GB" sz="1400" b="1" dirty="0">
                <a:solidFill>
                  <a:srgbClr val="002060"/>
                </a:solidFill>
                <a:latin typeface="Times New Roman" panose="02020603050405020304" pitchFamily="18" charset="0"/>
                <a:cs typeface="Times New Roman" panose="02020603050405020304" pitchFamily="18" charset="0"/>
              </a:rPr>
              <a:t>Organizational culture </a:t>
            </a:r>
            <a:r>
              <a:rPr lang="en-GB" sz="1400" dirty="0">
                <a:solidFill>
                  <a:srgbClr val="002060"/>
                </a:solidFill>
                <a:latin typeface="Times New Roman" panose="02020603050405020304" pitchFamily="18" charset="0"/>
                <a:cs typeface="Times New Roman" panose="02020603050405020304" pitchFamily="18" charset="0"/>
              </a:rPr>
              <a:t>affects not only task issues – </a:t>
            </a:r>
            <a:r>
              <a:rPr lang="en-GB" sz="1400" b="1" dirty="0">
                <a:solidFill>
                  <a:srgbClr val="002060"/>
                </a:solidFill>
                <a:latin typeface="Times New Roman" panose="02020603050405020304" pitchFamily="18" charset="0"/>
                <a:cs typeface="Times New Roman" panose="02020603050405020304" pitchFamily="18" charset="0"/>
              </a:rPr>
              <a:t>how well or badly</a:t>
            </a:r>
            <a:r>
              <a:rPr lang="cs-CZ" sz="1400" b="1" dirty="0">
                <a:solidFill>
                  <a:srgbClr val="002060"/>
                </a:solidFill>
                <a:latin typeface="Times New Roman" panose="02020603050405020304" pitchFamily="18" charset="0"/>
                <a:cs typeface="Times New Roman" panose="02020603050405020304" pitchFamily="18" charset="0"/>
              </a:rPr>
              <a:t> </a:t>
            </a:r>
            <a:r>
              <a:rPr lang="en-GB" sz="1400" b="1" dirty="0">
                <a:solidFill>
                  <a:srgbClr val="002060"/>
                </a:solidFill>
                <a:latin typeface="Times New Roman" panose="02020603050405020304" pitchFamily="18" charset="0"/>
                <a:cs typeface="Times New Roman" panose="02020603050405020304" pitchFamily="18" charset="0"/>
              </a:rPr>
              <a:t>an organization performs – but also emotional issues</a:t>
            </a:r>
            <a:r>
              <a:rPr lang="en-GB" sz="1400" dirty="0">
                <a:solidFill>
                  <a:srgbClr val="002060"/>
                </a:solidFill>
                <a:latin typeface="Times New Roman" panose="02020603050405020304" pitchFamily="18" charset="0"/>
                <a:cs typeface="Times New Roman" panose="02020603050405020304" pitchFamily="18" charset="0"/>
              </a:rPr>
              <a:t> – how workers feel about their work</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and their companies. </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400" dirty="0">
                <a:solidFill>
                  <a:srgbClr val="002060"/>
                </a:solidFill>
                <a:latin typeface="Times New Roman" panose="02020603050405020304" pitchFamily="18" charset="0"/>
                <a:cs typeface="Times New Roman" panose="02020603050405020304" pitchFamily="18" charset="0"/>
              </a:rPr>
              <a:t>Organizational culture has been a popular topic since the early 1980s</a:t>
            </a:r>
            <a:r>
              <a:rPr lang="cs-CZ" sz="1400" dirty="0">
                <a:solidFill>
                  <a:srgbClr val="002060"/>
                </a:solidFill>
                <a:latin typeface="Times New Roman" panose="02020603050405020304" pitchFamily="18" charset="0"/>
                <a:cs typeface="Times New Roman" panose="02020603050405020304" pitchFamily="18" charset="0"/>
              </a:rPr>
              <a:t>:</a:t>
            </a:r>
          </a:p>
          <a:p>
            <a:r>
              <a:rPr lang="en-GB" altLang="cs-CZ" sz="1400" dirty="0">
                <a:solidFill>
                  <a:srgbClr val="002060"/>
                </a:solidFill>
                <a:latin typeface="Times New Roman" panose="02020603050405020304" pitchFamily="18" charset="0"/>
                <a:cs typeface="Times New Roman" panose="02020603050405020304" pitchFamily="18" charset="0"/>
              </a:rPr>
              <a:t>Japan’s industrial success during the 1970s and 1980s;</a:t>
            </a:r>
          </a:p>
          <a:p>
            <a:r>
              <a:rPr lang="en-GB" altLang="cs-CZ" sz="1400" dirty="0">
                <a:solidFill>
                  <a:srgbClr val="002060"/>
                </a:solidFill>
                <a:latin typeface="Times New Roman" panose="02020603050405020304" pitchFamily="18" charset="0"/>
                <a:cs typeface="Times New Roman" panose="02020603050405020304" pitchFamily="18" charset="0"/>
              </a:rPr>
              <a:t>increasing globalization, placing organizational culture into sharp focus alongside national</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culture;</a:t>
            </a:r>
          </a:p>
          <a:p>
            <a:r>
              <a:rPr lang="en-GB" altLang="cs-CZ" sz="1400" dirty="0">
                <a:solidFill>
                  <a:srgbClr val="002060"/>
                </a:solidFill>
                <a:latin typeface="Times New Roman" panose="02020603050405020304" pitchFamily="18" charset="0"/>
                <a:cs typeface="Times New Roman" panose="02020603050405020304" pitchFamily="18" charset="0"/>
              </a:rPr>
              <a:t>the contentious view that management can consciously manipulate culture to achieve</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organizational (change) objective</a:t>
            </a:r>
            <a:r>
              <a:rPr lang="cs-CZ" altLang="cs-CZ" sz="1400" dirty="0">
                <a:solidFill>
                  <a:srgbClr val="002060"/>
                </a:solidFill>
                <a:latin typeface="Times New Roman" panose="02020603050405020304" pitchFamily="18" charset="0"/>
                <a:cs typeface="Times New Roman" panose="02020603050405020304" pitchFamily="18" charset="0"/>
              </a:rPr>
              <a:t>s</a:t>
            </a:r>
            <a:r>
              <a:rPr lang="en-GB" altLang="cs-CZ" sz="1400" dirty="0">
                <a:solidFill>
                  <a:srgbClr val="002060"/>
                </a:solidFill>
                <a:latin typeface="Times New Roman" panose="02020603050405020304" pitchFamily="18" charset="0"/>
                <a:cs typeface="Times New Roman" panose="02020603050405020304" pitchFamily="18" charset="0"/>
              </a:rPr>
              <a:t>;</a:t>
            </a:r>
          </a:p>
          <a:p>
            <a:r>
              <a:rPr lang="en-GB" altLang="cs-CZ" sz="1400" dirty="0">
                <a:solidFill>
                  <a:srgbClr val="002060"/>
                </a:solidFill>
                <a:latin typeface="Times New Roman" panose="02020603050405020304" pitchFamily="18" charset="0"/>
                <a:cs typeface="Times New Roman" panose="02020603050405020304" pitchFamily="18" charset="0"/>
              </a:rPr>
              <a:t>the belief that intangible (soft) factors such as values and beliefs impacted on financial</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(hard) ones and the conviction that managers were capable of changing cultures.</a:t>
            </a:r>
            <a:endParaRPr lang="en-US"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Organizational </a:t>
            </a:r>
            <a:r>
              <a:rPr lang="cs-CZ" dirty="0" err="1"/>
              <a:t>Culture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D8021830-0652-4FA0-9A14-5E336C4FFED4}"/>
              </a:ext>
            </a:extLst>
          </p:cNvPr>
          <p:cNvPicPr>
            <a:picLocks noChangeAspect="1"/>
          </p:cNvPicPr>
          <p:nvPr/>
        </p:nvPicPr>
        <p:blipFill rotWithShape="1">
          <a:blip r:embed="rId3"/>
          <a:srcRect l="83075" t="17801" r="3538" b="62600"/>
          <a:stretch/>
        </p:blipFill>
        <p:spPr>
          <a:xfrm>
            <a:off x="7740352" y="128931"/>
            <a:ext cx="1224136" cy="1008112"/>
          </a:xfrm>
          <a:prstGeom prst="rect">
            <a:avLst/>
          </a:prstGeom>
        </p:spPr>
      </p:pic>
    </p:spTree>
    <p:extLst>
      <p:ext uri="{BB962C8B-B14F-4D97-AF65-F5344CB8AC3E}">
        <p14:creationId xmlns:p14="http://schemas.microsoft.com/office/powerpoint/2010/main" val="23359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animEffect transition="in" filter="fade">
                                      <p:cBhvr>
                                        <p:cTn id="27" dur="500"/>
                                        <p:tgtEl>
                                          <p:spTgt spid="1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10" end="10"/>
                                            </p:txEl>
                                          </p:spTgt>
                                        </p:tgtEl>
                                        <p:attrNameLst>
                                          <p:attrName>style.visibility</p:attrName>
                                        </p:attrNameLst>
                                      </p:cBhvr>
                                      <p:to>
                                        <p:strVal val="visible"/>
                                      </p:to>
                                    </p:set>
                                    <p:animEffect transition="in" filter="fade">
                                      <p:cBhvr>
                                        <p:cTn id="37"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2317898"/>
            <a:ext cx="7776864" cy="507703"/>
          </a:xfrm>
        </p:spPr>
        <p:txBody>
          <a:bodyPr/>
          <a:lstStyle/>
          <a:p>
            <a:r>
              <a:rPr lang="cs-CZ" dirty="0"/>
              <a:t>Organizational </a:t>
            </a:r>
            <a:r>
              <a:rPr lang="cs-CZ" dirty="0" err="1"/>
              <a:t>Culture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692C7370-F4A7-4F98-9DBB-16985BDE26A8}"/>
              </a:ext>
            </a:extLst>
          </p:cNvPr>
          <p:cNvPicPr>
            <a:picLocks noChangeAspect="1"/>
          </p:cNvPicPr>
          <p:nvPr/>
        </p:nvPicPr>
        <p:blipFill>
          <a:blip r:embed="rId3"/>
          <a:stretch>
            <a:fillRect/>
          </a:stretch>
        </p:blipFill>
        <p:spPr>
          <a:xfrm>
            <a:off x="4636072" y="0"/>
            <a:ext cx="4507928" cy="5143500"/>
          </a:xfrm>
          <a:prstGeom prst="rect">
            <a:avLst/>
          </a:prstGeom>
        </p:spPr>
      </p:pic>
      <p:pic>
        <p:nvPicPr>
          <p:cNvPr id="3" name="Obrázek 2">
            <a:extLst>
              <a:ext uri="{FF2B5EF4-FFF2-40B4-BE49-F238E27FC236}">
                <a16:creationId xmlns:a16="http://schemas.microsoft.com/office/drawing/2014/main" id="{19E2D1B0-1514-4836-AEE2-7E2B3D5192A3}"/>
              </a:ext>
            </a:extLst>
          </p:cNvPr>
          <p:cNvPicPr>
            <a:picLocks noChangeAspect="1"/>
          </p:cNvPicPr>
          <p:nvPr/>
        </p:nvPicPr>
        <p:blipFill>
          <a:blip r:embed="rId4"/>
          <a:stretch>
            <a:fillRect/>
          </a:stretch>
        </p:blipFill>
        <p:spPr>
          <a:xfrm>
            <a:off x="64071" y="0"/>
            <a:ext cx="4572001" cy="5143500"/>
          </a:xfrm>
          <a:prstGeom prst="rect">
            <a:avLst/>
          </a:prstGeom>
        </p:spPr>
      </p:pic>
    </p:spTree>
    <p:extLst>
      <p:ext uri="{BB962C8B-B14F-4D97-AF65-F5344CB8AC3E}">
        <p14:creationId xmlns:p14="http://schemas.microsoft.com/office/powerpoint/2010/main" val="866744202"/>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24640</TotalTime>
  <Words>2629</Words>
  <Application>Microsoft Office PowerPoint</Application>
  <PresentationFormat>On-screen Show (16:9)</PresentationFormat>
  <Paragraphs>346</Paragraphs>
  <Slides>45</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Arial</vt:lpstr>
      <vt:lpstr>Calibri</vt:lpstr>
      <vt:lpstr>Calibri Light</vt:lpstr>
      <vt:lpstr>Times New Roman</vt:lpstr>
      <vt:lpstr>Wingdings</vt:lpstr>
      <vt:lpstr>SLU</vt:lpstr>
      <vt:lpstr>1_SLU</vt:lpstr>
      <vt:lpstr>Motiv Office</vt:lpstr>
      <vt:lpstr>TOPIC  Organizational culture</vt:lpstr>
      <vt:lpstr>PowerPoint Presentation</vt:lpstr>
      <vt:lpstr>PowerPoint Presentation</vt:lpstr>
      <vt:lpstr>PowerPoint Presentation</vt:lpstr>
      <vt:lpstr>PowerPoint Presentation</vt:lpstr>
      <vt:lpstr>PowerPoint Presentation</vt:lpstr>
      <vt:lpstr>Organizational Culture</vt:lpstr>
      <vt:lpstr>Organizational Culture</vt:lpstr>
      <vt:lpstr>Organizational Culture</vt:lpstr>
      <vt:lpstr>Culture: surface manifestations, values and basic assumptions</vt:lpstr>
      <vt:lpstr>Culture: surface manifestations, values and basic assumptions</vt:lpstr>
      <vt:lpstr>Culture: surface manifestations, values and basic assumptions</vt:lpstr>
      <vt:lpstr>Culture: surface manifestations, values and basic assumptions</vt:lpstr>
      <vt:lpstr>Organizational Values</vt:lpstr>
      <vt:lpstr>Corporate Values</vt:lpstr>
      <vt:lpstr>Corporate Values</vt:lpstr>
      <vt:lpstr>Corporate Values</vt:lpstr>
      <vt:lpstr>Corporate Values</vt:lpstr>
      <vt:lpstr>Corporate Values</vt:lpstr>
      <vt:lpstr>Corporate Values</vt:lpstr>
      <vt:lpstr>Corporate Values</vt:lpstr>
      <vt:lpstr>Corporate Values</vt:lpstr>
      <vt:lpstr>Sources of  Values</vt:lpstr>
      <vt:lpstr>Organizational socialization</vt:lpstr>
      <vt:lpstr>Stages  of Socialization</vt:lpstr>
      <vt:lpstr>Do you speak IKEA?</vt:lpstr>
      <vt:lpstr>Culture „has“ versus culture „is“</vt:lpstr>
      <vt:lpstr>PowerPoint Presentation</vt:lpstr>
      <vt:lpstr>PowerPoint Presentation</vt:lpstr>
      <vt:lpstr>Culture managed versus tolerated</vt:lpstr>
      <vt:lpstr>Culture managed versus tolerated</vt:lpstr>
      <vt:lpstr>Culture strength</vt:lpstr>
      <vt:lpstr>Culture strength</vt:lpstr>
      <vt:lpstr>Culture strength</vt:lpstr>
      <vt:lpstr>Culture strength</vt:lpstr>
      <vt:lpstr>The core  of a positive culture</vt:lpstr>
      <vt:lpstr>Types of organizational culture</vt:lpstr>
      <vt:lpstr>Manager-Initiated Interventions</vt:lpstr>
      <vt:lpstr>National cultures</vt:lpstr>
      <vt:lpstr>National cultures  </vt:lpstr>
      <vt:lpstr>Culturam dimension and GLOBE country rankings</vt:lpstr>
      <vt:lpstr>Culturam dimension and GLOBE country rankings</vt:lpstr>
      <vt:lpstr>PowerPoint Presentation</vt:lpstr>
      <vt:lpstr>RECAP</vt:lpstr>
      <vt:lpstr> We can share our thoughts and ask 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419</cp:revision>
  <cp:lastPrinted>2018-10-04T06:50:24Z</cp:lastPrinted>
  <dcterms:created xsi:type="dcterms:W3CDTF">2016-07-06T15:42:34Z</dcterms:created>
  <dcterms:modified xsi:type="dcterms:W3CDTF">2023-06-30T23:30:57Z</dcterms:modified>
</cp:coreProperties>
</file>