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2" r:id="rId2"/>
    <p:sldMasterId id="2147483665" r:id="rId3"/>
  </p:sldMasterIdLst>
  <p:notesMasterIdLst>
    <p:notesMasterId r:id="rId50"/>
  </p:notesMasterIdLst>
  <p:handoutMasterIdLst>
    <p:handoutMasterId r:id="rId51"/>
  </p:handoutMasterIdLst>
  <p:sldIdLst>
    <p:sldId id="256" r:id="rId4"/>
    <p:sldId id="320" r:id="rId5"/>
    <p:sldId id="321" r:id="rId6"/>
    <p:sldId id="291" r:id="rId7"/>
    <p:sldId id="322" r:id="rId8"/>
    <p:sldId id="596" r:id="rId9"/>
    <p:sldId id="422" r:id="rId10"/>
    <p:sldId id="538" r:id="rId11"/>
    <p:sldId id="539" r:id="rId12"/>
    <p:sldId id="540" r:id="rId13"/>
    <p:sldId id="541" r:id="rId14"/>
    <p:sldId id="542" r:id="rId15"/>
    <p:sldId id="543" r:id="rId16"/>
    <p:sldId id="544" r:id="rId17"/>
    <p:sldId id="545" r:id="rId18"/>
    <p:sldId id="546" r:id="rId19"/>
    <p:sldId id="547" r:id="rId20"/>
    <p:sldId id="598" r:id="rId21"/>
    <p:sldId id="597" r:id="rId22"/>
    <p:sldId id="548" r:id="rId23"/>
    <p:sldId id="550" r:id="rId24"/>
    <p:sldId id="549" r:id="rId25"/>
    <p:sldId id="551" r:id="rId26"/>
    <p:sldId id="552" r:id="rId27"/>
    <p:sldId id="553" r:id="rId28"/>
    <p:sldId id="554" r:id="rId29"/>
    <p:sldId id="555" r:id="rId30"/>
    <p:sldId id="556" r:id="rId31"/>
    <p:sldId id="557" r:id="rId32"/>
    <p:sldId id="558" r:id="rId33"/>
    <p:sldId id="559" r:id="rId34"/>
    <p:sldId id="560" r:id="rId35"/>
    <p:sldId id="561" r:id="rId36"/>
    <p:sldId id="562" r:id="rId37"/>
    <p:sldId id="563" r:id="rId38"/>
    <p:sldId id="564" r:id="rId39"/>
    <p:sldId id="565" r:id="rId40"/>
    <p:sldId id="566" r:id="rId41"/>
    <p:sldId id="567" r:id="rId42"/>
    <p:sldId id="568" r:id="rId43"/>
    <p:sldId id="569" r:id="rId44"/>
    <p:sldId id="570" r:id="rId45"/>
    <p:sldId id="599" r:id="rId46"/>
    <p:sldId id="537" r:id="rId47"/>
    <p:sldId id="571" r:id="rId48"/>
    <p:sldId id="274" r:id="rId49"/>
  </p:sldIdLst>
  <p:sldSz cx="9144000" cy="5143500" type="screen16x9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81E3A"/>
    <a:srgbClr val="307871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Tmavý styl 2 – zvýraznění 1/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08" y="11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01A912-BC21-4286-9BD7-B92B2DB49A22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72D866-D22D-4042-B8E0-E9D703272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2864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01.07.2023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50937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9566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54696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68104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27627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65706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24929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43317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80214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22057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0612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84611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96277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93752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12190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49141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81686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66050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46616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12524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79454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0917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68265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11994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12567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31684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406689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043159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667788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459119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571872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8340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2202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24229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4853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267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6696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8191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01.07.2023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7848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01.07.2023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4877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01.07.2023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7365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01.07.2023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64628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01.07.2023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1013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1095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5954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0113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03126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01.07.2023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9412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01.07.2023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7060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01.07.2023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2774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01.07.2023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08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01.07.2023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1544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01.07.2023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4492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01.07.2023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9814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01.07.2023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9224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3545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TOPIC</a:t>
            </a:r>
            <a:b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b="1" cap="all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individuals</a:t>
            </a:r>
            <a:r>
              <a:rPr lang="cs-CZ" sz="2400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the </a:t>
            </a:r>
            <a:r>
              <a:rPr lang="cs-CZ" sz="2400" b="1" cap="all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</a:t>
            </a:r>
            <a:br>
              <a:rPr lang="cs-CZ" sz="2400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400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b="1" cap="all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en-US" sz="2400" b="1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5940152" y="3723878"/>
            <a:ext cx="3032119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Pavel Adámek, Ph.D.</a:t>
            </a:r>
          </a:p>
          <a:p>
            <a:pPr algn="r"/>
            <a:r>
              <a:rPr lang="en-GB" altLang="cs-CZ" sz="1600" b="1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adamek@opf.slu.cz</a:t>
            </a: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919288"/>
            <a:ext cx="7630528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However, is more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money really more motivating?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Douglas McGregor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(1960) set out two sets of motivational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propositions, which he called ‘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Theory X’ and ‘Theory Y’.</a:t>
            </a:r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Managers who subscribe to Theory X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believe in giving orders and direct supervision,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in the motivating power of money.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Managers who subscribe to Theory Y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believe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giving autonomy and responsibility, and in the motivating power of interesting jobs.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McGregor argued that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Theory Y was a more accurate description of most people’s attitudes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work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that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Theory X in practice demotivated people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other words,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nonfinancial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rewards can be as powerful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if not more powerful, motivators than money, as we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also value recognition, jobs with a worthwhile purpose, flexible working, and personal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development.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 err="1"/>
              <a:t>Why</a:t>
            </a:r>
            <a:r>
              <a:rPr lang="cs-CZ" dirty="0"/>
              <a:t> study </a:t>
            </a:r>
            <a:r>
              <a:rPr lang="cs-CZ" dirty="0" err="1"/>
              <a:t>motivation</a:t>
            </a:r>
            <a:r>
              <a:rPr lang="cs-CZ" dirty="0"/>
              <a:t>?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73B59F-F503-4B43-9B41-1E2034A04C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75" t="17801" r="3538" b="62600"/>
          <a:stretch/>
        </p:blipFill>
        <p:spPr>
          <a:xfrm>
            <a:off x="7596336" y="202732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82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2680" y="811795"/>
            <a:ext cx="7630528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of us are motivated by the </a:t>
            </a:r>
            <a:r>
              <a:rPr lang="en-GB" sz="1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extreme job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involves long hours, frequent travel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across different time zones, and multiple other pressures. The characteristics of extreme jobs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physical presence in the office of at least 10 hours a day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tight deadlines and fast working pace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unpredictable workflow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inordinate scope of responsibility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frequent travel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after-hours work events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availability to clients 24/7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responsibility for profit and loss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responsibility for mentoring and recruiting.</a:t>
            </a:r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 err="1"/>
              <a:t>Extreme</a:t>
            </a:r>
            <a:r>
              <a:rPr lang="cs-CZ" dirty="0"/>
              <a:t> jobs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73B59F-F503-4B43-9B41-1E2034A04C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75" t="17801" r="3538" b="62600"/>
          <a:stretch/>
        </p:blipFill>
        <p:spPr>
          <a:xfrm>
            <a:off x="7648128" y="253436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41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2680" y="811795"/>
            <a:ext cx="7630528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hours and intense pressure are also exhausting, and have implications for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family life.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Women in extreme jobs are concerned that their children are less disciplined,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eat more junk food, and watch too much television as a result of their frequent absence.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show: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53 per cent of women in extreme jobs say that their job interferes with their sex life;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65 per cent of men say their extreme jobs damage relationships with their children.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 has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shown that extreme jobs with long hours are associated with higher satisfaction, better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career prospects, and higher salary, but with also with higher levels of stress, more psychosomatic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symptoms, lower family satisfaction, and poorer emotional health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 err="1"/>
              <a:t>Extreme</a:t>
            </a:r>
            <a:r>
              <a:rPr lang="cs-CZ" dirty="0"/>
              <a:t> jobs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73B59F-F503-4B43-9B41-1E2034A04C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75" t="17801" r="3538" b="62600"/>
          <a:stretch/>
        </p:blipFill>
        <p:spPr>
          <a:xfrm>
            <a:off x="7675944" y="123478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47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2680" y="811795"/>
            <a:ext cx="7630528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GB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emotivation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common, especially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among office workers, and is caused by repetitive, uninteresting, unchallenging work, leading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GB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boreout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They estimate that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per cent of office workers are affected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Boreout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leads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levels of sick leave and reduces company loyalty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you suffer </a:t>
            </a:r>
            <a:r>
              <a:rPr lang="en-GB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boreout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you turn up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work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lacking energy and enthusiasm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spend your time surfing the internet, chatting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colleagues, and trying to look busy.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 err="1"/>
              <a:t>Boreout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73B59F-F503-4B43-9B41-1E2034A04C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75" t="17801" r="3538" b="62600"/>
          <a:stretch/>
        </p:blipFill>
        <p:spPr>
          <a:xfrm>
            <a:off x="7667184" y="195486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79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2680" y="811795"/>
            <a:ext cx="7630528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employee who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answers ‘yes’ to four or more of these questions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be suffering </a:t>
            </a:r>
            <a:r>
              <a:rPr lang="en-GB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boreout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Do you complete private tasks at work?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Do you feel under-challenged or bored?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Do you sometimes pretend to be busy?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Are you tired and apathetic after work even if you experienced no stress in the office?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Are you unhappy with your work?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Do you find your work meaningless?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Could you complete your work quicker than you are doing?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Are you afraid of changing your job because you might take a salary cut?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Do you send private emails to colleagues during working hours?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Do you have little or no interest in your work?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 err="1"/>
              <a:t>Boreout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73B59F-F503-4B43-9B41-1E2034A04C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75" t="17801" r="3538" b="62600"/>
          <a:stretch/>
        </p:blipFill>
        <p:spPr>
          <a:xfrm>
            <a:off x="7596336" y="199133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485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03189"/>
            <a:ext cx="7776864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 can be explored from three distinct but related perspectives:</a:t>
            </a: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Goals.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main motives for our behaviour?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Wealth, status, and power trigger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behaviours directed towards their achievement. This perspective views motivation in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terms of our desired outcomes or goals. This question is addressed by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theories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motivation.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Decisions.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do we choose to pursue certain goals? Why do you study hard to earn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distinctions while a friend has a full social life and is happy with pass grades?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perspective views motivation in terms of the cognitive decision-making processes influencing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individual’s choice of goals. This question is addressed by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theories of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motivation.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Influence.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can we get you to work harder? Managers want to motivate employees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turn up on time and be helpful to customers.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perspective views motivation as a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 influence process and is addressed by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job enrichment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theories.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b="1" dirty="0"/>
              <a:t>Drives, motives, and motivation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73B59F-F503-4B43-9B41-1E2034A04C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75" t="17801" r="3538" b="62600"/>
          <a:stretch/>
        </p:blipFill>
        <p:spPr>
          <a:xfrm>
            <a:off x="7596336" y="199133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53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03189"/>
            <a:ext cx="7776864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behaviour is influenced by our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biological equipment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appear to have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innate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 for survival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Our needs for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oxygen, water, food, shelter, warmth, and se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be overpowering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needs are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triggered by deprivation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are known as </a:t>
            </a:r>
            <a:r>
              <a:rPr lang="en-GB" sz="1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drives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Motive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socially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acquired need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activated by a desire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fulfilment.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Motives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appear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be acquired through experience.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b="1" dirty="0"/>
              <a:t>Drives, motives, and motivation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E131C464-2D3E-4B27-9297-1D55AC9441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550" t="46500" r="32675" b="36000"/>
          <a:stretch/>
        </p:blipFill>
        <p:spPr>
          <a:xfrm>
            <a:off x="4098768" y="3242369"/>
            <a:ext cx="4896544" cy="1800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73B59F-F503-4B43-9B41-1E2034A04C7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075" t="17801" r="3538" b="62600"/>
          <a:stretch/>
        </p:blipFill>
        <p:spPr>
          <a:xfrm>
            <a:off x="7740352" y="100931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35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03189"/>
            <a:ext cx="7776864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a broad concept which includes preferences for particular outcomes, strength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effort (half-hearted or enthusiastic), and persistence (in the face of problems and barriers).</a:t>
            </a: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are the factors that we have to understand in order to explain your motivation and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behaviour. These are the factors which a manager has to appreciate in order to motivate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employees to behave in organizationally desirable ways.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cognitive decision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making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through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goal-directed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behaviour is initiated,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energized, directed,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maintained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b="1" dirty="0"/>
              <a:t>Drives, motives, and motivation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73B59F-F503-4B43-9B41-1E2034A04C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75" t="17801" r="3538" b="62600"/>
          <a:stretch/>
        </p:blipFill>
        <p:spPr>
          <a:xfrm>
            <a:off x="7724728" y="123478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38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188641" y="873640"/>
            <a:ext cx="4131900" cy="380217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altLang="cs-CZ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Vevox</a:t>
            </a:r>
            <a:r>
              <a:rPr kumimoji="0" lang="cs-CZ" altLang="cs-CZ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cs-CZ" altLang="cs-CZ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questions</a:t>
            </a:r>
            <a:endParaRPr kumimoji="0" lang="en-GB" altLang="cs-CZ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3770A4-31AB-4C6E-8AE5-6B29195FF478}"/>
              </a:ext>
            </a:extLst>
          </p:cNvPr>
          <p:cNvSpPr/>
          <p:nvPr/>
        </p:nvSpPr>
        <p:spPr>
          <a:xfrm>
            <a:off x="406413" y="4766553"/>
            <a:ext cx="33986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5800"/>
            <a:r>
              <a:rPr lang="en-GB" sz="1000" dirty="0">
                <a:solidFill>
                  <a:prstClr val="black"/>
                </a:solidFill>
              </a:rPr>
              <a:t>https://silesianuniversity.vevox.com/#/meeting/450457/polls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BB3C14-1C60-4722-B22D-0DA2A09CDB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527" y="2068163"/>
            <a:ext cx="3914128" cy="22016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A25A24-2F7E-4F23-A9E2-FA3F724EA1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7192" y="1275606"/>
            <a:ext cx="3598957" cy="202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36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36819" y="312822"/>
            <a:ext cx="3588569" cy="4547937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1" i="0" u="none" strike="noStrike" kern="1200" cap="none" spc="0" normalizeH="0" baseline="0" noProof="0" dirty="0">
              <a:ln w="12700">
                <a:solidFill>
                  <a:srgbClr val="44546A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500104" y="540454"/>
            <a:ext cx="3402377" cy="3255432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PART 1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lvl="0" algn="l" defTabSz="685800">
              <a:defRPr/>
            </a:pPr>
            <a:endParaRPr lang="cs-CZ" sz="1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defTabSz="685800">
              <a:defRPr/>
            </a:pPr>
            <a:r>
              <a:rPr lang="en-GB" sz="1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 of motivation theories and continuing contemporary interest in this field.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702578" y="1505159"/>
            <a:ext cx="3222810" cy="2163263"/>
          </a:xfrm>
          <a:prstGeom prst="rect">
            <a:avLst/>
          </a:prstGeom>
        </p:spPr>
        <p:txBody>
          <a:bodyPr vert="horz" lIns="68580" tIns="34290" rIns="68580" bIns="3429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4FF487-EE87-49FE-B03D-AED238014B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6705" y="1505160"/>
            <a:ext cx="4104364" cy="2605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8966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88640" y="337003"/>
            <a:ext cx="3518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How the lecture will be conducted? </a:t>
            </a:r>
            <a:endParaRPr kumimoji="0" lang="en-GB" sz="135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96652" y="1064795"/>
            <a:ext cx="6994485" cy="339892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n-US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lecture is divided into </a:t>
            </a:r>
            <a:r>
              <a:rPr kumimoji="0" lang="cs-CZ" alt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two</a:t>
            </a:r>
            <a:r>
              <a:rPr kumimoji="0" lang="en-US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blocks</a:t>
            </a:r>
            <a:r>
              <a:rPr kumimoji="0" lang="en-US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where each block introduces an issue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associated with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lvl="1" defTabSz="685800">
              <a:spcBef>
                <a:spcPts val="750"/>
              </a:spcBef>
              <a:defRPr/>
            </a:pP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 ways in which the term motivation is used.</a:t>
            </a:r>
          </a:p>
          <a:p>
            <a:pPr lvl="1" defTabSz="685800">
              <a:spcBef>
                <a:spcPts val="750"/>
              </a:spcBef>
              <a:defRPr/>
            </a:pP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nature of motives and motivation processes as influences on behaviour.</a:t>
            </a: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defTabSz="685800">
              <a:spcBef>
                <a:spcPts val="750"/>
              </a:spcBef>
              <a:defRPr/>
            </a:pP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theories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continuing contemporary interest in this field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use</a:t>
            </a:r>
            <a:r>
              <a:rPr kumimoji="0" lang="en-US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MS Teams</a:t>
            </a:r>
            <a:r>
              <a:rPr kumimoji="0" lang="en-US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a shared whiteboard for your engagement and reactions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brainstorming </a:t>
            </a:r>
            <a:r>
              <a:rPr kumimoji="0" lang="cs-CZ" alt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ideas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and for </a:t>
            </a:r>
            <a:r>
              <a:rPr kumimoji="0" lang="cs-CZ" alt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sharing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cs-CZ" alt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answers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GB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n-US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</a:t>
            </a:r>
            <a:r>
              <a:rPr kumimoji="0" lang="cs-CZ" alt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lecture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is </a:t>
            </a:r>
            <a:r>
              <a:rPr kumimoji="0" lang="cs-CZ" alt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completed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by</a:t>
            </a:r>
            <a:r>
              <a:rPr kumimoji="0" lang="en-US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quizzes in 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</a:t>
            </a:r>
            <a:r>
              <a:rPr kumimoji="0" lang="en-US" alt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vox</a:t>
            </a:r>
            <a:r>
              <a:rPr kumimoji="0" lang="en-US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the link is always in the presentation.</a:t>
            </a:r>
            <a:endParaRPr kumimoji="0" lang="en-GB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5656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03189"/>
            <a:ext cx="3672408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‘emotional needs’ theory claims that we are driven by four basic and innate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(‘hardwired’) drives: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drive to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acquire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(obtain scarce goods, develop social status);</a:t>
            </a:r>
          </a:p>
          <a:p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drive to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bond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(form connections with other individuals and groups);</a:t>
            </a:r>
          </a:p>
          <a:p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drive to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comprehend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(satisfy our curiosity, master our environment);</a:t>
            </a:r>
          </a:p>
          <a:p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drive to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defend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(protect against threats, promote justice).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b="1" dirty="0"/>
              <a:t>Content theories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E739972-BC43-42EE-8B2C-7325DF2C7A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38" t="29000" r="27163" b="28673"/>
          <a:stretch/>
        </p:blipFill>
        <p:spPr>
          <a:xfrm>
            <a:off x="3707904" y="1256903"/>
            <a:ext cx="5163232" cy="32521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73B59F-F503-4B43-9B41-1E2034A04C7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075" t="17801" r="3538" b="62600"/>
          <a:stretch/>
        </p:blipFill>
        <p:spPr>
          <a:xfrm>
            <a:off x="7647000" y="195486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4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03189"/>
            <a:ext cx="3672408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b="1" dirty="0"/>
              <a:t>Content theories</a:t>
            </a:r>
            <a:r>
              <a:rPr lang="cs-CZ" b="1" dirty="0"/>
              <a:t> - </a:t>
            </a:r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Abraham Maslow’s needs hierarchy</a:t>
            </a:r>
            <a:b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753FC8F-DB2E-411A-BB9B-1FF3ECBC0B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675" t="13672" r="22439" b="10800"/>
          <a:stretch/>
        </p:blipFill>
        <p:spPr>
          <a:xfrm>
            <a:off x="211904" y="576327"/>
            <a:ext cx="4831464" cy="45728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73B59F-F503-4B43-9B41-1E2034A04C7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075" t="17801" r="3538" b="62600"/>
          <a:stretch/>
        </p:blipFill>
        <p:spPr>
          <a:xfrm>
            <a:off x="7578148" y="210981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2228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03189"/>
            <a:ext cx="7776864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b="1" dirty="0"/>
              <a:t>Content theories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3B236D2E-6DF2-4BDE-8688-EDD5ABC5AE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162" t="43001" r="14563" b="13671"/>
          <a:stretch/>
        </p:blipFill>
        <p:spPr>
          <a:xfrm>
            <a:off x="955944" y="1076894"/>
            <a:ext cx="6984776" cy="29212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73B59F-F503-4B43-9B41-1E2034A04C7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075" t="17801" r="3538" b="62600"/>
          <a:stretch/>
        </p:blipFill>
        <p:spPr>
          <a:xfrm>
            <a:off x="7740352" y="142178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4038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03189"/>
            <a:ext cx="7776864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Theories of motivation that focus on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we make choices with respect to goals are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known as process theories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Unlike content theories,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 theories give us a decision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making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role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choosing our goals and how to pursue them. Individuals are motivated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different outcomes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will explore four process theories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work motivation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+mj-lt"/>
              <a:buAutoNum type="arabicPeriod"/>
            </a:pP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equity theory, </a:t>
            </a:r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expectancy theory, </a:t>
            </a:r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goal-setting theory, and </a:t>
            </a:r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inner work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 theory.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b="1" dirty="0"/>
              <a:t>Process theories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73B59F-F503-4B43-9B41-1E2034A04C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75" t="17801" r="3538" b="62600"/>
          <a:stretch/>
        </p:blipFill>
        <p:spPr>
          <a:xfrm>
            <a:off x="7668344" y="234410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03189"/>
            <a:ext cx="7776864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Equity theory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process theory of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 which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argues that perception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unfairness leads to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tension, which motivates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individual to resolve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unfairness.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calculation of what is just or equitable depends on the comparisons we make with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others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do you calculate inequity?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compare our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rewards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(pay,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recognition) and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contributions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(time, effort, ideas) with the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outputs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inputs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others.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Equity thus exists when these ratios are equal: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Rewards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 include a range of tangible and intangible factors: pay, status symbols, fringe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benefits, promotion prospects, satisfaction, job security. 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Inputs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similarly relate to any factor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you believe you bring to the situation, including age, experience, skill, education, effort,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loyalty, and commitment. The relative priority or weighting of these various factors depends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the individual’s perception.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b="1" dirty="0"/>
              <a:t>Equity theory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B7BB5D1-AB28-4E63-80E2-F6CE768D96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38" t="54129" r="21650" b="36000"/>
          <a:stretch/>
        </p:blipFill>
        <p:spPr>
          <a:xfrm>
            <a:off x="2339752" y="2537531"/>
            <a:ext cx="4896544" cy="6277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73B59F-F503-4B43-9B41-1E2034A04C7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075" t="17801" r="3538" b="62600"/>
          <a:stretch/>
        </p:blipFill>
        <p:spPr>
          <a:xfrm>
            <a:off x="7596336" y="123478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83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03189"/>
            <a:ext cx="7776864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Strategies for reducing inequity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b="1" dirty="0"/>
              <a:t>Equity theory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FEBD3B7-D746-4027-A527-47DA06C71D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826" t="34600" r="27162" b="43000"/>
          <a:stretch/>
        </p:blipFill>
        <p:spPr>
          <a:xfrm>
            <a:off x="827583" y="1707654"/>
            <a:ext cx="6980277" cy="23762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73B59F-F503-4B43-9B41-1E2034A04C7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075" t="17801" r="3538" b="62600"/>
          <a:stretch/>
        </p:blipFill>
        <p:spPr>
          <a:xfrm>
            <a:off x="7596336" y="195486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5912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03189"/>
            <a:ext cx="7416824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motive is an outcome that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become desirable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 process through which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outcomes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become desirable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explained by the expectancy theory of motivation.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work motivation to be high, productive work has to be seen as a path to valued goals.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you need more money, and if you expect to get more money for working hard, then we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predict that you will work hard. </a:t>
            </a:r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you still need more money, but if you expect that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hard work will only result in happy smiles from the boss, then we can predict that you will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decide not to work hard (unless you value happy smiles).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b="1" dirty="0"/>
              <a:t>Expectancy theory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73B59F-F503-4B43-9B41-1E2034A04C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75" t="17801" r="3538" b="62600"/>
          <a:stretch/>
        </p:blipFill>
        <p:spPr>
          <a:xfrm>
            <a:off x="7740352" y="195486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35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03189"/>
            <a:ext cx="7416824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American psychologist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Victor H. Vroom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(1964) developed the first expectancy theory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work motivation, based on three concepts: </a:t>
            </a:r>
            <a:r>
              <a:rPr lang="en-GB" sz="1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valence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instrumentality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GB" sz="1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expectancy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Valence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perceived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 or preference that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individual has for a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particular outcome; can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positive, negative, or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neutral.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Instrumentality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perceived probability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good performance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lead to valued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rewards; measured on a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scale from 0 (no chance)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1 (certainty).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Expectancy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perceived probability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effort will result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good performance;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measured on a scale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0 (no chance) to 1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(certainty).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rewards 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aspects of work that are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valued by employees,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including recognition,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opportunities,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 culture,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attractive work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environment, as well as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pay and other financial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benefits.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b="1" dirty="0"/>
              <a:t>Expectancy theory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73B59F-F503-4B43-9B41-1E2034A04C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75" t="17801" r="3538" b="62600"/>
          <a:stretch/>
        </p:blipFill>
        <p:spPr>
          <a:xfrm>
            <a:off x="7740352" y="214924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61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03189"/>
            <a:ext cx="7776864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Goal-setting theory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process theory of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 which argues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motivation is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influenced by goal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difficulty, goal specificity,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knowledge of results.</a:t>
            </a:r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main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positive feature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goal-setting theory concerns the clarity of the practical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implications:</a:t>
            </a:r>
          </a:p>
          <a:p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 difficulty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set goals for performance at levels which will stretch employees, but which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not beyond their ability levels.</a:t>
            </a:r>
          </a:p>
          <a:p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 specificity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express goals in clear and precise language, if possible in quantifiable terms,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avoid setting vague and ambiguous goals.</a:t>
            </a:r>
          </a:p>
          <a:p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Participation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allow employees to take part in the goal-setting process to increase the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acceptability of and their commitment to goals.</a:t>
            </a:r>
          </a:p>
          <a:p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Acceptance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if goals are set by management, ensure that they are adequately explained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justified, so that those concerned understand and accept them.</a:t>
            </a:r>
          </a:p>
          <a:p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Feedback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provide information on the results of past performance to allow employees to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adjust their behaviour, if necessary, to improve future performance.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b="1" dirty="0"/>
              <a:t>Goal-setting theory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73B59F-F503-4B43-9B41-1E2034A04C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75" t="17801" r="3538" b="62600"/>
          <a:stretch/>
        </p:blipFill>
        <p:spPr>
          <a:xfrm>
            <a:off x="7724728" y="202780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79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03189"/>
            <a:ext cx="7416824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Goal-setting theory has established four propositions which are well-supported by research: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Challenging goals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 to higher levels of performance than simple and unchallenging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goals. Difficult goals are also called ‘stretch’ goals because they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encourage us to try harder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(unless the goal is beyond our level of ability).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 goals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lead to higher levels of performance than vague goals such as ‘try harder’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‘do your best’. It is easier to adjust our behaviour when we know precisely what is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required of us, and goal specificity avoids confusion. Goals should thus be SMART: specific,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measurable, attainable, realistic and time-related.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Participation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goal-setting, particularly when this is expected, can improve performance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increasing commitment to those goals, but managerially assigned goals that are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adequately explained and justified can also lead to high performance.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Knowledge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results of past performance – feedback – is necessary for effective goal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achievement. Feedback contains information and is also motivational.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b="1" dirty="0"/>
              <a:t>Goal-setting theory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73B59F-F503-4B43-9B41-1E2034A04C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75" t="17801" r="3538" b="62600"/>
          <a:stretch/>
        </p:blipFill>
        <p:spPr>
          <a:xfrm>
            <a:off x="7613856" y="234410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03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88641" y="337003"/>
            <a:ext cx="1005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Contents</a:t>
            </a:r>
            <a:endParaRPr kumimoji="0" lang="en-GB" sz="135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96652" y="1064795"/>
            <a:ext cx="7271211" cy="339892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PART </a:t>
            </a: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(45 min.)</a:t>
            </a:r>
          </a:p>
          <a:p>
            <a:pPr marL="171450" lvl="0" indent="-171450" defTabSz="685800">
              <a:spcBef>
                <a:spcPts val="750"/>
              </a:spcBef>
            </a:pPr>
            <a:r>
              <a:rPr lang="en-GB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 ways in which the term motivation is used.</a:t>
            </a:r>
          </a:p>
          <a:p>
            <a:pPr marL="171450" lvl="0" indent="-171450" defTabSz="685800">
              <a:spcBef>
                <a:spcPts val="750"/>
              </a:spcBef>
            </a:pPr>
            <a:r>
              <a:rPr lang="en-GB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nature of motives and motivation processes as influences on behaviour.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PART </a:t>
            </a: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(45 min.)</a:t>
            </a:r>
            <a:endParaRPr kumimoji="0" lang="cs-CZ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lvl="0" indent="-171450" defTabSz="685800">
              <a:spcBef>
                <a:spcPts val="750"/>
              </a:spcBef>
            </a:pPr>
            <a:r>
              <a:rPr lang="en-GB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 of motivation theories and continuing contemporary interest in this field</a:t>
            </a:r>
            <a:r>
              <a:rPr lang="cs-CZ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alt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  <a:r>
              <a:rPr lang="cs-CZ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GB" alt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5473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03189"/>
            <a:ext cx="7416824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Equity, expectancy, and goal-setting theories of motivation allow us to make choices, implying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rational, logical, reasoned approach to the decisions that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shape our behaviour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not allow for the influence of emotions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1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inner work life theory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developed by Teresa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Amabile and Steven Kramer (2007) argues that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behaviour and work performance are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influenced by the way in which our perceptions, motives, and emotions interact with each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triggered by everyday events.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private thoughts and feelings may not be visible to others, but we do not leave them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home when we go to work.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b="1" dirty="0"/>
              <a:t>Inner work life theory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73B59F-F503-4B43-9B41-1E2034A04C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75" t="17801" r="3538" b="62600"/>
          <a:stretch/>
        </p:blipFill>
        <p:spPr>
          <a:xfrm>
            <a:off x="7560332" y="227116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72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03189"/>
            <a:ext cx="3187242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‘inner work life’ model of work performance. One of the most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 implications of this perspective concerns the role of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emotions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Neuroscience has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shown that cognition (including perception) and emotion are closely linked. Events at work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trigger a combination of perceptual, emotional, and motivational processes. 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way in which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processes interact shapes our behaviour and our performance at work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b="1" dirty="0"/>
              <a:t>Inner work life theory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7B049504-D515-4267-B798-17DB136659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949" t="13672" r="12800" b="6601"/>
          <a:stretch/>
        </p:blipFill>
        <p:spPr>
          <a:xfrm>
            <a:off x="3309904" y="195486"/>
            <a:ext cx="5834096" cy="441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32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03189"/>
            <a:ext cx="7416824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general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is, </a:t>
            </a:r>
            <a:r>
              <a:rPr lang="en-GB" sz="1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how do we motivate others to do what we want them to do? </a:t>
            </a:r>
            <a:endParaRPr lang="cs-CZ" sz="1600" b="1" dirty="0">
              <a:solidFill>
                <a:srgbClr val="00206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question for</a:t>
            </a:r>
            <a:r>
              <a:rPr lang="cs-CZ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 is, how do we motivate employees to perform well?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jobs are still designed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the methods of the American engineer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Frederick Winslow Taylor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(1911). Taylor’s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scientific management approach to designing jobs is as follows:</a:t>
            </a:r>
          </a:p>
          <a:p>
            <a:pPr>
              <a:buFont typeface="+mj-lt"/>
              <a:buAutoNum type="arabicPeriod"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Decide on the optimum degree of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task fragmentation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breaking down a complex job into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sequence of simple steps.</a:t>
            </a:r>
          </a:p>
          <a:p>
            <a:pPr>
              <a:buFont typeface="+mj-lt"/>
              <a:buAutoNum type="arabicPeriod"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Decide the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best way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perform the work, through studies to discover the most effective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 for doing each step, including workplace layout and design of tools.</a:t>
            </a:r>
          </a:p>
          <a:p>
            <a:pPr>
              <a:buFont typeface="+mj-lt"/>
              <a:buAutoNum type="arabicPeriod"/>
            </a:pP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Train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employees to carry out these simple fragmented tasks in the manner specified.</a:t>
            </a:r>
          </a:p>
          <a:p>
            <a:pPr>
              <a:buFont typeface="+mj-lt"/>
              <a:buAutoNum type="arabicPeriod"/>
            </a:pP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Reward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employees financially for meeting performance targets.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b="1" dirty="0"/>
              <a:t>The social process of motivating others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67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03189"/>
            <a:ext cx="7416824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Task fragmentation has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advantages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employees do not need expensive and time-consuming training;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repeating one small specialized task makes employees very proficient;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unskilled work gets lower pay; and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of the problems of achieving controlled performance are simplified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disadvantages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include: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repetitive work is very boring;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individual’s contribution to the organization is meaningless and insignificant;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monotony leads to apathy, dissatisfaction, and carelessness; and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employee does not develop skills that might lead to promotion.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b="1" dirty="0"/>
              <a:t>The social process of motivating others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57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03189"/>
            <a:ext cx="7416824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Taylor’s approach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job design appears logical and efficient, but it creates jobs that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stimulate motivation or improve performance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Taylor had a simplified view of human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motivation, regarding ‘lower level’ employees as ‘coin operated’ and arguing that the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rewards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working as instructed should be financial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Managers are thus interested in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theories of motivation as sources of alternative methods for encouraging motivation and high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performance.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During the 1960s and 1970s, these concerns created the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Quality of Working Life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(QWL) movement; its language and methods are still influential today. One QWL technique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GB" sz="1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job enrichment.</a:t>
            </a:r>
            <a:endParaRPr lang="cs-CZ" sz="1600" b="1" dirty="0">
              <a:solidFill>
                <a:srgbClr val="00206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b="1" dirty="0"/>
              <a:t>The social process of motivating others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60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03189"/>
            <a:ext cx="7776864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concept of job enrichment was first developed by the American psychologist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Frederick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Herzberg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(1968).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4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Job enrichment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technique for broadening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experience of work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enhance employee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 satisfaction and to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 motivation and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performance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Herzberg called this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‘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factor theory of motivation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’, the two sets of factors being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motivator factors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hygiene factors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Motivators are also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known as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(job) content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factors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while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hygiene factors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known as (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organizational) context factors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b="1" dirty="0"/>
              <a:t>The social process of motivating others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5EA11E48-ED11-4761-8B8D-FA67D28C8E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163" t="45800" r="12988" b="20600"/>
          <a:stretch/>
        </p:blipFill>
        <p:spPr>
          <a:xfrm>
            <a:off x="611560" y="2634885"/>
            <a:ext cx="6192688" cy="195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67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03189"/>
            <a:ext cx="7416824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Herzberg (1968) </a:t>
            </a:r>
            <a:r>
              <a:rPr 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put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way in which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job is designed determines the rewards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available, and what the individual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to do to get those rewards. It helps to distinguish between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intrinsic rewards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extrinsic rewards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Intrinsic rewards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valued outcomes or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benefits which come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the individual,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such as feelings of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satisfaction, competence,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self-esteem, and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accomplishment.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Mountaineers, poets, athletes, authors,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painters, and musicians are usually familiar with the concept of intrinsic reward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Extrinsic rewards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valued outcomes or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benefits provided by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others, such as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promotion, pay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increases, a bigger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office desk, praise,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recognition.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b="1" dirty="0"/>
              <a:t>The social process of motivating others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42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03189"/>
            <a:ext cx="7416824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Job </a:t>
            </a:r>
            <a:r>
              <a:rPr lang="cs-CZ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</a:t>
            </a:r>
            <a:r>
              <a:rPr 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Model </a:t>
            </a:r>
            <a:br>
              <a:rPr 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8018A4D2-A47B-4E6D-A517-87A0258719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675" t="20600" r="23226" b="10800"/>
          <a:stretch/>
        </p:blipFill>
        <p:spPr>
          <a:xfrm>
            <a:off x="1835696" y="565501"/>
            <a:ext cx="5231998" cy="457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7211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03189"/>
            <a:ext cx="7416824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JOB CHARACTERISTICS MODEL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suggests that jobs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be analysed in terms of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five core dimensions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skill variety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the extent to which a job makes use of different skills and abilities;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task identity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the extent to which a job involves a ‘whole’ and meaningful piece of work;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task significance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the extent to which a job affects the work of others;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autonomy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the extent to which a job provides independence and discretion;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feedback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the extent to which performance information is related back to the individual.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b="1" dirty="0"/>
              <a:t>The social process of motivating others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4114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03189"/>
            <a:ext cx="7416824" cy="40288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Practice in many organizations has gone beyond the enrichment of individual jobs, to focus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teamworking, organizational culture change, and other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forms of employee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empowerment.</a:t>
            </a:r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a result, many organizations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during the 1990s reconsidered job enrichment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other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approaches to improve quality of working life, through employee </a:t>
            </a:r>
            <a:r>
              <a:rPr lang="en-GB" sz="1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empowerment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In the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twenty-first century, this has been linked with the related concept of </a:t>
            </a:r>
            <a:r>
              <a:rPr lang="en-GB" sz="1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employee engagement</a:t>
            </a:r>
            <a:r>
              <a:rPr lang="cs-CZ" sz="1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cs-CZ" sz="1600" b="1" dirty="0">
              <a:solidFill>
                <a:srgbClr val="00206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Empowerment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organizational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arrangements that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 employees more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autonomy, discretion,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decision-making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responsibility.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Engagement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extent to which people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enjoy and believe in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they do, and feel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valued for doing it.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b="1" dirty="0"/>
              <a:t>Empowerment, engagement, and high performance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75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96652" y="333536"/>
            <a:ext cx="2012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Learning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objectives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96652" y="873640"/>
            <a:ext cx="7384308" cy="359007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After studying this </a:t>
            </a:r>
            <a:r>
              <a:rPr kumimoji="0" lang="cs-CZ" alt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topic</a:t>
            </a:r>
            <a:r>
              <a:rPr kumimoji="0" lang="en-US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you should be able to:</a:t>
            </a: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lvl="0" indent="-171450" defTabSz="685800">
              <a:spcBef>
                <a:spcPts val="750"/>
              </a:spcBef>
            </a:pP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Recognize the importance of motivation, appropriately identify motivational factors. </a:t>
            </a: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defTabSz="685800">
              <a:spcBef>
                <a:spcPts val="750"/>
              </a:spcBef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defTabSz="685800">
              <a:spcBef>
                <a:spcPts val="750"/>
              </a:spcBef>
            </a:pP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Gain knowledge of motivational approaches and methods.</a:t>
            </a: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defTabSz="685800">
              <a:spcBef>
                <a:spcPts val="750"/>
              </a:spcBef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defTabSz="685800">
              <a:spcBef>
                <a:spcPts val="750"/>
              </a:spcBef>
            </a:pP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knowledge of contemporary interest in the motivation approach that you can apply in practice. </a:t>
            </a:r>
            <a:endParaRPr kumimoji="0" lang="en-GB" altLang="cs-CZ" sz="15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4925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03189"/>
            <a:ext cx="7416824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Techniques for improving motivation and performance through empowerment and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engagement fall into two broad categories: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 job enrichment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s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elf-managing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autonomous teamwork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approaches converge in the </a:t>
            </a:r>
            <a:r>
              <a:rPr lang="en-GB" sz="1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high performance work </a:t>
            </a:r>
            <a:r>
              <a:rPr lang="en-GB" sz="1600" b="1" dirty="0" err="1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syst</a:t>
            </a:r>
            <a:r>
              <a:rPr lang="cs-CZ" sz="1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1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organization that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operates at levels of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excellence far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beyond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hose of comparable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systems.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b="1" dirty="0"/>
              <a:t>Empowerment, engagement, and high performance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4218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03189"/>
            <a:ext cx="7416824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Organizations, or groups, are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high performance system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they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 excellently against a known external standard;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 beyond what is assumed to be their potential best;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 excellently in relation to what they did before;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judged by observers to be substantially better than comparable groups;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achieving levels of performance with fewer resources than necessary;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seen to be exemplars, as a source of ideas and inspiration;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seen to achieve the ideals of the culture;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the only organizations that have been able to do what they do at all, even though it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might seem that what they do is not so difficult or mysterious.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b="1" dirty="0"/>
              <a:t>Empowerment, engagement, and high performance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45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b="1" dirty="0"/>
              <a:t>The case for high performance work systems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DF3B1A76-2EF7-4EB9-857B-E1A38217CB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375" t="19201" r="12988" b="8001"/>
          <a:stretch/>
        </p:blipFill>
        <p:spPr>
          <a:xfrm>
            <a:off x="1331640" y="834706"/>
            <a:ext cx="5688632" cy="384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6132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188641" y="873640"/>
            <a:ext cx="4131900" cy="380217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altLang="cs-CZ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Vevox</a:t>
            </a:r>
            <a:r>
              <a:rPr kumimoji="0" lang="cs-CZ" altLang="cs-CZ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cs-CZ" altLang="cs-CZ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questions</a:t>
            </a:r>
            <a:endParaRPr kumimoji="0" lang="en-GB" altLang="cs-CZ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3770A4-31AB-4C6E-8AE5-6B29195FF478}"/>
              </a:ext>
            </a:extLst>
          </p:cNvPr>
          <p:cNvSpPr/>
          <p:nvPr/>
        </p:nvSpPr>
        <p:spPr>
          <a:xfrm>
            <a:off x="406413" y="4766553"/>
            <a:ext cx="33986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5800"/>
            <a:r>
              <a:rPr lang="en-GB" sz="1000" dirty="0">
                <a:solidFill>
                  <a:prstClr val="black"/>
                </a:solidFill>
              </a:rPr>
              <a:t>https://silesianuniversity.vevox.com/#/meeting/450457/polls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84D33E-86C8-42C8-8CA5-B1ACD1F116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765" y="2022146"/>
            <a:ext cx="3995936" cy="22477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0615C0-6016-487D-86F9-A6C4FB11E3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008" y="1246067"/>
            <a:ext cx="3600400" cy="202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06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17064" y="667779"/>
            <a:ext cx="7774544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 can refer to desired goals which we as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individuals have or acquire.</a:t>
            </a: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 can refer to the individual decision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making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 through which goals are chosen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pursued.</a:t>
            </a: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 can refer to social influence attempts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change the behaviour of others.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Motives as desirable goals can be innate (drives) or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acquired (socially learned).</a:t>
            </a: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 theories of motivation explain behaviour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terms of innate drives and acquired motives.</a:t>
            </a: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Equity theory explains motivation in terms of perceived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injustice or unfairness.</a:t>
            </a: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Expectancy theory explains motivation in terms of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valued outcomes and the subjective probability of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achieving those outcomes.</a:t>
            </a: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Goal-setting theory explains behaviour in terms of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 difficulty and goal specificity.</a:t>
            </a: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Inner work life theory explains behaviour in terms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interactions between perceptions, motives,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emotions.</a:t>
            </a:r>
            <a:endParaRPr lang="en-US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/>
              <a:t>RECAP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73B59F-F503-4B43-9B41-1E2034A04C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75" t="17801" r="3538" b="62600"/>
          <a:stretch/>
        </p:blipFill>
        <p:spPr>
          <a:xfrm>
            <a:off x="7596336" y="163723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7177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17064" y="667779"/>
            <a:ext cx="7774544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job will only be motivating if it leads to rewards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the individual values.</a:t>
            </a: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Rewards motivate high performance when the link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 effort and reward is clear.</a:t>
            </a: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Hygiene factors can overcome dissatisfaction but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not lead to motivation.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 factors lead to job satisfaction, motivation,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high performance.</a:t>
            </a: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Jobs can be enriched by applying vertical job loading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factors.</a:t>
            </a: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motivating potential of a job can be increased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improving skill variety, task identity, task significance,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autonomy, and feedback.</a:t>
            </a: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Job enrichment will not improve the performance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individuals with low Growth Need Strength.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people are motivated by extreme jobs, working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hours under pressure, for the adrenalin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rush, high pay, status, and power, but with personal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social problems.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 rapidly changing competitive business environment,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organizations need to motivate employees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be flexible, adaptable, committed, and creative,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just to turn up on time and follow instructions.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/>
              <a:t>RECAP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73B59F-F503-4B43-9B41-1E2034A04C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75" t="17801" r="3538" b="62600"/>
          <a:stretch/>
        </p:blipFill>
        <p:spPr>
          <a:xfrm>
            <a:off x="7740352" y="202732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1890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05740" y="257176"/>
            <a:ext cx="6155055" cy="4612004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1259632" y="1347614"/>
            <a:ext cx="3833813" cy="161925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pPr>
              <a:defRPr/>
            </a:pPr>
            <a:b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000" b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share our thoughts </a:t>
            </a:r>
            <a: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ask question</a:t>
            </a:r>
            <a: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b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b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3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0" name="Podnadpis 2"/>
          <p:cNvSpPr txBox="1">
            <a:spLocks/>
          </p:cNvSpPr>
          <p:nvPr/>
        </p:nvSpPr>
        <p:spPr bwMode="auto">
          <a:xfrm>
            <a:off x="6444208" y="864820"/>
            <a:ext cx="2584968" cy="2138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Pavel Adámek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cs-CZ" altLang="cs-CZ" sz="1200" b="1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adamek@opf.slu.cz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57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96652" y="333536"/>
            <a:ext cx="1409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Key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readings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96652" y="873640"/>
            <a:ext cx="6657601" cy="359007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You can find support in the following sources: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Book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</a:t>
            </a:r>
            <a:r>
              <a:rPr kumimoji="0" lang="cs-CZ" alt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Huczynski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A. (2013). </a:t>
            </a:r>
            <a:r>
              <a:rPr kumimoji="0" lang="cs-CZ" altLang="cs-CZ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Organizational</a:t>
            </a:r>
            <a:r>
              <a:rPr kumimoji="0" lang="cs-CZ" altLang="cs-CZ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cs-CZ" altLang="cs-CZ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Behaviour</a:t>
            </a:r>
            <a:r>
              <a:rPr kumimoji="0" lang="cs-CZ" altLang="cs-CZ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cs-CZ" alt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Chapter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9., p. 285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1500" b="0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15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15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15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15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15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487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36819" y="312822"/>
            <a:ext cx="3588569" cy="4547937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1" i="0" u="none" strike="noStrike" kern="1200" cap="none" spc="0" normalizeH="0" baseline="0" noProof="0" dirty="0">
              <a:ln w="12700">
                <a:solidFill>
                  <a:srgbClr val="44546A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500104" y="540454"/>
            <a:ext cx="3402377" cy="3255432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PART 1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lvl="0" algn="l" defTabSz="685800">
              <a:defRPr/>
            </a:pPr>
            <a:r>
              <a:rPr lang="en-GB" sz="1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 ways in which the term motivation is used.</a:t>
            </a:r>
            <a:endParaRPr lang="cs-CZ" sz="1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defTabSz="685800">
              <a:defRPr/>
            </a:pPr>
            <a:endParaRPr lang="en-GB" sz="1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defTabSz="685800">
              <a:defRPr/>
            </a:pPr>
            <a:r>
              <a:rPr lang="en-GB" sz="1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nature of motives and motivation processes as influences on behaviour.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702578" y="1505159"/>
            <a:ext cx="3222810" cy="2163263"/>
          </a:xfrm>
          <a:prstGeom prst="rect">
            <a:avLst/>
          </a:prstGeom>
        </p:spPr>
        <p:txBody>
          <a:bodyPr vert="horz" lIns="68580" tIns="34290" rIns="68580" bIns="3429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276052" y="1779650"/>
            <a:ext cx="3604568" cy="340347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685800">
              <a:buNone/>
            </a:pP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motivated workforce can be a sign of a successful organization. How is that achieved? </a:t>
            </a:r>
          </a:p>
        </p:txBody>
      </p:sp>
    </p:spTree>
    <p:extLst>
      <p:ext uri="{BB962C8B-B14F-4D97-AF65-F5344CB8AC3E}">
        <p14:creationId xmlns:p14="http://schemas.microsoft.com/office/powerpoint/2010/main" val="33289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627534"/>
            <a:ext cx="7630528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of us has a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 reason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getting out of bed in the morning.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motives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from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Latin </a:t>
            </a:r>
            <a:r>
              <a:rPr lang="en-GB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movere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to move – are key determinants of our behaviour.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we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 your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motives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(desire for more leisure), we can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influence your behaviour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(take a day’s holiday if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finish that assignment).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motivates you?</a:t>
            </a:r>
            <a:endParaRPr lang="cs-CZ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altLang="cs-CZ" sz="2400" b="1" dirty="0" err="1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Share</a:t>
            </a:r>
            <a:r>
              <a:rPr lang="cs-CZ" altLang="cs-CZ" sz="24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cs-CZ" altLang="cs-CZ" sz="24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ideas</a:t>
            </a:r>
            <a:r>
              <a:rPr lang="cs-CZ" altLang="cs-CZ" sz="24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cs-CZ" altLang="cs-CZ" sz="2400" b="1" dirty="0" err="1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Whiteboard</a:t>
            </a:r>
            <a:r>
              <a:rPr lang="cs-CZ" altLang="cs-CZ" sz="24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in MS Teams</a:t>
            </a:r>
            <a:endParaRPr lang="en-US" altLang="cs-CZ" sz="2400" b="1" dirty="0">
              <a:solidFill>
                <a:srgbClr val="00206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 err="1"/>
              <a:t>Why</a:t>
            </a:r>
            <a:r>
              <a:rPr lang="cs-CZ" dirty="0"/>
              <a:t> study </a:t>
            </a:r>
            <a:r>
              <a:rPr lang="cs-CZ" dirty="0" err="1"/>
              <a:t>motivation</a:t>
            </a:r>
            <a:r>
              <a:rPr lang="cs-CZ" dirty="0"/>
              <a:t>?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73B59F-F503-4B43-9B41-1E2034A04C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75" t="17801" r="3538" b="62600"/>
          <a:stretch/>
        </p:blipFill>
        <p:spPr>
          <a:xfrm>
            <a:off x="7524328" y="214924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65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919288"/>
            <a:ext cx="7630528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top career goals for UK university students were: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to have work-life balance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to be competitively or intellectually challenged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to be secure or stable in my job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to be dedicated to a cause or to feel that I am serving a greater good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to have an international career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to be entrepreneurial or creative and innovative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to be a leader or manager of people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to be a technical or functional expert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to be autonomous or independent.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 err="1"/>
              <a:t>Why</a:t>
            </a:r>
            <a:r>
              <a:rPr lang="cs-CZ" dirty="0"/>
              <a:t> study </a:t>
            </a:r>
            <a:r>
              <a:rPr lang="cs-CZ" dirty="0" err="1"/>
              <a:t>motivation</a:t>
            </a:r>
            <a:r>
              <a:rPr lang="cs-CZ" dirty="0"/>
              <a:t>?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73B59F-F503-4B43-9B41-1E2034A04C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75" t="17801" r="3538" b="62600"/>
          <a:stretch/>
        </p:blipFill>
        <p:spPr>
          <a:xfrm>
            <a:off x="7524328" y="277853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99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737407"/>
            <a:ext cx="6818194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Apple released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iPad in May 2010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pictures of iPhones were burned in Hong Kong and protesters called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a global boycott of Apple products.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followed a series of employee suicides at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Foxconn, a contract manufacturer which makes products for Apple and other electronics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companies at Foxconn City, an industrial park in </a:t>
            </a:r>
            <a:r>
              <a:rPr lang="en-GB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Shenzen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Foxconn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City has 15 </a:t>
            </a:r>
            <a:r>
              <a:rPr lang="en-GB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multistorey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manufacturing buildings where there were twelve suicides in one year. These deaths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raised questions about ‘sweatshop’ working conditions. Although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Foxconn paid the </a:t>
            </a:r>
            <a:r>
              <a:rPr lang="en-GB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Shenzen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minimum wage, employees compared the company facilities to a prison, said that they were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forced to work illegal overtime and night shifts, were exposed to hazardous materials, and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 their privacy invaded by management.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response to the suicides, the company put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nets around its buildings, hired counsellors, and brought in Buddhist monks to pray.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chief executive denied that he was running a ‘sweatshop’, but Apple, Foxconn, and other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companies had already suffered ‘bad press’ </a:t>
            </a:r>
            <a:r>
              <a:rPr lang="en-GB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(The Economist, 2010).</a:t>
            </a:r>
            <a:endParaRPr lang="cs-CZ" sz="1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8424936" cy="507703"/>
          </a:xfrm>
        </p:spPr>
        <p:txBody>
          <a:bodyPr/>
          <a:lstStyle/>
          <a:p>
            <a:r>
              <a:rPr lang="en-GB" sz="2000" dirty="0"/>
              <a:t>A demotivated workforce, on the other hand, can be disastrous</a:t>
            </a:r>
            <a:r>
              <a:rPr lang="cs-CZ" sz="2000" dirty="0"/>
              <a:t>!!!</a:t>
            </a:r>
            <a:endParaRPr lang="en-US" sz="20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FDA3BAA-9FB9-4604-A0F7-1622A18917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024" t="13671" r="4327" b="45800"/>
          <a:stretch/>
        </p:blipFill>
        <p:spPr>
          <a:xfrm>
            <a:off x="7000026" y="847205"/>
            <a:ext cx="1964462" cy="129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597638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29153</TotalTime>
  <Words>4160</Words>
  <Application>Microsoft Office PowerPoint</Application>
  <PresentationFormat>On-screen Show (16:9)</PresentationFormat>
  <Paragraphs>403</Paragraphs>
  <Slides>46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Arial</vt:lpstr>
      <vt:lpstr>Calibri</vt:lpstr>
      <vt:lpstr>Calibri Light</vt:lpstr>
      <vt:lpstr>Times New Roman</vt:lpstr>
      <vt:lpstr>Wingdings</vt:lpstr>
      <vt:lpstr>SLU</vt:lpstr>
      <vt:lpstr>Motiv Office</vt:lpstr>
      <vt:lpstr>1_SLU</vt:lpstr>
      <vt:lpstr>7. TOPIC  individuals in the organization  motivation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study motivation?</vt:lpstr>
      <vt:lpstr>Why study motivation?</vt:lpstr>
      <vt:lpstr>A demotivated workforce, on the other hand, can be disastrous!!!</vt:lpstr>
      <vt:lpstr>Why study motivation?</vt:lpstr>
      <vt:lpstr>Extreme jobs</vt:lpstr>
      <vt:lpstr>Extreme jobs</vt:lpstr>
      <vt:lpstr>Boreout</vt:lpstr>
      <vt:lpstr>Boreout</vt:lpstr>
      <vt:lpstr>Drives, motives, and motivation</vt:lpstr>
      <vt:lpstr>Drives, motives, and motivation</vt:lpstr>
      <vt:lpstr>Drives, motives, and motivation</vt:lpstr>
      <vt:lpstr>PowerPoint Presentation</vt:lpstr>
      <vt:lpstr>PowerPoint Presentation</vt:lpstr>
      <vt:lpstr>Content theories</vt:lpstr>
      <vt:lpstr>Content theories - Abraham Maslow’s needs hierarchy </vt:lpstr>
      <vt:lpstr>Content theories</vt:lpstr>
      <vt:lpstr>Process theories</vt:lpstr>
      <vt:lpstr>Equity theory</vt:lpstr>
      <vt:lpstr>Equity theory</vt:lpstr>
      <vt:lpstr>Expectancy theory</vt:lpstr>
      <vt:lpstr>Expectancy theory</vt:lpstr>
      <vt:lpstr>Goal-setting theory</vt:lpstr>
      <vt:lpstr>Goal-setting theory</vt:lpstr>
      <vt:lpstr>Inner work life theory</vt:lpstr>
      <vt:lpstr>Inner work life theory</vt:lpstr>
      <vt:lpstr>The social process of motivating others</vt:lpstr>
      <vt:lpstr>The social process of motivating others</vt:lpstr>
      <vt:lpstr>The social process of motivating others</vt:lpstr>
      <vt:lpstr>The social process of motivating others</vt:lpstr>
      <vt:lpstr>The social process of motivating others</vt:lpstr>
      <vt:lpstr>The Job Characteristics Model   </vt:lpstr>
      <vt:lpstr>The social process of motivating others</vt:lpstr>
      <vt:lpstr>Empowerment, engagement, and high performance</vt:lpstr>
      <vt:lpstr>Empowerment, engagement, and high performance</vt:lpstr>
      <vt:lpstr>Empowerment, engagement, and high performance</vt:lpstr>
      <vt:lpstr>The case for high performance work systems</vt:lpstr>
      <vt:lpstr>PowerPoint Presentation</vt:lpstr>
      <vt:lpstr>RECAP</vt:lpstr>
      <vt:lpstr>RECAP</vt:lpstr>
      <vt:lpstr> We can share our thoughts and ask questions 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Pavel Adámek</cp:lastModifiedBy>
  <cp:revision>550</cp:revision>
  <cp:lastPrinted>2018-10-04T06:50:24Z</cp:lastPrinted>
  <dcterms:created xsi:type="dcterms:W3CDTF">2016-07-06T15:42:34Z</dcterms:created>
  <dcterms:modified xsi:type="dcterms:W3CDTF">2023-06-30T23:35:01Z</dcterms:modified>
</cp:coreProperties>
</file>