
<file path=[Content_Types].xml><?xml version="1.0" encoding="utf-8"?>
<Types xmlns="http://schemas.openxmlformats.org/package/2006/content-types">
  <Default Extension="png" ContentType="image/png"/>
  <Default Extension="jfif" ContentType="image/jpe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56" r:id="rId3"/>
    <p:sldId id="322" r:id="rId4"/>
    <p:sldId id="298" r:id="rId5"/>
    <p:sldId id="323" r:id="rId6"/>
    <p:sldId id="310" r:id="rId7"/>
    <p:sldId id="319" r:id="rId8"/>
    <p:sldId id="390" r:id="rId9"/>
    <p:sldId id="312" r:id="rId10"/>
    <p:sldId id="313" r:id="rId11"/>
    <p:sldId id="317" r:id="rId12"/>
    <p:sldId id="385" r:id="rId13"/>
    <p:sldId id="386" r:id="rId14"/>
    <p:sldId id="387" r:id="rId15"/>
    <p:sldId id="395" r:id="rId16"/>
    <p:sldId id="272" r:id="rId17"/>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8F291C6E-8C11-4C63-B6A7-41152987D890}" type="datetimeFigureOut">
              <a:rPr lang="cs-CZ" smtClean="0"/>
              <a:t>01.03.2023</a:t>
            </a:fld>
            <a:endParaRPr lang="cs-CZ" dirty="0"/>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359E297A-3969-4687-A305-E76BC2BDE3BE}" type="slidenum">
              <a:rPr lang="cs-CZ" smtClean="0"/>
              <a:t>‹#›</a:t>
            </a:fld>
            <a:endParaRPr lang="cs-CZ" dirty="0"/>
          </a:p>
        </p:txBody>
      </p:sp>
    </p:spTree>
    <p:extLst>
      <p:ext uri="{BB962C8B-B14F-4D97-AF65-F5344CB8AC3E}">
        <p14:creationId xmlns:p14="http://schemas.microsoft.com/office/powerpoint/2010/main" val="185828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F988D40A-5051-4A30-8E5D-41588DAD2BAF}" type="datetimeFigureOut">
              <a:rPr lang="cs-CZ" smtClean="0"/>
              <a:t>01.03.2023</a:t>
            </a:fld>
            <a:endParaRPr lang="cs-CZ" dirty="0"/>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90E54C59-2E3D-4B63-B506-2D0AEC0A3AB3}" type="slidenum">
              <a:rPr lang="cs-CZ" smtClean="0"/>
              <a:t>‹#›</a:t>
            </a:fld>
            <a:endParaRPr lang="cs-CZ" dirty="0"/>
          </a:p>
        </p:txBody>
      </p:sp>
    </p:spTree>
    <p:extLst>
      <p:ext uri="{BB962C8B-B14F-4D97-AF65-F5344CB8AC3E}">
        <p14:creationId xmlns:p14="http://schemas.microsoft.com/office/powerpoint/2010/main" val="30101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0E54C59-2E3D-4B63-B506-2D0AEC0A3AB3}" type="slidenum">
              <a:rPr lang="cs-CZ" smtClean="0"/>
              <a:t>5</a:t>
            </a:fld>
            <a:endParaRPr lang="cs-CZ" dirty="0"/>
          </a:p>
        </p:txBody>
      </p:sp>
    </p:spTree>
    <p:extLst>
      <p:ext uri="{BB962C8B-B14F-4D97-AF65-F5344CB8AC3E}">
        <p14:creationId xmlns:p14="http://schemas.microsoft.com/office/powerpoint/2010/main" val="380948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7075" indent="-279400">
              <a:spcBef>
                <a:spcPct val="30000"/>
              </a:spcBef>
              <a:defRPr sz="1200">
                <a:solidFill>
                  <a:schemeClr val="tx1"/>
                </a:solidFill>
                <a:latin typeface="Arial" panose="020B0604020202020204" pitchFamily="34" charset="0"/>
              </a:defRPr>
            </a:lvl2pPr>
            <a:lvl3pPr marL="1119188" indent="-223838">
              <a:spcBef>
                <a:spcPct val="30000"/>
              </a:spcBef>
              <a:defRPr sz="1200">
                <a:solidFill>
                  <a:schemeClr val="tx1"/>
                </a:solidFill>
                <a:latin typeface="Arial" panose="020B0604020202020204" pitchFamily="34" charset="0"/>
              </a:defRPr>
            </a:lvl3pPr>
            <a:lvl4pPr marL="1566863" indent="-223838">
              <a:spcBef>
                <a:spcPct val="30000"/>
              </a:spcBef>
              <a:defRPr sz="1200">
                <a:solidFill>
                  <a:schemeClr val="tx1"/>
                </a:solidFill>
                <a:latin typeface="Arial" panose="020B0604020202020204" pitchFamily="34" charset="0"/>
              </a:defRPr>
            </a:lvl4pPr>
            <a:lvl5pPr marL="2014538" indent="-223838">
              <a:spcBef>
                <a:spcPct val="30000"/>
              </a:spcBef>
              <a:defRPr sz="1200">
                <a:solidFill>
                  <a:schemeClr val="tx1"/>
                </a:solidFill>
                <a:latin typeface="Arial" panose="020B0604020202020204" pitchFamily="34" charset="0"/>
              </a:defRPr>
            </a:lvl5pPr>
            <a:lvl6pPr marL="2471738" indent="-223838" eaLnBrk="0" fontAlgn="base" hangingPunct="0">
              <a:spcBef>
                <a:spcPct val="30000"/>
              </a:spcBef>
              <a:spcAft>
                <a:spcPct val="0"/>
              </a:spcAft>
              <a:defRPr sz="1200">
                <a:solidFill>
                  <a:schemeClr val="tx1"/>
                </a:solidFill>
                <a:latin typeface="Arial" panose="020B0604020202020204" pitchFamily="34" charset="0"/>
              </a:defRPr>
            </a:lvl6pPr>
            <a:lvl7pPr marL="2928938" indent="-223838" eaLnBrk="0" fontAlgn="base" hangingPunct="0">
              <a:spcBef>
                <a:spcPct val="30000"/>
              </a:spcBef>
              <a:spcAft>
                <a:spcPct val="0"/>
              </a:spcAft>
              <a:defRPr sz="1200">
                <a:solidFill>
                  <a:schemeClr val="tx1"/>
                </a:solidFill>
                <a:latin typeface="Arial" panose="020B0604020202020204" pitchFamily="34" charset="0"/>
              </a:defRPr>
            </a:lvl7pPr>
            <a:lvl8pPr marL="3386138" indent="-223838" eaLnBrk="0" fontAlgn="base" hangingPunct="0">
              <a:spcBef>
                <a:spcPct val="30000"/>
              </a:spcBef>
              <a:spcAft>
                <a:spcPct val="0"/>
              </a:spcAft>
              <a:defRPr sz="1200">
                <a:solidFill>
                  <a:schemeClr val="tx1"/>
                </a:solidFill>
                <a:latin typeface="Arial" panose="020B0604020202020204" pitchFamily="34" charset="0"/>
              </a:defRPr>
            </a:lvl8pPr>
            <a:lvl9pPr marL="3843338" indent="-2238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48D8E9-A3E3-444F-93FC-9B21F37DA2B2}" type="slidenum">
              <a:rPr lang="en-US" altLang="cs-CZ"/>
              <a:pPr>
                <a:spcBef>
                  <a:spcPct val="0"/>
                </a:spcBef>
              </a:pPr>
              <a:t>13</a:t>
            </a:fld>
            <a:endParaRPr lang="en-US" altLang="cs-CZ" dirty="0"/>
          </a:p>
        </p:txBody>
      </p:sp>
      <p:sp>
        <p:nvSpPr>
          <p:cNvPr id="34819" name="Rectangle 2"/>
          <p:cNvSpPr>
            <a:spLocks noChangeArrowheads="1"/>
          </p:cNvSpPr>
          <p:nvPr/>
        </p:nvSpPr>
        <p:spPr bwMode="auto">
          <a:xfrm>
            <a:off x="3675718"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0" name="Rectangle 3"/>
          <p:cNvSpPr>
            <a:spLocks noChangeArrowheads="1"/>
          </p:cNvSpPr>
          <p:nvPr/>
        </p:nvSpPr>
        <p:spPr bwMode="auto">
          <a:xfrm>
            <a:off x="3675718"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758" tIns="0" rIns="19758" bIns="0"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r>
              <a:rPr lang="en-US" altLang="cs-CZ" sz="1100" i="1" dirty="0">
                <a:latin typeface="Times New Roman" panose="02020603050405020304" pitchFamily="18" charset="0"/>
              </a:rPr>
              <a:t>4</a:t>
            </a:r>
          </a:p>
        </p:txBody>
      </p:sp>
      <p:sp>
        <p:nvSpPr>
          <p:cNvPr id="34821" name="Rectangle 4"/>
          <p:cNvSpPr>
            <a:spLocks noChangeArrowheads="1"/>
          </p:cNvSpPr>
          <p:nvPr/>
        </p:nvSpPr>
        <p:spPr bwMode="auto">
          <a:xfrm>
            <a:off x="0"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2" name="Rectangle 5"/>
          <p:cNvSpPr>
            <a:spLocks noChangeArrowheads="1"/>
          </p:cNvSpPr>
          <p:nvPr/>
        </p:nvSpPr>
        <p:spPr bwMode="auto">
          <a:xfrm>
            <a:off x="0"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4823" name="Rectangle 6"/>
          <p:cNvSpPr>
            <a:spLocks noGrp="1" noRot="1" noChangeAspect="1" noChangeArrowheads="1" noTextEdit="1"/>
          </p:cNvSpPr>
          <p:nvPr>
            <p:ph type="sldImg"/>
          </p:nvPr>
        </p:nvSpPr>
        <p:spPr>
          <a:ln w="12700" cap="flat"/>
        </p:spPr>
      </p:sp>
      <p:sp>
        <p:nvSpPr>
          <p:cNvPr id="34824"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7" tIns="46100" rIns="93847" bIns="46100"/>
          <a:lstStyle/>
          <a:p>
            <a:pPr eaLnBrk="1" hangingPunct="1"/>
            <a:endParaRPr lang="cs-CZ" altLang="cs-CZ" dirty="0" smtClean="0">
              <a:latin typeface="Arial" panose="020B0604020202020204" pitchFamily="34" charset="0"/>
            </a:endParaRPr>
          </a:p>
        </p:txBody>
      </p:sp>
    </p:spTree>
    <p:extLst>
      <p:ext uri="{BB962C8B-B14F-4D97-AF65-F5344CB8AC3E}">
        <p14:creationId xmlns:p14="http://schemas.microsoft.com/office/powerpoint/2010/main" val="1879996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7075" indent="-279400">
              <a:spcBef>
                <a:spcPct val="30000"/>
              </a:spcBef>
              <a:defRPr sz="1200">
                <a:solidFill>
                  <a:schemeClr val="tx1"/>
                </a:solidFill>
                <a:latin typeface="Arial" panose="020B0604020202020204" pitchFamily="34" charset="0"/>
              </a:defRPr>
            </a:lvl2pPr>
            <a:lvl3pPr marL="1119188" indent="-223838">
              <a:spcBef>
                <a:spcPct val="30000"/>
              </a:spcBef>
              <a:defRPr sz="1200">
                <a:solidFill>
                  <a:schemeClr val="tx1"/>
                </a:solidFill>
                <a:latin typeface="Arial" panose="020B0604020202020204" pitchFamily="34" charset="0"/>
              </a:defRPr>
            </a:lvl3pPr>
            <a:lvl4pPr marL="1566863" indent="-223838">
              <a:spcBef>
                <a:spcPct val="30000"/>
              </a:spcBef>
              <a:defRPr sz="1200">
                <a:solidFill>
                  <a:schemeClr val="tx1"/>
                </a:solidFill>
                <a:latin typeface="Arial" panose="020B0604020202020204" pitchFamily="34" charset="0"/>
              </a:defRPr>
            </a:lvl4pPr>
            <a:lvl5pPr marL="2014538" indent="-223838">
              <a:spcBef>
                <a:spcPct val="30000"/>
              </a:spcBef>
              <a:defRPr sz="1200">
                <a:solidFill>
                  <a:schemeClr val="tx1"/>
                </a:solidFill>
                <a:latin typeface="Arial" panose="020B0604020202020204" pitchFamily="34" charset="0"/>
              </a:defRPr>
            </a:lvl5pPr>
            <a:lvl6pPr marL="2471738" indent="-223838" eaLnBrk="0" fontAlgn="base" hangingPunct="0">
              <a:spcBef>
                <a:spcPct val="30000"/>
              </a:spcBef>
              <a:spcAft>
                <a:spcPct val="0"/>
              </a:spcAft>
              <a:defRPr sz="1200">
                <a:solidFill>
                  <a:schemeClr val="tx1"/>
                </a:solidFill>
                <a:latin typeface="Arial" panose="020B0604020202020204" pitchFamily="34" charset="0"/>
              </a:defRPr>
            </a:lvl6pPr>
            <a:lvl7pPr marL="2928938" indent="-223838" eaLnBrk="0" fontAlgn="base" hangingPunct="0">
              <a:spcBef>
                <a:spcPct val="30000"/>
              </a:spcBef>
              <a:spcAft>
                <a:spcPct val="0"/>
              </a:spcAft>
              <a:defRPr sz="1200">
                <a:solidFill>
                  <a:schemeClr val="tx1"/>
                </a:solidFill>
                <a:latin typeface="Arial" panose="020B0604020202020204" pitchFamily="34" charset="0"/>
              </a:defRPr>
            </a:lvl7pPr>
            <a:lvl8pPr marL="3386138" indent="-223838" eaLnBrk="0" fontAlgn="base" hangingPunct="0">
              <a:spcBef>
                <a:spcPct val="30000"/>
              </a:spcBef>
              <a:spcAft>
                <a:spcPct val="0"/>
              </a:spcAft>
              <a:defRPr sz="1200">
                <a:solidFill>
                  <a:schemeClr val="tx1"/>
                </a:solidFill>
                <a:latin typeface="Arial" panose="020B0604020202020204" pitchFamily="34" charset="0"/>
              </a:defRPr>
            </a:lvl8pPr>
            <a:lvl9pPr marL="3843338" indent="-22383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B47309E-E971-4F20-B8A2-2B1C997E65CD}" type="slidenum">
              <a:rPr lang="en-US" altLang="cs-CZ"/>
              <a:pPr>
                <a:spcBef>
                  <a:spcPct val="0"/>
                </a:spcBef>
              </a:pPr>
              <a:t>14</a:t>
            </a:fld>
            <a:endParaRPr lang="en-US" altLang="cs-CZ" dirty="0"/>
          </a:p>
        </p:txBody>
      </p:sp>
      <p:sp>
        <p:nvSpPr>
          <p:cNvPr id="36867" name="Rectangle 2"/>
          <p:cNvSpPr>
            <a:spLocks noChangeArrowheads="1"/>
          </p:cNvSpPr>
          <p:nvPr/>
        </p:nvSpPr>
        <p:spPr bwMode="auto">
          <a:xfrm>
            <a:off x="3675718"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68" name="Rectangle 3"/>
          <p:cNvSpPr>
            <a:spLocks noChangeArrowheads="1"/>
          </p:cNvSpPr>
          <p:nvPr/>
        </p:nvSpPr>
        <p:spPr bwMode="auto">
          <a:xfrm>
            <a:off x="3675718"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9758" tIns="0" rIns="19758" bIns="0"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r>
              <a:rPr lang="en-US" altLang="cs-CZ" sz="1100" i="1" dirty="0">
                <a:latin typeface="Times New Roman" panose="02020603050405020304" pitchFamily="18" charset="0"/>
              </a:rPr>
              <a:t>5</a:t>
            </a:r>
          </a:p>
        </p:txBody>
      </p:sp>
      <p:sp>
        <p:nvSpPr>
          <p:cNvPr id="36869" name="Rectangle 4"/>
          <p:cNvSpPr>
            <a:spLocks noChangeArrowheads="1"/>
          </p:cNvSpPr>
          <p:nvPr/>
        </p:nvSpPr>
        <p:spPr bwMode="auto">
          <a:xfrm>
            <a:off x="0" y="10240207"/>
            <a:ext cx="2809662" cy="539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70" name="Rectangle 5"/>
          <p:cNvSpPr>
            <a:spLocks noChangeArrowheads="1"/>
          </p:cNvSpPr>
          <p:nvPr/>
        </p:nvSpPr>
        <p:spPr bwMode="auto">
          <a:xfrm>
            <a:off x="0" y="0"/>
            <a:ext cx="2809662" cy="53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4835" tIns="47417" rIns="94835" bIns="47417"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cs-CZ" sz="1800" dirty="0">
              <a:latin typeface="Times New Roman" panose="02020603050405020304" pitchFamily="18" charset="0"/>
            </a:endParaRPr>
          </a:p>
        </p:txBody>
      </p:sp>
      <p:sp>
        <p:nvSpPr>
          <p:cNvPr id="36871" name="Rectangle 6"/>
          <p:cNvSpPr>
            <a:spLocks noGrp="1" noRot="1" noChangeAspect="1" noChangeArrowheads="1" noTextEdit="1"/>
          </p:cNvSpPr>
          <p:nvPr>
            <p:ph type="sldImg"/>
          </p:nvPr>
        </p:nvSpPr>
        <p:spPr>
          <a:ln w="12700" cap="flat"/>
        </p:spPr>
      </p:sp>
      <p:sp>
        <p:nvSpPr>
          <p:cNvPr id="36872" name="Rectangle 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7" tIns="46100" rIns="93847" bIns="46100"/>
          <a:lstStyle/>
          <a:p>
            <a:pPr eaLnBrk="1" hangingPunct="1"/>
            <a:endParaRPr lang="cs-CZ" altLang="cs-CZ" dirty="0" smtClean="0">
              <a:latin typeface="Arial" panose="020B0604020202020204" pitchFamily="34" charset="0"/>
            </a:endParaRPr>
          </a:p>
        </p:txBody>
      </p:sp>
    </p:spTree>
    <p:extLst>
      <p:ext uri="{BB962C8B-B14F-4D97-AF65-F5344CB8AC3E}">
        <p14:creationId xmlns:p14="http://schemas.microsoft.com/office/powerpoint/2010/main" val="3268669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67D411A-99D2-459F-9165-C384EDF5D9C1}" type="datetime1">
              <a:rPr lang="cs-CZ" smtClean="0"/>
              <a:t>01.03.2023</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A2E942-73C2-4678-A549-EFA4A652CB1D}" type="datetime1">
              <a:rPr lang="cs-CZ" smtClean="0"/>
              <a:t>01.03.2023</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C114D0-C4DE-4A06-908C-0A051B5E3B47}" type="datetime1">
              <a:rPr lang="cs-CZ" smtClean="0"/>
              <a:t>01.03.2023</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9838267"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1079500" y="2138364"/>
            <a:ext cx="5202767" cy="388143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klipart 3"/>
          <p:cNvSpPr>
            <a:spLocks noGrp="1"/>
          </p:cNvSpPr>
          <p:nvPr>
            <p:ph type="clipArt" sz="half" idx="2"/>
          </p:nvPr>
        </p:nvSpPr>
        <p:spPr>
          <a:xfrm>
            <a:off x="6485467" y="2138364"/>
            <a:ext cx="5204884" cy="3881437"/>
          </a:xfrm>
        </p:spPr>
        <p:txBody>
          <a:bodyPr/>
          <a:lstStyle/>
          <a:p>
            <a:pPr lvl="0"/>
            <a:endParaRPr lang="cs-CZ" noProof="0" dirty="0" smtClean="0"/>
          </a:p>
        </p:txBody>
      </p:sp>
      <p:sp>
        <p:nvSpPr>
          <p:cNvPr id="5" name="Rectangle 108"/>
          <p:cNvSpPr>
            <a:spLocks noGrp="1" noChangeArrowheads="1"/>
          </p:cNvSpPr>
          <p:nvPr>
            <p:ph type="dt" sz="half" idx="10"/>
          </p:nvPr>
        </p:nvSpPr>
        <p:spPr/>
        <p:txBody>
          <a:bodyPr/>
          <a:lstStyle>
            <a:lvl1pPr>
              <a:defRPr/>
            </a:lvl1pPr>
          </a:lstStyle>
          <a:p>
            <a:pPr>
              <a:defRPr/>
            </a:pPr>
            <a:fld id="{697E09F2-62CF-45F0-A4DD-A13A1B752272}" type="datetime1">
              <a:rPr lang="cs-CZ" smtClean="0"/>
              <a:t>01.03.2023</a:t>
            </a:fld>
            <a:endParaRPr lang="en-US" dirty="0"/>
          </a:p>
        </p:txBody>
      </p:sp>
      <p:sp>
        <p:nvSpPr>
          <p:cNvPr id="6" name="Rectangle 109"/>
          <p:cNvSpPr>
            <a:spLocks noGrp="1" noChangeArrowheads="1"/>
          </p:cNvSpPr>
          <p:nvPr>
            <p:ph type="ftr" sz="quarter" idx="11"/>
          </p:nvPr>
        </p:nvSpPr>
        <p:spPr/>
        <p:txBody>
          <a:bodyPr/>
          <a:lstStyle>
            <a:lvl1pPr>
              <a:defRPr/>
            </a:lvl1pPr>
          </a:lstStyle>
          <a:p>
            <a:pPr>
              <a:defRPr/>
            </a:pPr>
            <a:endParaRPr lang="en-US" dirty="0"/>
          </a:p>
        </p:txBody>
      </p:sp>
      <p:sp>
        <p:nvSpPr>
          <p:cNvPr id="7" name="Rectangle 110"/>
          <p:cNvSpPr>
            <a:spLocks noGrp="1" noChangeArrowheads="1"/>
          </p:cNvSpPr>
          <p:nvPr>
            <p:ph type="sldNum" sz="quarter" idx="12"/>
          </p:nvPr>
        </p:nvSpPr>
        <p:spPr/>
        <p:txBody>
          <a:bodyPr/>
          <a:lstStyle>
            <a:lvl1pPr>
              <a:defRPr smtClean="0"/>
            </a:lvl1pPr>
          </a:lstStyle>
          <a:p>
            <a:pPr>
              <a:defRPr/>
            </a:pPr>
            <a:fld id="{D909799B-BE8A-4914-A8A6-A676F2A572A9}" type="slidenum">
              <a:rPr lang="en-US" altLang="cs-CZ"/>
              <a:pPr>
                <a:defRPr/>
              </a:pPr>
              <a:t>‹#›</a:t>
            </a:fld>
            <a:endParaRPr lang="en-US" altLang="cs-CZ" dirty="0"/>
          </a:p>
        </p:txBody>
      </p:sp>
    </p:spTree>
    <p:extLst>
      <p:ext uri="{BB962C8B-B14F-4D97-AF65-F5344CB8AC3E}">
        <p14:creationId xmlns:p14="http://schemas.microsoft.com/office/powerpoint/2010/main" val="3511706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801717-6F00-47A4-89A4-2D31C00BB221}" type="datetime1">
              <a:rPr lang="cs-CZ" smtClean="0"/>
              <a:t>01.03.2023</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096F23A-5E44-4355-BDBA-0CD1D889F9F4}" type="datetime1">
              <a:rPr lang="cs-CZ" smtClean="0"/>
              <a:t>01.03.2023</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CE28C8-8361-4463-BF79-DCF564F49157}" type="datetime1">
              <a:rPr lang="cs-CZ" smtClean="0"/>
              <a:t>01.03.2023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6796837-8DE1-4CFC-9C50-AE27EB2E8617}" type="datetime1">
              <a:rPr lang="cs-CZ" smtClean="0"/>
              <a:t>01.03.2023</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F02FAEF-2463-4E9E-9D95-373285ED2593}" type="datetime1">
              <a:rPr lang="cs-CZ" smtClean="0"/>
              <a:t>01.03.2023</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698496-6B4F-479A-BFFD-E018E5ED3B0C}" type="datetime1">
              <a:rPr lang="cs-CZ" smtClean="0"/>
              <a:t>01.03.2023</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0C2D42-8B5E-4E2C-AAA1-9AE5F63CE90C}" type="datetime1">
              <a:rPr lang="cs-CZ" smtClean="0"/>
              <a:t>01.03.2023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D31E011-EFA6-42D4-8CF7-2EE207E3B124}" type="datetime1">
              <a:rPr lang="cs-CZ" smtClean="0"/>
              <a:t>01.03.2023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AFF6-7CD4-4070-9395-955DB9142D54}" type="datetime1">
              <a:rPr lang="cs-CZ" smtClean="0"/>
              <a:t>01.03.2023</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722811" y="356659"/>
            <a:ext cx="6130835"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174172" y="932723"/>
            <a:ext cx="7265978"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Leadership</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smtClean="0">
                <a:solidFill>
                  <a:schemeClr val="bg1"/>
                </a:solidFill>
                <a:latin typeface="Times New Roman" panose="02020603050405020304" pitchFamily="18" charset="0"/>
                <a:cs typeface="Times New Roman" panose="02020603050405020304" pitchFamily="18" charset="0"/>
              </a:rPr>
              <a:t>and management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3648622"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7114903" y="3988527"/>
            <a:ext cx="4848126" cy="2512816"/>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2400" b="1" dirty="0" smtClean="0">
                <a:solidFill>
                  <a:srgbClr val="307871"/>
                </a:solidFill>
                <a:latin typeface="Times New Roman" panose="02020603050405020304" pitchFamily="18" charset="0"/>
                <a:cs typeface="Times New Roman" panose="02020603050405020304" pitchFamily="18" charset="0"/>
              </a:rPr>
              <a:t>Ing. Žaneta Rylková, Ph.D.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l">
              <a:defRPr/>
            </a:pPr>
            <a:r>
              <a:rPr lang="cs-CZ" altLang="cs-CZ" sz="1400" dirty="0">
                <a:latin typeface="Times New Roman" panose="02020603050405020304" pitchFamily="18" charset="0"/>
                <a:cs typeface="Times New Roman" panose="02020603050405020304" pitchFamily="18" charset="0"/>
              </a:rPr>
              <a:t>Silesian Univerzity in Opava, School of Business Administration in Karvina</a:t>
            </a:r>
          </a:p>
          <a:p>
            <a:pPr algn="l">
              <a:defRPr/>
            </a:pPr>
            <a:r>
              <a:rPr lang="cs-CZ" altLang="cs-CZ" sz="1400" dirty="0">
                <a:latin typeface="Times New Roman" panose="02020603050405020304" pitchFamily="18" charset="0"/>
                <a:cs typeface="Times New Roman" panose="02020603050405020304" pitchFamily="18" charset="0"/>
              </a:rPr>
              <a:t>Czech Republic</a:t>
            </a:r>
          </a:p>
          <a:p>
            <a:pPr algn="l">
              <a:defRPr/>
            </a:pPr>
            <a:r>
              <a:rPr lang="cs-CZ" altLang="cs-CZ" sz="1400" dirty="0">
                <a:latin typeface="Times New Roman" panose="02020603050405020304" pitchFamily="18" charset="0"/>
                <a:cs typeface="Times New Roman" panose="02020603050405020304" pitchFamily="18" charset="0"/>
              </a:rPr>
              <a:t>Department of Business Economics and Management</a:t>
            </a:r>
          </a:p>
          <a:p>
            <a:pPr algn="l">
              <a:defRPr/>
            </a:pPr>
            <a:r>
              <a:rPr lang="cs-CZ" altLang="cs-CZ" sz="1400" dirty="0">
                <a:latin typeface="Times New Roman" panose="02020603050405020304" pitchFamily="18" charset="0"/>
                <a:cs typeface="Times New Roman" panose="02020603050405020304" pitchFamily="18" charset="0"/>
              </a:rPr>
              <a:t>rylkova@opf.slu.cz</a:t>
            </a:r>
          </a:p>
          <a:p>
            <a:pPr algn="r"/>
            <a:endParaRPr lang="en-GB" altLang="cs-CZ"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altLang="cs-CZ" sz="2400" dirty="0" smtClean="0">
                <a:solidFill>
                  <a:srgbClr val="002060"/>
                </a:solidFill>
                <a:latin typeface="Times New Roman" panose="02020603050405020304" pitchFamily="18" charset="0"/>
                <a:cs typeface="Times New Roman" panose="02020603050405020304" pitchFamily="18" charset="0"/>
              </a:rPr>
              <a:t>Manager and leader</a:t>
            </a:r>
            <a:endParaRPr lang="en-GB" altLang="cs-CZ" sz="24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396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4099873063"/>
              </p:ext>
            </p:extLst>
          </p:nvPr>
        </p:nvGraphicFramePr>
        <p:xfrm>
          <a:off x="548456" y="2297312"/>
          <a:ext cx="8128000" cy="3403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3993636977"/>
                    </a:ext>
                  </a:extLst>
                </a:gridCol>
                <a:gridCol w="4064000">
                  <a:extLst>
                    <a:ext uri="{9D8B030D-6E8A-4147-A177-3AD203B41FA5}">
                      <a16:colId xmlns:a16="http://schemas.microsoft.com/office/drawing/2014/main" xmlns="" val="588719594"/>
                    </a:ext>
                  </a:extLst>
                </a:gridCol>
              </a:tblGrid>
              <a:tr h="370840">
                <a:tc>
                  <a:txBody>
                    <a:bodyPr/>
                    <a:lstStyle/>
                    <a:p>
                      <a:r>
                        <a:rPr lang="cs-CZ" dirty="0" smtClean="0">
                          <a:latin typeface="Times New Roman" panose="02020603050405020304" pitchFamily="18" charset="0"/>
                          <a:cs typeface="Times New Roman" panose="02020603050405020304" pitchFamily="18" charset="0"/>
                        </a:rPr>
                        <a:t>Manager</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Leader</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972406006"/>
                  </a:ext>
                </a:extLst>
              </a:tr>
              <a:tr h="370840">
                <a:tc>
                  <a:txBody>
                    <a:bodyPr/>
                    <a:lstStyle/>
                    <a:p>
                      <a:r>
                        <a:rPr lang="cs-CZ" dirty="0" err="1" smtClean="0">
                          <a:latin typeface="Times New Roman" panose="02020603050405020304" pitchFamily="18" charset="0"/>
                          <a:cs typeface="Times New Roman" panose="02020603050405020304" pitchFamily="18" charset="0"/>
                        </a:rPr>
                        <a:t>Avoids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difficulties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Shows charisma and vision</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956187770"/>
                  </a:ext>
                </a:extLst>
              </a:tr>
              <a:tr h="370840">
                <a:tc>
                  <a:txBody>
                    <a:bodyPr/>
                    <a:lstStyle/>
                    <a:p>
                      <a:r>
                        <a:rPr lang="cs-CZ" dirty="0" smtClean="0">
                          <a:latin typeface="Times New Roman" panose="02020603050405020304" pitchFamily="18" charset="0"/>
                          <a:cs typeface="Times New Roman" panose="02020603050405020304" pitchFamily="18" charset="0"/>
                        </a:rPr>
                        <a:t>Plans, organises and controls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Instills trust, pride and respect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738245921"/>
                  </a:ext>
                </a:extLst>
              </a:tr>
              <a:tr h="370840">
                <a:tc>
                  <a:txBody>
                    <a:bodyPr/>
                    <a:lstStyle/>
                    <a:p>
                      <a:r>
                        <a:rPr lang="cs-CZ" dirty="0" smtClean="0">
                          <a:latin typeface="Times New Roman" panose="02020603050405020304" pitchFamily="18" charset="0"/>
                          <a:cs typeface="Times New Roman" panose="02020603050405020304" pitchFamily="18" charset="0"/>
                        </a:rPr>
                        <a:t>Rewards depend on performance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Demonstrates string mental toughness and ambition</a:t>
                      </a:r>
                      <a:r>
                        <a:rPr lang="cs-CZ" baseline="0" dirty="0" smtClean="0">
                          <a:latin typeface="Times New Roman" panose="02020603050405020304" pitchFamily="18" charset="0"/>
                          <a:cs typeface="Times New Roman" panose="02020603050405020304" pitchFamily="18" charset="0"/>
                        </a:rPr>
                        <a:t> for the organisation</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683979327"/>
                  </a:ext>
                </a:extLst>
              </a:tr>
              <a:tr h="370840">
                <a:tc>
                  <a:txBody>
                    <a:bodyPr/>
                    <a:lstStyle/>
                    <a:p>
                      <a:r>
                        <a:rPr lang="cs-CZ" dirty="0" err="1" smtClean="0">
                          <a:latin typeface="Times New Roman" panose="02020603050405020304" pitchFamily="18" charset="0"/>
                          <a:cs typeface="Times New Roman" panose="02020603050405020304" pitchFamily="18" charset="0"/>
                        </a:rPr>
                        <a:t>Focus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deviations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form</a:t>
                      </a:r>
                      <a:r>
                        <a:rPr lang="cs-CZ" dirty="0" smtClean="0">
                          <a:latin typeface="Times New Roman" panose="02020603050405020304" pitchFamily="18" charset="0"/>
                          <a:cs typeface="Times New Roman" panose="02020603050405020304" pitchFamily="18" charset="0"/>
                        </a:rPr>
                        <a:t> rules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Inspires and sets high expectations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3359221447"/>
                  </a:ext>
                </a:extLst>
              </a:tr>
              <a:tr h="370840">
                <a:tc>
                  <a:txBody>
                    <a:bodyPr/>
                    <a:lstStyle/>
                    <a:p>
                      <a:r>
                        <a:rPr lang="cs-CZ" dirty="0" smtClean="0">
                          <a:latin typeface="Times New Roman" panose="02020603050405020304" pitchFamily="18" charset="0"/>
                          <a:cs typeface="Times New Roman" panose="02020603050405020304" pitchFamily="18" charset="0"/>
                        </a:rPr>
                        <a:t>Intervenes when standards, plans are not achieved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Promotes creative</a:t>
                      </a:r>
                      <a:r>
                        <a:rPr lang="cs-CZ" baseline="0" dirty="0" smtClean="0">
                          <a:latin typeface="Times New Roman" panose="02020603050405020304" pitchFamily="18" charset="0"/>
                          <a:cs typeface="Times New Roman" panose="02020603050405020304" pitchFamily="18" charset="0"/>
                        </a:rPr>
                        <a:t> problem solving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949321206"/>
                  </a:ext>
                </a:extLst>
              </a:tr>
              <a:tr h="370840">
                <a:tc>
                  <a:txBody>
                    <a:bodyPr/>
                    <a:lstStyle/>
                    <a:p>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Gives personal attention, considers</a:t>
                      </a:r>
                      <a:r>
                        <a:rPr lang="cs-CZ" baseline="0" dirty="0" smtClean="0">
                          <a:latin typeface="Times New Roman" panose="02020603050405020304" pitchFamily="18" charset="0"/>
                          <a:cs typeface="Times New Roman" panose="02020603050405020304" pitchFamily="18" charset="0"/>
                        </a:rPr>
                        <a:t> individuals, coaches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135652378"/>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10</a:t>
            </a:fld>
            <a:endParaRPr lang="cs-CZ" dirty="0"/>
          </a:p>
        </p:txBody>
      </p:sp>
    </p:spTree>
    <p:extLst>
      <p:ext uri="{BB962C8B-B14F-4D97-AF65-F5344CB8AC3E}">
        <p14:creationId xmlns:p14="http://schemas.microsoft.com/office/powerpoint/2010/main" val="3519192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7341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Leaders on leadership</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Gary Hoffman, who has had a successful career in the banking industry, distilled what he considers to be the nine qualities and roles of a leader:</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Protector of brand and reputation</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and champion of ambitions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Inspirer of shared sense of purpose</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Champion of customers and colleagues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of commitment and trust</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Provider of clear direction</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Creator and facilitator of teamworking</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Coach/builder of skills</a:t>
            </a:r>
          </a:p>
          <a:p>
            <a:pPr lvl="1"/>
            <a:r>
              <a:rPr lang="cs-CZ" altLang="cs-CZ" sz="2000" dirty="0" smtClean="0">
                <a:solidFill>
                  <a:srgbClr val="307871"/>
                </a:solidFill>
                <a:latin typeface="Times New Roman" panose="02020603050405020304" pitchFamily="18" charset="0"/>
                <a:cs typeface="Times New Roman" panose="02020603050405020304" pitchFamily="18" charset="0"/>
              </a:rPr>
              <a:t>Role model of behaviours</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11</a:t>
            </a:fld>
            <a:endParaRPr lang="cs-CZ" dirty="0"/>
          </a:p>
        </p:txBody>
      </p:sp>
    </p:spTree>
    <p:extLst>
      <p:ext uri="{BB962C8B-B14F-4D97-AF65-F5344CB8AC3E}">
        <p14:creationId xmlns:p14="http://schemas.microsoft.com/office/powerpoint/2010/main" val="2052918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2239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Leadership vs.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cs-CZ" dirty="0"/>
              <a:t>Leadership &amp; management are distinct, yet complementary systems of action</a:t>
            </a:r>
          </a:p>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6" name="Rectangle 9"/>
          <p:cNvSpPr>
            <a:spLocks noChangeArrowheads="1"/>
          </p:cNvSpPr>
          <p:nvPr/>
        </p:nvSpPr>
        <p:spPr bwMode="auto">
          <a:xfrm>
            <a:off x="1066800" y="3200400"/>
            <a:ext cx="3527425" cy="1382713"/>
          </a:xfrm>
          <a:prstGeom prst="rect">
            <a:avLst/>
          </a:prstGeom>
          <a:solidFill>
            <a:schemeClr val="accent1"/>
          </a:solidFill>
          <a:ln w="12700">
            <a:solidFill>
              <a:schemeClr val="tx1"/>
            </a:solidFill>
            <a:miter lim="800000"/>
            <a:headEnd/>
            <a:tailEnd/>
          </a:ln>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solidFill>
                  <a:schemeClr val="tx2"/>
                </a:solidFill>
              </a:rPr>
              <a:t>Effective leadership </a:t>
            </a:r>
          </a:p>
          <a:p>
            <a:pPr algn="ctr" eaLnBrk="1" hangingPunct="1">
              <a:spcBef>
                <a:spcPct val="0"/>
              </a:spcBef>
              <a:buClrTx/>
              <a:buSzTx/>
              <a:buFontTx/>
              <a:buNone/>
            </a:pPr>
            <a:r>
              <a:rPr lang="en-US" altLang="cs-CZ" sz="2800" dirty="0">
                <a:solidFill>
                  <a:schemeClr val="tx2"/>
                </a:solidFill>
              </a:rPr>
              <a:t>produces useful change</a:t>
            </a:r>
          </a:p>
        </p:txBody>
      </p:sp>
      <p:sp>
        <p:nvSpPr>
          <p:cNvPr id="9" name="Rectangle 10"/>
          <p:cNvSpPr>
            <a:spLocks noChangeArrowheads="1"/>
          </p:cNvSpPr>
          <p:nvPr/>
        </p:nvSpPr>
        <p:spPr bwMode="auto">
          <a:xfrm>
            <a:off x="4876800" y="3200400"/>
            <a:ext cx="3578225" cy="1382713"/>
          </a:xfrm>
          <a:prstGeom prst="rect">
            <a:avLst/>
          </a:prstGeom>
          <a:solidFill>
            <a:schemeClr val="accent1"/>
          </a:solidFill>
          <a:ln w="12700">
            <a:solidFill>
              <a:schemeClr val="tx1"/>
            </a:solidFill>
            <a:miter lim="800000"/>
            <a:headEnd/>
            <a:tailEnd/>
          </a:ln>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solidFill>
                  <a:schemeClr val="tx2"/>
                </a:solidFill>
              </a:rPr>
              <a:t>Effective management controls complexity</a:t>
            </a:r>
          </a:p>
        </p:txBody>
      </p:sp>
      <p:sp>
        <p:nvSpPr>
          <p:cNvPr id="10" name="Rectangle 6"/>
          <p:cNvSpPr>
            <a:spLocks noChangeArrowheads="1"/>
          </p:cNvSpPr>
          <p:nvPr/>
        </p:nvSpPr>
        <p:spPr bwMode="auto">
          <a:xfrm>
            <a:off x="1220788" y="5099050"/>
            <a:ext cx="7161212" cy="955675"/>
          </a:xfrm>
          <a:prstGeom prst="rect">
            <a:avLst/>
          </a:prstGeom>
          <a:solidFill>
            <a:schemeClr val="accent1"/>
          </a:solidFill>
          <a:ln w="12700">
            <a:solidFill>
              <a:schemeClr val="tx1"/>
            </a:solidFill>
            <a:miter lim="800000"/>
            <a:headEnd/>
            <a:tailEnd/>
          </a:ln>
          <a:effectLst>
            <a:outerShdw dist="107763" dir="2700000" algn="ctr" rotWithShape="0">
              <a:srgbClr val="4D4D4D"/>
            </a:outerShdw>
          </a:effectLst>
        </p:spPr>
        <p:txBody>
          <a:bodyPr lIns="90488" tIns="44450" rIns="90488" bIns="44450" anchor="ct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dirty="0">
                <a:latin typeface="Arial" panose="020B0604020202020204" pitchFamily="34" charset="0"/>
              </a:rPr>
              <a:t>Effective leadership + good management = </a:t>
            </a:r>
            <a:r>
              <a:rPr lang="en-US" altLang="cs-CZ" sz="2800" b="1" dirty="0">
                <a:solidFill>
                  <a:schemeClr val="folHlink"/>
                </a:solidFill>
                <a:latin typeface="Arial" panose="020B0604020202020204" pitchFamily="34" charset="0"/>
              </a:rPr>
              <a:t>healthy organizations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12</a:t>
            </a:fld>
            <a:endParaRPr lang="cs-CZ" dirty="0"/>
          </a:p>
        </p:txBody>
      </p:sp>
    </p:spTree>
    <p:extLst>
      <p:ext uri="{BB962C8B-B14F-4D97-AF65-F5344CB8AC3E}">
        <p14:creationId xmlns:p14="http://schemas.microsoft.com/office/powerpoint/2010/main" val="202525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up)">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9" grpId="0" animBg="1" autoUpdateAnimBg="0"/>
      <p:bldP spid="1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3795"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3796" name="Rectangle 4"/>
          <p:cNvSpPr>
            <a:spLocks noGrp="1" noChangeArrowheads="1"/>
          </p:cNvSpPr>
          <p:nvPr>
            <p:ph type="title"/>
          </p:nvPr>
        </p:nvSpPr>
        <p:spPr>
          <a:noFill/>
        </p:spPr>
        <p:txBody>
          <a:bodyPr vert="horz" lIns="90488" tIns="44450" rIns="90488" bIns="44450" rtlCol="0" anchor="ctr">
            <a:normAutofit/>
          </a:bodyPr>
          <a:lstStyle/>
          <a:p>
            <a:pPr eaLnBrk="1" hangingPunct="1"/>
            <a:r>
              <a:rPr lang="en-US" altLang="cs-CZ" dirty="0" smtClean="0"/>
              <a:t>Management Process</a:t>
            </a:r>
          </a:p>
        </p:txBody>
      </p:sp>
      <p:sp>
        <p:nvSpPr>
          <p:cNvPr id="33797" name="Rectangle 5"/>
          <p:cNvSpPr>
            <a:spLocks noGrp="1" noChangeArrowheads="1"/>
          </p:cNvSpPr>
          <p:nvPr>
            <p:ph type="body" sz="half" idx="1"/>
          </p:nvPr>
        </p:nvSpPr>
        <p:spPr>
          <a:xfrm>
            <a:off x="2590800" y="2209800"/>
            <a:ext cx="4648200" cy="3124200"/>
          </a:xfrm>
          <a:noFill/>
        </p:spPr>
        <p:txBody>
          <a:bodyPr vert="horz" lIns="90488" tIns="44450" rIns="90488" bIns="44450" rtlCol="0">
            <a:normAutofit/>
          </a:bodyPr>
          <a:lstStyle/>
          <a:p>
            <a:pPr eaLnBrk="1" hangingPunct="1">
              <a:lnSpc>
                <a:spcPct val="90000"/>
              </a:lnSpc>
            </a:pPr>
            <a:r>
              <a:rPr lang="en-US" altLang="cs-CZ" dirty="0" smtClean="0"/>
              <a:t>Reduces uncertainty</a:t>
            </a:r>
          </a:p>
          <a:p>
            <a:pPr eaLnBrk="1" hangingPunct="1">
              <a:lnSpc>
                <a:spcPct val="90000"/>
              </a:lnSpc>
            </a:pPr>
            <a:r>
              <a:rPr lang="en-US" altLang="cs-CZ" dirty="0" smtClean="0"/>
              <a:t>Provides stability </a:t>
            </a:r>
          </a:p>
          <a:p>
            <a:pPr eaLnBrk="1" hangingPunct="1">
              <a:lnSpc>
                <a:spcPct val="90000"/>
              </a:lnSpc>
            </a:pPr>
            <a:r>
              <a:rPr lang="en-US" altLang="cs-CZ" dirty="0" smtClean="0"/>
              <a:t>Components</a:t>
            </a:r>
          </a:p>
          <a:p>
            <a:pPr lvl="1" eaLnBrk="1" hangingPunct="1">
              <a:lnSpc>
                <a:spcPct val="90000"/>
              </a:lnSpc>
            </a:pPr>
            <a:r>
              <a:rPr lang="en-US" altLang="cs-CZ" dirty="0" smtClean="0"/>
              <a:t>Planning &amp; budgeting</a:t>
            </a:r>
          </a:p>
          <a:p>
            <a:pPr lvl="1" eaLnBrk="1" hangingPunct="1">
              <a:lnSpc>
                <a:spcPct val="90000"/>
              </a:lnSpc>
            </a:pPr>
            <a:r>
              <a:rPr lang="en-US" altLang="cs-CZ" dirty="0" smtClean="0"/>
              <a:t>Organizing and staffing</a:t>
            </a:r>
          </a:p>
          <a:p>
            <a:pPr lvl="1" eaLnBrk="1" hangingPunct="1">
              <a:lnSpc>
                <a:spcPct val="90000"/>
              </a:lnSpc>
            </a:pPr>
            <a:r>
              <a:rPr lang="en-US" altLang="cs-CZ" dirty="0" smtClean="0"/>
              <a:t>Controlling &amp; problem </a:t>
            </a:r>
            <a:br>
              <a:rPr lang="en-US" altLang="cs-CZ" dirty="0" smtClean="0"/>
            </a:br>
            <a:r>
              <a:rPr lang="en-US" altLang="cs-CZ" dirty="0" smtClean="0"/>
              <a:t>solving</a:t>
            </a:r>
          </a:p>
        </p:txBody>
      </p:sp>
      <p:pic>
        <p:nvPicPr>
          <p:cNvPr id="33798" name="Picture 99" descr="C:\Program Files\Microsoft Office\Clipart\standard\stddir1\BD05068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1981200"/>
            <a:ext cx="17668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9" name="Text Box 100"/>
          <p:cNvSpPr txBox="1">
            <a:spLocks noChangeArrowheads="1"/>
          </p:cNvSpPr>
          <p:nvPr/>
        </p:nvSpPr>
        <p:spPr bwMode="auto">
          <a:xfrm>
            <a:off x="7375526" y="3886201"/>
            <a:ext cx="3292475"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b="1" dirty="0">
                <a:solidFill>
                  <a:schemeClr val="folHlink"/>
                </a:solidFill>
              </a:rPr>
              <a:t>Manager – </a:t>
            </a:r>
          </a:p>
          <a:p>
            <a:pPr algn="ctr" eaLnBrk="1" hangingPunct="1">
              <a:spcBef>
                <a:spcPct val="0"/>
              </a:spcBef>
              <a:buClrTx/>
              <a:buSzTx/>
              <a:buFontTx/>
              <a:buNone/>
            </a:pPr>
            <a:r>
              <a:rPr lang="en-US" altLang="cs-CZ" sz="2800" dirty="0"/>
              <a:t>Most often an advocate for stability and the </a:t>
            </a:r>
          </a:p>
          <a:p>
            <a:pPr algn="ctr" eaLnBrk="1" hangingPunct="1">
              <a:spcBef>
                <a:spcPct val="0"/>
              </a:spcBef>
              <a:buClrTx/>
              <a:buSzTx/>
              <a:buFontTx/>
              <a:buNone/>
            </a:pPr>
            <a:r>
              <a:rPr lang="en-US" altLang="cs-CZ" sz="2800" dirty="0"/>
              <a:t>status quo</a:t>
            </a:r>
          </a:p>
        </p:txBody>
      </p:sp>
      <p:sp>
        <p:nvSpPr>
          <p:cNvPr id="2" name="Zástupný symbol pro číslo snímku 1"/>
          <p:cNvSpPr>
            <a:spLocks noGrp="1"/>
          </p:cNvSpPr>
          <p:nvPr>
            <p:ph type="sldNum" sz="quarter" idx="12"/>
          </p:nvPr>
        </p:nvSpPr>
        <p:spPr/>
        <p:txBody>
          <a:bodyPr/>
          <a:lstStyle/>
          <a:p>
            <a:pPr>
              <a:defRPr/>
            </a:pPr>
            <a:fld id="{D909799B-BE8A-4914-A8A6-A676F2A572A9}" type="slidenum">
              <a:rPr lang="en-US" altLang="cs-CZ" smtClean="0"/>
              <a:pPr>
                <a:defRPr/>
              </a:pPr>
              <a:t>13</a:t>
            </a:fld>
            <a:endParaRPr lang="en-US" altLang="cs-CZ" dirty="0"/>
          </a:p>
        </p:txBody>
      </p:sp>
    </p:spTree>
    <p:extLst>
      <p:ext uri="{BB962C8B-B14F-4D97-AF65-F5344CB8AC3E}">
        <p14:creationId xmlns:p14="http://schemas.microsoft.com/office/powerpoint/2010/main" val="4032528738"/>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209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5843" name="Rectangle 3"/>
          <p:cNvSpPr>
            <a:spLocks noChangeArrowheads="1"/>
          </p:cNvSpPr>
          <p:nvPr/>
        </p:nvSpPr>
        <p:spPr bwMode="auto">
          <a:xfrm>
            <a:off x="4648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cs-CZ" altLang="cs-CZ" sz="1800" dirty="0"/>
          </a:p>
        </p:txBody>
      </p:sp>
      <p:sp>
        <p:nvSpPr>
          <p:cNvPr id="35844" name="Rectangle 4"/>
          <p:cNvSpPr>
            <a:spLocks noGrp="1" noChangeArrowheads="1"/>
          </p:cNvSpPr>
          <p:nvPr>
            <p:ph type="title"/>
          </p:nvPr>
        </p:nvSpPr>
        <p:spPr>
          <a:xfrm>
            <a:off x="2209800" y="457200"/>
            <a:ext cx="8458200" cy="1143000"/>
          </a:xfrm>
          <a:noFill/>
        </p:spPr>
        <p:txBody>
          <a:bodyPr vert="horz" lIns="90488" tIns="44450" rIns="90488" bIns="44450" rtlCol="0" anchor="ctr">
            <a:normAutofit/>
          </a:bodyPr>
          <a:lstStyle/>
          <a:p>
            <a:pPr eaLnBrk="1" hangingPunct="1"/>
            <a:r>
              <a:rPr lang="en-US" altLang="cs-CZ" dirty="0" smtClean="0"/>
              <a:t>Leadership Process</a:t>
            </a:r>
          </a:p>
        </p:txBody>
      </p:sp>
      <p:sp>
        <p:nvSpPr>
          <p:cNvPr id="35845" name="Rectangle 5"/>
          <p:cNvSpPr>
            <a:spLocks noGrp="1" noChangeArrowheads="1"/>
          </p:cNvSpPr>
          <p:nvPr>
            <p:ph type="body" idx="1"/>
          </p:nvPr>
        </p:nvSpPr>
        <p:spPr>
          <a:xfrm>
            <a:off x="2362200" y="1981200"/>
            <a:ext cx="5638800" cy="4876800"/>
          </a:xfrm>
          <a:noFill/>
        </p:spPr>
        <p:txBody>
          <a:bodyPr vert="horz" lIns="90488" tIns="44450" rIns="90488" bIns="44450" rtlCol="0">
            <a:normAutofit/>
          </a:bodyPr>
          <a:lstStyle/>
          <a:p>
            <a:pPr eaLnBrk="1" hangingPunct="1"/>
            <a:r>
              <a:rPr lang="en-US" altLang="cs-CZ" dirty="0" smtClean="0"/>
              <a:t>Creates uncertainty</a:t>
            </a:r>
          </a:p>
          <a:p>
            <a:pPr eaLnBrk="1" hangingPunct="1"/>
            <a:r>
              <a:rPr lang="en-US" altLang="cs-CZ" dirty="0" smtClean="0"/>
              <a:t>Creates change </a:t>
            </a:r>
          </a:p>
          <a:p>
            <a:pPr eaLnBrk="1" hangingPunct="1"/>
            <a:r>
              <a:rPr lang="en-US" altLang="cs-CZ" dirty="0" smtClean="0"/>
              <a:t>Components</a:t>
            </a:r>
          </a:p>
          <a:p>
            <a:pPr lvl="1" eaLnBrk="1" hangingPunct="1"/>
            <a:r>
              <a:rPr lang="en-US" altLang="cs-CZ" dirty="0" smtClean="0"/>
              <a:t>Setting organizational direction</a:t>
            </a:r>
          </a:p>
          <a:p>
            <a:pPr lvl="1" eaLnBrk="1" hangingPunct="1"/>
            <a:r>
              <a:rPr lang="en-US" altLang="cs-CZ" dirty="0" smtClean="0"/>
              <a:t>Aligning people with the direction via communication</a:t>
            </a:r>
          </a:p>
          <a:p>
            <a:pPr lvl="1" eaLnBrk="1" hangingPunct="1"/>
            <a:r>
              <a:rPr lang="en-US" altLang="cs-CZ" dirty="0" smtClean="0"/>
              <a:t>Motivating people to action</a:t>
            </a:r>
          </a:p>
          <a:p>
            <a:pPr lvl="2" eaLnBrk="1" hangingPunct="1"/>
            <a:r>
              <a:rPr lang="en-US" altLang="cs-CZ" sz="2800" dirty="0"/>
              <a:t>Empowerment</a:t>
            </a:r>
          </a:p>
          <a:p>
            <a:pPr lvl="2" eaLnBrk="1" hangingPunct="1"/>
            <a:r>
              <a:rPr lang="en-US" altLang="cs-CZ" sz="2800" dirty="0"/>
              <a:t>Gratify needs</a:t>
            </a:r>
          </a:p>
        </p:txBody>
      </p:sp>
      <p:pic>
        <p:nvPicPr>
          <p:cNvPr id="35846" name="Picture 7" descr="C:\Program Files\Microsoft Office\Clipart\standard\stddir2\BS0158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8438" y="1981200"/>
            <a:ext cx="262096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7" name="Text Box 8"/>
          <p:cNvSpPr txBox="1">
            <a:spLocks noChangeArrowheads="1"/>
          </p:cNvSpPr>
          <p:nvPr/>
        </p:nvSpPr>
        <p:spPr bwMode="auto">
          <a:xfrm>
            <a:off x="7696201" y="4478338"/>
            <a:ext cx="2987675"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cs-CZ" sz="2800" b="1" dirty="0">
                <a:solidFill>
                  <a:schemeClr val="folHlink"/>
                </a:solidFill>
              </a:rPr>
              <a:t>Leader –</a:t>
            </a:r>
            <a:r>
              <a:rPr lang="en-US" altLang="cs-CZ" sz="2800" dirty="0"/>
              <a:t> </a:t>
            </a:r>
          </a:p>
          <a:p>
            <a:pPr algn="ctr" eaLnBrk="1" hangingPunct="1">
              <a:spcBef>
                <a:spcPct val="0"/>
              </a:spcBef>
              <a:buClrTx/>
              <a:buSzTx/>
              <a:buFontTx/>
              <a:buNone/>
            </a:pPr>
            <a:r>
              <a:rPr lang="en-US" altLang="cs-CZ" sz="2800" dirty="0"/>
              <a:t>an advocate for </a:t>
            </a:r>
          </a:p>
          <a:p>
            <a:pPr algn="ctr" eaLnBrk="1" hangingPunct="1">
              <a:spcBef>
                <a:spcPct val="0"/>
              </a:spcBef>
              <a:buClrTx/>
              <a:buSzTx/>
              <a:buFontTx/>
              <a:buNone/>
            </a:pPr>
            <a:r>
              <a:rPr lang="en-US" altLang="cs-CZ" sz="2800" dirty="0"/>
              <a:t>change and new approaches to</a:t>
            </a:r>
          </a:p>
          <a:p>
            <a:pPr algn="ctr" eaLnBrk="1" hangingPunct="1">
              <a:spcBef>
                <a:spcPct val="0"/>
              </a:spcBef>
              <a:buClrTx/>
              <a:buSzTx/>
              <a:buFontTx/>
              <a:buNone/>
            </a:pPr>
            <a:r>
              <a:rPr lang="en-US" altLang="cs-CZ" sz="2800" dirty="0"/>
              <a:t>problems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14</a:t>
            </a:fld>
            <a:endParaRPr lang="cs-CZ" dirty="0"/>
          </a:p>
        </p:txBody>
      </p:sp>
    </p:spTree>
    <p:extLst>
      <p:ext uri="{BB962C8B-B14F-4D97-AF65-F5344CB8AC3E}">
        <p14:creationId xmlns:p14="http://schemas.microsoft.com/office/powerpoint/2010/main" val="4148922938"/>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smtClean="0"/>
              <a:t>Manager vs. Leader</a:t>
            </a:r>
          </a:p>
        </p:txBody>
      </p:sp>
      <p:graphicFrame>
        <p:nvGraphicFramePr>
          <p:cNvPr id="4" name="Zástupný symbol pro obsah 3"/>
          <p:cNvGraphicFramePr>
            <a:graphicFrameLocks noGrp="1"/>
          </p:cNvGraphicFramePr>
          <p:nvPr>
            <p:ph idx="1"/>
          </p:nvPr>
        </p:nvGraphicFramePr>
        <p:xfrm>
          <a:off x="1981200" y="1828800"/>
          <a:ext cx="8229600" cy="434816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09">
                <a:tc>
                  <a:txBody>
                    <a:bodyPr/>
                    <a:lstStyle/>
                    <a:p>
                      <a:r>
                        <a:rPr lang="cs-CZ" sz="1800" dirty="0" err="1" smtClean="0"/>
                        <a:t>Manager</a:t>
                      </a:r>
                      <a:endParaRPr lang="cs-CZ" sz="1800" dirty="0"/>
                    </a:p>
                  </a:txBody>
                  <a:tcPr marT="45717" marB="45717"/>
                </a:tc>
                <a:tc>
                  <a:txBody>
                    <a:bodyPr/>
                    <a:lstStyle/>
                    <a:p>
                      <a:r>
                        <a:rPr lang="cs-CZ" sz="1800" dirty="0" smtClean="0"/>
                        <a:t>Leader</a:t>
                      </a:r>
                      <a:endParaRPr lang="cs-CZ" sz="1800" dirty="0"/>
                    </a:p>
                  </a:txBody>
                  <a:tcPr marT="45717" marB="45717"/>
                </a:tc>
                <a:extLst>
                  <a:ext uri="{0D108BD9-81ED-4DB2-BD59-A6C34878D82A}">
                    <a16:rowId xmlns:a16="http://schemas.microsoft.com/office/drawing/2014/main" xmlns="" val="10000"/>
                  </a:ext>
                </a:extLst>
              </a:tr>
              <a:tr h="370809">
                <a:tc>
                  <a:txBody>
                    <a:bodyPr/>
                    <a:lstStyle/>
                    <a:p>
                      <a:r>
                        <a:rPr lang="cs-CZ" sz="1800" dirty="0" err="1" smtClean="0"/>
                        <a:t>maintains</a:t>
                      </a:r>
                      <a:endParaRPr lang="cs-CZ" sz="1800" dirty="0"/>
                    </a:p>
                  </a:txBody>
                  <a:tcPr marT="45717" marB="45717"/>
                </a:tc>
                <a:tc>
                  <a:txBody>
                    <a:bodyPr/>
                    <a:lstStyle/>
                    <a:p>
                      <a:r>
                        <a:rPr lang="cs-CZ" sz="1800" dirty="0" err="1" smtClean="0"/>
                        <a:t>develops</a:t>
                      </a:r>
                      <a:endParaRPr lang="cs-CZ" sz="1800" dirty="0"/>
                    </a:p>
                  </a:txBody>
                  <a:tcPr marT="45717" marB="45717"/>
                </a:tc>
                <a:extLst>
                  <a:ext uri="{0D108BD9-81ED-4DB2-BD59-A6C34878D82A}">
                    <a16:rowId xmlns:a16="http://schemas.microsoft.com/office/drawing/2014/main" xmlns="" val="10001"/>
                  </a:ext>
                </a:extLst>
              </a:tr>
              <a:tr h="370809">
                <a:tc>
                  <a:txBody>
                    <a:bodyPr/>
                    <a:lstStyle/>
                    <a:p>
                      <a:r>
                        <a:rPr lang="cs-CZ" sz="1800" dirty="0" err="1" smtClean="0"/>
                        <a:t>focuses</a:t>
                      </a:r>
                      <a:r>
                        <a:rPr lang="cs-CZ" sz="1800" dirty="0" smtClean="0"/>
                        <a:t> on </a:t>
                      </a:r>
                      <a:r>
                        <a:rPr lang="cs-CZ" sz="1800" dirty="0" err="1" smtClean="0"/>
                        <a:t>systems</a:t>
                      </a:r>
                      <a:r>
                        <a:rPr lang="cs-CZ" sz="1800" dirty="0" smtClean="0"/>
                        <a:t> and </a:t>
                      </a:r>
                      <a:r>
                        <a:rPr lang="cs-CZ" sz="1800" dirty="0" err="1" smtClean="0"/>
                        <a:t>structure</a:t>
                      </a:r>
                      <a:endParaRPr lang="cs-CZ" sz="1800" dirty="0"/>
                    </a:p>
                  </a:txBody>
                  <a:tcPr marT="45717" marB="45717"/>
                </a:tc>
                <a:tc>
                  <a:txBody>
                    <a:bodyPr/>
                    <a:lstStyle/>
                    <a:p>
                      <a:r>
                        <a:rPr lang="cs-CZ" sz="1800" dirty="0" err="1" smtClean="0"/>
                        <a:t>focuses</a:t>
                      </a:r>
                      <a:r>
                        <a:rPr lang="cs-CZ" sz="1800" dirty="0" smtClean="0"/>
                        <a:t> on </a:t>
                      </a:r>
                      <a:r>
                        <a:rPr lang="cs-CZ" sz="1800" dirty="0" err="1" smtClean="0"/>
                        <a:t>people</a:t>
                      </a:r>
                      <a:endParaRPr lang="cs-CZ" sz="1800" dirty="0"/>
                    </a:p>
                  </a:txBody>
                  <a:tcPr marT="45717" marB="45717"/>
                </a:tc>
                <a:extLst>
                  <a:ext uri="{0D108BD9-81ED-4DB2-BD59-A6C34878D82A}">
                    <a16:rowId xmlns:a16="http://schemas.microsoft.com/office/drawing/2014/main" xmlns="" val="10002"/>
                  </a:ext>
                </a:extLst>
              </a:tr>
              <a:tr h="370809">
                <a:tc>
                  <a:txBody>
                    <a:bodyPr/>
                    <a:lstStyle/>
                    <a:p>
                      <a:r>
                        <a:rPr lang="cs-CZ" sz="1800" dirty="0" err="1" smtClean="0"/>
                        <a:t>relies</a:t>
                      </a:r>
                      <a:r>
                        <a:rPr lang="cs-CZ" sz="1800" dirty="0" smtClean="0"/>
                        <a:t> on </a:t>
                      </a:r>
                      <a:r>
                        <a:rPr lang="cs-CZ" sz="1800" dirty="0" err="1" smtClean="0"/>
                        <a:t>control</a:t>
                      </a:r>
                      <a:endParaRPr lang="cs-CZ" sz="1800" dirty="0"/>
                    </a:p>
                  </a:txBody>
                  <a:tcPr marT="45717" marB="45717"/>
                </a:tc>
                <a:tc>
                  <a:txBody>
                    <a:bodyPr/>
                    <a:lstStyle/>
                    <a:p>
                      <a:r>
                        <a:rPr lang="cs-CZ" sz="1800" dirty="0" err="1" smtClean="0"/>
                        <a:t>inspires</a:t>
                      </a:r>
                      <a:r>
                        <a:rPr lang="cs-CZ" sz="1800" dirty="0" smtClean="0"/>
                        <a:t> trust</a:t>
                      </a:r>
                      <a:endParaRPr lang="cs-CZ" sz="1800" dirty="0"/>
                    </a:p>
                  </a:txBody>
                  <a:tcPr marT="45717" marB="45717"/>
                </a:tc>
                <a:extLst>
                  <a:ext uri="{0D108BD9-81ED-4DB2-BD59-A6C34878D82A}">
                    <a16:rowId xmlns:a16="http://schemas.microsoft.com/office/drawing/2014/main" xmlns="" val="10003"/>
                  </a:ext>
                </a:extLst>
              </a:tr>
              <a:tr h="370809">
                <a:tc>
                  <a:txBody>
                    <a:bodyPr/>
                    <a:lstStyle/>
                    <a:p>
                      <a:r>
                        <a:rPr lang="cs-CZ" sz="1800" dirty="0" err="1" smtClean="0"/>
                        <a:t>prefers</a:t>
                      </a:r>
                      <a:r>
                        <a:rPr lang="cs-CZ" sz="1800" dirty="0" smtClean="0"/>
                        <a:t> a </a:t>
                      </a:r>
                      <a:r>
                        <a:rPr lang="cs-CZ" sz="1800" dirty="0" err="1" smtClean="0"/>
                        <a:t>short-range</a:t>
                      </a:r>
                      <a:r>
                        <a:rPr lang="cs-CZ" sz="1800" dirty="0" smtClean="0"/>
                        <a:t> </a:t>
                      </a:r>
                      <a:r>
                        <a:rPr lang="cs-CZ" sz="1800" dirty="0" err="1" smtClean="0"/>
                        <a:t>view</a:t>
                      </a:r>
                      <a:endParaRPr lang="cs-CZ" sz="1800" dirty="0"/>
                    </a:p>
                  </a:txBody>
                  <a:tcPr marT="45717" marB="45717"/>
                </a:tc>
                <a:tc>
                  <a:txBody>
                    <a:bodyPr/>
                    <a:lstStyle/>
                    <a:p>
                      <a:r>
                        <a:rPr lang="cs-CZ" sz="1800" dirty="0" err="1" smtClean="0"/>
                        <a:t>prefers</a:t>
                      </a:r>
                      <a:r>
                        <a:rPr lang="cs-CZ" sz="1800" dirty="0" smtClean="0"/>
                        <a:t> a long-</a:t>
                      </a:r>
                      <a:r>
                        <a:rPr lang="cs-CZ" sz="1800" dirty="0" err="1" smtClean="0"/>
                        <a:t>range</a:t>
                      </a:r>
                      <a:r>
                        <a:rPr lang="cs-CZ" sz="1800" dirty="0" smtClean="0"/>
                        <a:t> </a:t>
                      </a:r>
                      <a:r>
                        <a:rPr lang="cs-CZ" sz="1800" dirty="0" err="1" smtClean="0"/>
                        <a:t>perspective</a:t>
                      </a:r>
                      <a:endParaRPr lang="cs-CZ" sz="1800" dirty="0"/>
                    </a:p>
                  </a:txBody>
                  <a:tcPr marT="45717" marB="45717"/>
                </a:tc>
                <a:extLst>
                  <a:ext uri="{0D108BD9-81ED-4DB2-BD59-A6C34878D82A}">
                    <a16:rowId xmlns:a16="http://schemas.microsoft.com/office/drawing/2014/main" xmlns="" val="10004"/>
                  </a:ext>
                </a:extLst>
              </a:tr>
              <a:tr h="370809">
                <a:tc>
                  <a:txBody>
                    <a:bodyPr/>
                    <a:lstStyle/>
                    <a:p>
                      <a:r>
                        <a:rPr lang="cs-CZ" sz="1800" dirty="0" err="1" smtClean="0"/>
                        <a:t>asks</a:t>
                      </a:r>
                      <a:r>
                        <a:rPr lang="cs-CZ" sz="1800" dirty="0" smtClean="0"/>
                        <a:t> </a:t>
                      </a:r>
                      <a:r>
                        <a:rPr lang="cs-CZ" sz="1800" dirty="0" err="1" smtClean="0"/>
                        <a:t>how</a:t>
                      </a:r>
                      <a:r>
                        <a:rPr lang="cs-CZ" sz="1800" dirty="0" smtClean="0"/>
                        <a:t> and </a:t>
                      </a:r>
                      <a:r>
                        <a:rPr lang="cs-CZ" sz="1800" dirty="0" err="1" smtClean="0"/>
                        <a:t>when</a:t>
                      </a:r>
                      <a:endParaRPr lang="cs-CZ" sz="1800" dirty="0"/>
                    </a:p>
                  </a:txBody>
                  <a:tcPr marT="45717" marB="45717"/>
                </a:tc>
                <a:tc>
                  <a:txBody>
                    <a:bodyPr/>
                    <a:lstStyle/>
                    <a:p>
                      <a:r>
                        <a:rPr lang="cs-CZ" sz="1800" dirty="0" err="1" smtClean="0"/>
                        <a:t>asks</a:t>
                      </a:r>
                      <a:r>
                        <a:rPr lang="cs-CZ" sz="1800" dirty="0" smtClean="0"/>
                        <a:t> </a:t>
                      </a:r>
                      <a:r>
                        <a:rPr lang="cs-CZ" sz="1800" dirty="0" err="1" smtClean="0"/>
                        <a:t>what</a:t>
                      </a:r>
                      <a:r>
                        <a:rPr lang="cs-CZ" sz="1800" dirty="0" smtClean="0"/>
                        <a:t> and </a:t>
                      </a:r>
                      <a:r>
                        <a:rPr lang="cs-CZ" sz="1800" dirty="0" err="1" smtClean="0"/>
                        <a:t>why</a:t>
                      </a:r>
                      <a:endParaRPr lang="cs-CZ" sz="1800" dirty="0"/>
                    </a:p>
                  </a:txBody>
                  <a:tcPr marT="45717" marB="45717"/>
                </a:tc>
                <a:extLst>
                  <a:ext uri="{0D108BD9-81ED-4DB2-BD59-A6C34878D82A}">
                    <a16:rowId xmlns:a16="http://schemas.microsoft.com/office/drawing/2014/main" xmlns="" val="10005"/>
                  </a:ext>
                </a:extLst>
              </a:tr>
              <a:tr h="640074">
                <a:tc>
                  <a:txBody>
                    <a:bodyPr/>
                    <a:lstStyle/>
                    <a:p>
                      <a:r>
                        <a:rPr lang="cs-CZ" sz="1800" dirty="0" smtClean="0"/>
                        <a:t>has his </a:t>
                      </a:r>
                      <a:r>
                        <a:rPr lang="cs-CZ" sz="1800" dirty="0" err="1" smtClean="0"/>
                        <a:t>or</a:t>
                      </a:r>
                      <a:r>
                        <a:rPr lang="cs-CZ" sz="1800" dirty="0" smtClean="0"/>
                        <a:t> her </a:t>
                      </a:r>
                      <a:r>
                        <a:rPr lang="cs-CZ" sz="1800" dirty="0" err="1" smtClean="0"/>
                        <a:t>eye</a:t>
                      </a:r>
                      <a:r>
                        <a:rPr lang="cs-CZ" sz="1800" dirty="0" smtClean="0"/>
                        <a:t> </a:t>
                      </a:r>
                      <a:r>
                        <a:rPr lang="cs-CZ" sz="1800" dirty="0" err="1" smtClean="0"/>
                        <a:t>always</a:t>
                      </a:r>
                      <a:r>
                        <a:rPr lang="cs-CZ" sz="1800" dirty="0" smtClean="0"/>
                        <a:t> on </a:t>
                      </a:r>
                      <a:r>
                        <a:rPr lang="cs-CZ" sz="1800" dirty="0" err="1" smtClean="0"/>
                        <a:t>the</a:t>
                      </a:r>
                      <a:r>
                        <a:rPr lang="cs-CZ" sz="1800" dirty="0" smtClean="0"/>
                        <a:t> </a:t>
                      </a:r>
                      <a:r>
                        <a:rPr lang="cs-CZ" sz="1800" dirty="0" err="1" smtClean="0"/>
                        <a:t>bottom</a:t>
                      </a:r>
                      <a:r>
                        <a:rPr lang="cs-CZ" sz="1800" dirty="0" smtClean="0"/>
                        <a:t> line</a:t>
                      </a:r>
                      <a:endParaRPr lang="cs-CZ" sz="1800" dirty="0"/>
                    </a:p>
                  </a:txBody>
                  <a:tcPr marT="45717" marB="45717"/>
                </a:tc>
                <a:tc>
                  <a:txBody>
                    <a:bodyPr/>
                    <a:lstStyle/>
                    <a:p>
                      <a:r>
                        <a:rPr lang="cs-CZ" sz="1800" dirty="0" smtClean="0"/>
                        <a:t>has his </a:t>
                      </a:r>
                      <a:r>
                        <a:rPr lang="cs-CZ" sz="1800" dirty="0" err="1" smtClean="0"/>
                        <a:t>or</a:t>
                      </a:r>
                      <a:r>
                        <a:rPr lang="cs-CZ" sz="1800" dirty="0" smtClean="0"/>
                        <a:t> her </a:t>
                      </a:r>
                      <a:r>
                        <a:rPr lang="cs-CZ" sz="1800" dirty="0" err="1" smtClean="0"/>
                        <a:t>eye</a:t>
                      </a:r>
                      <a:r>
                        <a:rPr lang="cs-CZ" sz="1800" dirty="0" smtClean="0"/>
                        <a:t> on</a:t>
                      </a:r>
                      <a:r>
                        <a:rPr lang="cs-CZ" sz="1800" baseline="0" dirty="0" smtClean="0"/>
                        <a:t> </a:t>
                      </a:r>
                      <a:r>
                        <a:rPr lang="cs-CZ" sz="1800" baseline="0" dirty="0" err="1" smtClean="0"/>
                        <a:t>the</a:t>
                      </a:r>
                      <a:r>
                        <a:rPr lang="cs-CZ" sz="1800" baseline="0" dirty="0" smtClean="0"/>
                        <a:t> </a:t>
                      </a:r>
                      <a:r>
                        <a:rPr lang="cs-CZ" sz="1800" baseline="0" dirty="0" err="1" smtClean="0"/>
                        <a:t>horizon</a:t>
                      </a:r>
                      <a:endParaRPr lang="cs-CZ" sz="1800" dirty="0"/>
                    </a:p>
                  </a:txBody>
                  <a:tcPr marT="45717" marB="45717"/>
                </a:tc>
                <a:extLst>
                  <a:ext uri="{0D108BD9-81ED-4DB2-BD59-A6C34878D82A}">
                    <a16:rowId xmlns:a16="http://schemas.microsoft.com/office/drawing/2014/main" xmlns="" val="10006"/>
                  </a:ext>
                </a:extLst>
              </a:tr>
              <a:tr h="370809">
                <a:tc>
                  <a:txBody>
                    <a:bodyPr/>
                    <a:lstStyle/>
                    <a:p>
                      <a:r>
                        <a:rPr lang="cs-CZ" sz="1800" dirty="0" err="1" smtClean="0"/>
                        <a:t>imitates</a:t>
                      </a:r>
                      <a:endParaRPr lang="cs-CZ" sz="1800" dirty="0"/>
                    </a:p>
                  </a:txBody>
                  <a:tcPr marT="45717" marB="45717"/>
                </a:tc>
                <a:tc>
                  <a:txBody>
                    <a:bodyPr/>
                    <a:lstStyle/>
                    <a:p>
                      <a:r>
                        <a:rPr lang="cs-CZ" sz="1800" dirty="0" err="1" smtClean="0"/>
                        <a:t>originates</a:t>
                      </a:r>
                      <a:endParaRPr lang="cs-CZ" sz="1800" dirty="0"/>
                    </a:p>
                  </a:txBody>
                  <a:tcPr marT="45717" marB="45717"/>
                </a:tc>
                <a:extLst>
                  <a:ext uri="{0D108BD9-81ED-4DB2-BD59-A6C34878D82A}">
                    <a16:rowId xmlns:a16="http://schemas.microsoft.com/office/drawing/2014/main" xmlns="" val="10007"/>
                  </a:ext>
                </a:extLst>
              </a:tr>
              <a:tr h="370809">
                <a:tc>
                  <a:txBody>
                    <a:bodyPr/>
                    <a:lstStyle/>
                    <a:p>
                      <a:r>
                        <a:rPr lang="cs-CZ" sz="1800" dirty="0" err="1" smtClean="0"/>
                        <a:t>accepts</a:t>
                      </a:r>
                      <a:r>
                        <a:rPr lang="cs-CZ" sz="1800" dirty="0" smtClean="0"/>
                        <a:t> </a:t>
                      </a:r>
                      <a:r>
                        <a:rPr lang="cs-CZ" sz="1800" dirty="0" err="1" smtClean="0"/>
                        <a:t>the</a:t>
                      </a:r>
                      <a:r>
                        <a:rPr lang="cs-CZ" sz="1800" dirty="0" smtClean="0"/>
                        <a:t> status quo</a:t>
                      </a:r>
                      <a:endParaRPr lang="cs-CZ" sz="1800" dirty="0"/>
                    </a:p>
                  </a:txBody>
                  <a:tcPr marT="45717" marB="45717"/>
                </a:tc>
                <a:tc>
                  <a:txBody>
                    <a:bodyPr/>
                    <a:lstStyle/>
                    <a:p>
                      <a:r>
                        <a:rPr lang="cs-CZ" sz="1800" dirty="0" err="1" smtClean="0"/>
                        <a:t>accepts</a:t>
                      </a:r>
                      <a:r>
                        <a:rPr lang="cs-CZ" sz="1800" baseline="0" dirty="0" smtClean="0"/>
                        <a:t> </a:t>
                      </a:r>
                      <a:r>
                        <a:rPr lang="cs-CZ" sz="1800" baseline="0" dirty="0" err="1" smtClean="0"/>
                        <a:t>changes</a:t>
                      </a:r>
                      <a:r>
                        <a:rPr lang="cs-CZ" sz="1800" baseline="0" dirty="0" smtClean="0"/>
                        <a:t> and </a:t>
                      </a:r>
                      <a:r>
                        <a:rPr lang="cs-CZ" sz="1800" dirty="0" err="1" smtClean="0"/>
                        <a:t>challanges</a:t>
                      </a:r>
                      <a:r>
                        <a:rPr lang="cs-CZ" sz="1800" dirty="0" smtClean="0"/>
                        <a:t> </a:t>
                      </a:r>
                      <a:endParaRPr lang="cs-CZ" sz="1800" dirty="0"/>
                    </a:p>
                  </a:txBody>
                  <a:tcPr marT="45717" marB="45717"/>
                </a:tc>
                <a:extLst>
                  <a:ext uri="{0D108BD9-81ED-4DB2-BD59-A6C34878D82A}">
                    <a16:rowId xmlns:a16="http://schemas.microsoft.com/office/drawing/2014/main" xmlns="" val="10008"/>
                  </a:ext>
                </a:extLst>
              </a:tr>
              <a:tr h="370809">
                <a:tc>
                  <a:txBody>
                    <a:bodyPr/>
                    <a:lstStyle/>
                    <a:p>
                      <a:r>
                        <a:rPr lang="cs-CZ" sz="1800" dirty="0" err="1" smtClean="0"/>
                        <a:t>is</a:t>
                      </a:r>
                      <a:r>
                        <a:rPr lang="cs-CZ" sz="1800" dirty="0" smtClean="0"/>
                        <a:t> </a:t>
                      </a:r>
                      <a:r>
                        <a:rPr lang="cs-CZ" sz="1800" dirty="0" err="1" smtClean="0"/>
                        <a:t>the</a:t>
                      </a:r>
                      <a:r>
                        <a:rPr lang="cs-CZ" sz="1800" dirty="0" smtClean="0"/>
                        <a:t> </a:t>
                      </a:r>
                      <a:r>
                        <a:rPr lang="cs-CZ" sz="1800" dirty="0" err="1" smtClean="0"/>
                        <a:t>classic</a:t>
                      </a:r>
                      <a:r>
                        <a:rPr lang="cs-CZ" sz="1800" baseline="0" dirty="0" smtClean="0"/>
                        <a:t> </a:t>
                      </a:r>
                      <a:r>
                        <a:rPr lang="cs-CZ" sz="1800" baseline="0" dirty="0" err="1" smtClean="0"/>
                        <a:t>good</a:t>
                      </a:r>
                      <a:r>
                        <a:rPr lang="cs-CZ" sz="1800" baseline="0" dirty="0" smtClean="0"/>
                        <a:t> </a:t>
                      </a:r>
                      <a:r>
                        <a:rPr lang="cs-CZ" sz="1800" baseline="0" dirty="0" err="1" smtClean="0"/>
                        <a:t>soldier</a:t>
                      </a:r>
                      <a:endParaRPr lang="cs-CZ" sz="1800" dirty="0"/>
                    </a:p>
                  </a:txBody>
                  <a:tcPr marT="45717" marB="45717"/>
                </a:tc>
                <a:tc>
                  <a:txBody>
                    <a:bodyPr/>
                    <a:lstStyle/>
                    <a:p>
                      <a:r>
                        <a:rPr lang="cs-CZ" sz="1800" dirty="0" err="1" smtClean="0"/>
                        <a:t>is</a:t>
                      </a:r>
                      <a:r>
                        <a:rPr lang="cs-CZ" sz="1800" dirty="0" smtClean="0"/>
                        <a:t> his </a:t>
                      </a:r>
                      <a:r>
                        <a:rPr lang="cs-CZ" sz="1800" dirty="0" err="1" smtClean="0"/>
                        <a:t>or</a:t>
                      </a:r>
                      <a:r>
                        <a:rPr lang="cs-CZ" sz="1800" dirty="0" smtClean="0"/>
                        <a:t> her </a:t>
                      </a:r>
                      <a:r>
                        <a:rPr lang="cs-CZ" sz="1800" dirty="0" err="1" smtClean="0"/>
                        <a:t>own</a:t>
                      </a:r>
                      <a:r>
                        <a:rPr lang="cs-CZ" sz="1800" dirty="0" smtClean="0"/>
                        <a:t> person</a:t>
                      </a:r>
                      <a:endParaRPr lang="cs-CZ" sz="1800" dirty="0"/>
                    </a:p>
                  </a:txBody>
                  <a:tcPr marT="45717" marB="45717"/>
                </a:tc>
                <a:extLst>
                  <a:ext uri="{0D108BD9-81ED-4DB2-BD59-A6C34878D82A}">
                    <a16:rowId xmlns:a16="http://schemas.microsoft.com/office/drawing/2014/main" xmlns="" val="10009"/>
                  </a:ext>
                </a:extLst>
              </a:tr>
              <a:tr h="370809">
                <a:tc>
                  <a:txBody>
                    <a:bodyPr/>
                    <a:lstStyle/>
                    <a:p>
                      <a:r>
                        <a:rPr lang="cs-CZ" sz="1800" dirty="0" err="1" smtClean="0"/>
                        <a:t>does</a:t>
                      </a:r>
                      <a:r>
                        <a:rPr lang="cs-CZ" sz="1800" dirty="0" smtClean="0"/>
                        <a:t> </a:t>
                      </a:r>
                      <a:r>
                        <a:rPr lang="cs-CZ" sz="1800" dirty="0" err="1" smtClean="0"/>
                        <a:t>things</a:t>
                      </a:r>
                      <a:r>
                        <a:rPr lang="cs-CZ" sz="1800" dirty="0" smtClean="0"/>
                        <a:t> </a:t>
                      </a:r>
                      <a:r>
                        <a:rPr lang="cs-CZ" sz="1800" dirty="0" err="1" smtClean="0"/>
                        <a:t>right</a:t>
                      </a:r>
                      <a:endParaRPr lang="cs-CZ" sz="1800" dirty="0"/>
                    </a:p>
                  </a:txBody>
                  <a:tcPr marT="45717" marB="45717"/>
                </a:tc>
                <a:tc>
                  <a:txBody>
                    <a:bodyPr/>
                    <a:lstStyle/>
                    <a:p>
                      <a:r>
                        <a:rPr lang="cs-CZ" sz="1800" dirty="0" err="1" smtClean="0"/>
                        <a:t>does</a:t>
                      </a:r>
                      <a:r>
                        <a:rPr lang="cs-CZ" sz="1800" dirty="0" smtClean="0"/>
                        <a:t> </a:t>
                      </a:r>
                      <a:r>
                        <a:rPr lang="cs-CZ" sz="1800" dirty="0" err="1" smtClean="0"/>
                        <a:t>the</a:t>
                      </a:r>
                      <a:r>
                        <a:rPr lang="cs-CZ" sz="1800" dirty="0" smtClean="0"/>
                        <a:t> </a:t>
                      </a:r>
                      <a:r>
                        <a:rPr lang="cs-CZ" sz="1800" dirty="0" err="1" smtClean="0"/>
                        <a:t>right</a:t>
                      </a:r>
                      <a:r>
                        <a:rPr lang="cs-CZ" sz="1800" dirty="0" smtClean="0"/>
                        <a:t> </a:t>
                      </a:r>
                      <a:r>
                        <a:rPr lang="cs-CZ" sz="1800" dirty="0" err="1" smtClean="0"/>
                        <a:t>things</a:t>
                      </a:r>
                      <a:endParaRPr lang="cs-CZ" sz="1800" dirty="0"/>
                    </a:p>
                  </a:txBody>
                  <a:tcPr marT="45717" marB="45717"/>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6586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09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Conclusions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4541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It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possible</a:t>
            </a:r>
            <a:r>
              <a:rPr lang="cs-CZ" altLang="cs-CZ" sz="2400" dirty="0" smtClean="0">
                <a:solidFill>
                  <a:srgbClr val="307871"/>
                </a:solidFill>
                <a:latin typeface="Times New Roman" panose="02020603050405020304" pitchFamily="18" charset="0"/>
                <a:cs typeface="Times New Roman" panose="02020603050405020304" pitchFamily="18" charset="0"/>
              </a:rPr>
              <a:t> to differentiate between management and </a:t>
            </a:r>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Contemporary</a:t>
            </a:r>
            <a:r>
              <a:rPr lang="cs-CZ" altLang="cs-CZ" sz="2400" dirty="0" smtClean="0">
                <a:solidFill>
                  <a:srgbClr val="307871"/>
                </a:solidFill>
                <a:latin typeface="Times New Roman" panose="02020603050405020304" pitchFamily="18" charset="0"/>
                <a:cs typeface="Times New Roman" panose="02020603050405020304" pitchFamily="18" charset="0"/>
              </a:rPr>
              <a:t> research on leadership has explored a range of leadership paradigms which define the scope of thinking and action available to individual leaders.</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3224" y="3546466"/>
            <a:ext cx="5135396" cy="2570778"/>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16</a:t>
            </a:fld>
            <a:endParaRPr lang="cs-CZ" dirty="0"/>
          </a:p>
        </p:txBody>
      </p:sp>
    </p:spTree>
    <p:extLst>
      <p:ext uri="{BB962C8B-B14F-4D97-AF65-F5344CB8AC3E}">
        <p14:creationId xmlns:p14="http://schemas.microsoft.com/office/powerpoint/2010/main" val="28124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 and management</a:t>
            </a:r>
          </a:p>
          <a:p>
            <a:r>
              <a:rPr lang="cs-CZ" altLang="cs-CZ" sz="2400" dirty="0" smtClean="0">
                <a:solidFill>
                  <a:srgbClr val="307871"/>
                </a:solidFill>
                <a:latin typeface="Times New Roman" panose="02020603050405020304" pitchFamily="18" charset="0"/>
                <a:cs typeface="Times New Roman" panose="02020603050405020304" pitchFamily="18" charset="0"/>
              </a:rPr>
              <a:t>Leader and </a:t>
            </a:r>
            <a:r>
              <a:rPr lang="cs-CZ" altLang="cs-CZ" sz="2400" dirty="0" err="1" smtClean="0">
                <a:solidFill>
                  <a:srgbClr val="307871"/>
                </a:solidFill>
                <a:latin typeface="Times New Roman" panose="02020603050405020304" pitchFamily="18" charset="0"/>
                <a:cs typeface="Times New Roman" panose="02020603050405020304" pitchFamily="18" charset="0"/>
              </a:rPr>
              <a:t>manager</a:t>
            </a:r>
            <a:endParaRPr lang="cs-CZ" altLang="cs-CZ" sz="2400" dirty="0" smtClean="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dirty="0"/>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110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Questions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What is a leader? What is a manager?</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4729" y="2701068"/>
            <a:ext cx="6615953" cy="2964625"/>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3</a:t>
            </a:fld>
            <a:endParaRPr lang="cs-CZ" dirty="0"/>
          </a:p>
        </p:txBody>
      </p:sp>
    </p:spTree>
    <p:extLst>
      <p:ext uri="{BB962C8B-B14F-4D97-AF65-F5344CB8AC3E}">
        <p14:creationId xmlns:p14="http://schemas.microsoft.com/office/powerpoint/2010/main" val="1203274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A vital and, </a:t>
            </a:r>
            <a:r>
              <a:rPr lang="cs-CZ" altLang="cs-CZ" sz="2400" dirty="0" err="1" smtClean="0">
                <a:solidFill>
                  <a:srgbClr val="307871"/>
                </a:solidFill>
                <a:latin typeface="Times New Roman" panose="02020603050405020304" pitchFamily="18" charset="0"/>
                <a:cs typeface="Times New Roman" panose="02020603050405020304" pitchFamily="18" charset="0"/>
              </a:rPr>
              <a:t>some</a:t>
            </a:r>
            <a:r>
              <a:rPr lang="cs-CZ" altLang="cs-CZ" sz="2400" dirty="0" smtClean="0">
                <a:solidFill>
                  <a:srgbClr val="307871"/>
                </a:solidFill>
                <a:latin typeface="Times New Roman" panose="02020603050405020304" pitchFamily="18" charset="0"/>
                <a:cs typeface="Times New Roman" panose="02020603050405020304" pitchFamily="18" charset="0"/>
              </a:rPr>
              <a:t> argue, incerasingly dominant, aspect of organisation is the role of management and leadership.</a:t>
            </a:r>
          </a:p>
          <a:p>
            <a:r>
              <a:rPr lang="cs-CZ" altLang="cs-CZ" sz="2400" dirty="0" smtClean="0">
                <a:solidFill>
                  <a:srgbClr val="307871"/>
                </a:solidFill>
                <a:latin typeface="Times New Roman" panose="02020603050405020304" pitchFamily="18" charset="0"/>
                <a:cs typeface="Times New Roman" panose="02020603050405020304" pitchFamily="18" charset="0"/>
              </a:rPr>
              <a:t>Research, academic and practitioner interest in management and in leadership has blossomed in recent decades.</a:t>
            </a:r>
          </a:p>
          <a:p>
            <a:r>
              <a:rPr lang="cs-CZ" altLang="cs-CZ" sz="2400" dirty="0" smtClean="0">
                <a:solidFill>
                  <a:srgbClr val="307871"/>
                </a:solidFill>
                <a:latin typeface="Times New Roman" panose="02020603050405020304" pitchFamily="18" charset="0"/>
                <a:cs typeface="Times New Roman" panose="02020603050405020304" pitchFamily="18" charset="0"/>
              </a:rPr>
              <a:t>As interest in and concern about organisational diversity, technological change, competitiveness and globalisation have grown, the role of management and leadership has been emphasised.</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dirty="0"/>
          </a:p>
        </p:txBody>
      </p:sp>
    </p:spTree>
    <p:extLst>
      <p:ext uri="{BB962C8B-B14F-4D97-AF65-F5344CB8AC3E}">
        <p14:creationId xmlns:p14="http://schemas.microsoft.com/office/powerpoint/2010/main" val="3262526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What does it mean management?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dirty="0"/>
          </a:p>
        </p:txBody>
      </p:sp>
    </p:spTree>
    <p:extLst>
      <p:ext uri="{BB962C8B-B14F-4D97-AF65-F5344CB8AC3E}">
        <p14:creationId xmlns:p14="http://schemas.microsoft.com/office/powerpoint/2010/main" val="3502915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497106"/>
            <a:ext cx="8280920" cy="44769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There are many definitions of </a:t>
            </a:r>
            <a:r>
              <a:rPr lang="cs-CZ" altLang="cs-CZ" sz="2400" b="1" dirty="0" smtClean="0">
                <a:solidFill>
                  <a:srgbClr val="307871"/>
                </a:solidFill>
                <a:latin typeface="Times New Roman" panose="02020603050405020304" pitchFamily="18" charset="0"/>
                <a:cs typeface="Times New Roman" panose="02020603050405020304" pitchFamily="18" charset="0"/>
              </a:rPr>
              <a:t>management</a:t>
            </a:r>
            <a:r>
              <a:rPr lang="cs-CZ" altLang="cs-CZ" sz="2400" dirty="0" smtClean="0">
                <a:solidFill>
                  <a:srgbClr val="307871"/>
                </a:solidFill>
                <a:latin typeface="Times New Roman" panose="02020603050405020304" pitchFamily="18" charset="0"/>
                <a:cs typeface="Times New Roman" panose="02020603050405020304" pitchFamily="18" charset="0"/>
              </a:rPr>
              <a:t>, but put simply, we can say it´s </a:t>
            </a:r>
            <a:r>
              <a:rPr lang="cs-CZ" altLang="cs-CZ" sz="2400" b="1" i="1" dirty="0" smtClean="0">
                <a:solidFill>
                  <a:srgbClr val="307871"/>
                </a:solidFill>
                <a:latin typeface="Times New Roman" panose="02020603050405020304" pitchFamily="18" charset="0"/>
                <a:cs typeface="Times New Roman" panose="02020603050405020304" pitchFamily="18" charset="0"/>
              </a:rPr>
              <a:t>the organisation and coordination of functions and activities.</a:t>
            </a:r>
          </a:p>
          <a:p>
            <a:r>
              <a:rPr lang="cs-CZ" altLang="cs-CZ" sz="2400" b="1" dirty="0" smtClean="0">
                <a:solidFill>
                  <a:srgbClr val="307871"/>
                </a:solidFill>
                <a:latin typeface="Times New Roman" panose="02020603050405020304" pitchFamily="18" charset="0"/>
                <a:cs typeface="Times New Roman" panose="02020603050405020304" pitchFamily="18" charset="0"/>
              </a:rPr>
              <a:t>Managers</a:t>
            </a:r>
            <a:r>
              <a:rPr lang="cs-CZ" altLang="cs-CZ" sz="2400" dirty="0" smtClean="0">
                <a:solidFill>
                  <a:srgbClr val="307871"/>
                </a:solidFill>
                <a:latin typeface="Times New Roman" panose="02020603050405020304" pitchFamily="18" charset="0"/>
                <a:cs typeface="Times New Roman" panose="02020603050405020304" pitchFamily="18" charset="0"/>
              </a:rPr>
              <a:t> perform functions in organisations and hold a particular, formal, title and/or fulfill a role. A typical example is a </a:t>
            </a:r>
            <a:r>
              <a:rPr lang="cs-CZ" altLang="cs-CZ" sz="2400" b="1" i="1" dirty="0" smtClean="0">
                <a:solidFill>
                  <a:srgbClr val="307871"/>
                </a:solidFill>
                <a:latin typeface="Times New Roman" panose="02020603050405020304" pitchFamily="18" charset="0"/>
                <a:cs typeface="Times New Roman" panose="02020603050405020304" pitchFamily="18" charset="0"/>
              </a:rPr>
              <a:t>marketing manager</a:t>
            </a:r>
            <a:r>
              <a:rPr lang="cs-CZ" altLang="cs-CZ" sz="2400" dirty="0" smtClean="0">
                <a:solidFill>
                  <a:srgbClr val="307871"/>
                </a:solidFill>
                <a:latin typeface="Times New Roman" panose="02020603050405020304" pitchFamily="18" charset="0"/>
                <a:cs typeface="Times New Roman" panose="02020603050405020304" pitchFamily="18" charset="0"/>
              </a:rPr>
              <a:t>, responsible for the marketing of a product range in a geographical territory, or a </a:t>
            </a:r>
            <a:r>
              <a:rPr lang="cs-CZ" altLang="cs-CZ" sz="2400" b="1" i="1" dirty="0" smtClean="0">
                <a:solidFill>
                  <a:srgbClr val="307871"/>
                </a:solidFill>
                <a:latin typeface="Times New Roman" panose="02020603050405020304" pitchFamily="18" charset="0"/>
                <a:cs typeface="Times New Roman" panose="02020603050405020304" pitchFamily="18" charset="0"/>
              </a:rPr>
              <a:t>HRM manager </a:t>
            </a:r>
            <a:r>
              <a:rPr lang="cs-CZ" altLang="cs-CZ" sz="2400" dirty="0" smtClean="0">
                <a:solidFill>
                  <a:srgbClr val="307871"/>
                </a:solidFill>
                <a:latin typeface="Times New Roman" panose="02020603050405020304" pitchFamily="18" charset="0"/>
                <a:cs typeface="Times New Roman" panose="02020603050405020304" pitchFamily="18" charset="0"/>
              </a:rPr>
              <a:t>responsible, for example, for the recruitment and selection of staff for a single site organisation. These managers have a title, a role and a series of functions to perform, including the management of subordinates and of physcial and financial resources. They are responsible for the performance and the productivity of their subordinates.</a:t>
            </a:r>
          </a:p>
          <a:p>
            <a:r>
              <a:rPr lang="cs-CZ" altLang="cs-CZ" sz="2400" dirty="0" smtClean="0">
                <a:solidFill>
                  <a:srgbClr val="307871"/>
                </a:solidFill>
                <a:latin typeface="Times New Roman" panose="02020603050405020304" pitchFamily="18" charset="0"/>
                <a:cs typeface="Times New Roman" panose="02020603050405020304" pitchFamily="18" charset="0"/>
              </a:rPr>
              <a:t>What is a manager?</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6</a:t>
            </a:fld>
            <a:endParaRPr lang="cs-CZ" dirty="0"/>
          </a:p>
        </p:txBody>
      </p:sp>
    </p:spTree>
    <p:extLst>
      <p:ext uri="{BB962C8B-B14F-4D97-AF65-F5344CB8AC3E}">
        <p14:creationId xmlns:p14="http://schemas.microsoft.com/office/powerpoint/2010/main" val="39815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1874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smtClean="0">
                <a:solidFill>
                  <a:srgbClr val="307871"/>
                </a:solidFill>
                <a:latin typeface="Times New Roman" panose="02020603050405020304" pitchFamily="18" charset="0"/>
                <a:cs typeface="Times New Roman" panose="02020603050405020304" pitchFamily="18" charset="0"/>
              </a:rPr>
              <a:t>Managers need to reflect on their own strengths, styles and capabilities and assimilate the responses of others to their activities in an attempt to learn about themselves and to explore self-development opportunities.</a:t>
            </a:r>
          </a:p>
          <a:p>
            <a:r>
              <a:rPr lang="cs-CZ" altLang="cs-CZ" sz="2400" dirty="0">
                <a:solidFill>
                  <a:srgbClr val="307871"/>
                </a:solidFill>
                <a:latin typeface="Times New Roman" panose="02020603050405020304" pitchFamily="18" charset="0"/>
                <a:cs typeface="Times New Roman" panose="02020603050405020304" pitchFamily="18" charset="0"/>
              </a:rPr>
              <a:t>Individuals need to recognise that the frame in which they operate influences their understanding, attitudes and behaviour, recognition of this fact is a prerequisite for personal development and growth. </a:t>
            </a:r>
          </a:p>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7</a:t>
            </a:fld>
            <a:endParaRPr lang="cs-CZ" dirty="0"/>
          </a:p>
        </p:txBody>
      </p:sp>
    </p:spTree>
    <p:extLst>
      <p:ext uri="{BB962C8B-B14F-4D97-AF65-F5344CB8AC3E}">
        <p14:creationId xmlns:p14="http://schemas.microsoft.com/office/powerpoint/2010/main" val="489446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1509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Levels of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47476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pic>
        <p:nvPicPr>
          <p:cNvPr id="6" name="Picture 2" descr="VÃ½sledek obrÃ¡zku pro functions of managem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740" y="1323704"/>
            <a:ext cx="6677539" cy="4813801"/>
          </a:xfrm>
          <a:prstGeom prst="rect">
            <a:avLst/>
          </a:prstGeom>
          <a:noFill/>
          <a:extLst>
            <a:ext uri="{909E8E84-426E-40DD-AFC4-6F175D3DCCD1}">
              <a14:hiddenFill xmlns:a14="http://schemas.microsoft.com/office/drawing/2010/main">
                <a:solidFill>
                  <a:srgbClr val="FFFFFF"/>
                </a:solidFill>
              </a14:hiddenFill>
            </a:ext>
          </a:extLst>
        </p:spPr>
      </p:pic>
      <p:sp>
        <p:nvSpPr>
          <p:cNvPr id="2" name="Zástupný symbol pro číslo snímku 1"/>
          <p:cNvSpPr>
            <a:spLocks noGrp="1"/>
          </p:cNvSpPr>
          <p:nvPr>
            <p:ph type="sldNum" sz="quarter" idx="12"/>
          </p:nvPr>
        </p:nvSpPr>
        <p:spPr/>
        <p:txBody>
          <a:bodyPr/>
          <a:lstStyle/>
          <a:p>
            <a:fld id="{2DA23C2D-3845-4F8C-9F64-DBE4B5B8108A}" type="slidenum">
              <a:rPr lang="cs-CZ" smtClean="0"/>
              <a:t>8</a:t>
            </a:fld>
            <a:endParaRPr lang="cs-CZ" dirty="0"/>
          </a:p>
        </p:txBody>
      </p:sp>
    </p:spTree>
    <p:extLst>
      <p:ext uri="{BB962C8B-B14F-4D97-AF65-F5344CB8AC3E}">
        <p14:creationId xmlns:p14="http://schemas.microsoft.com/office/powerpoint/2010/main" val="3572833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0583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Differentiating leadership from management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err="1">
                <a:solidFill>
                  <a:srgbClr val="307871"/>
                </a:solidFill>
                <a:latin typeface="Times New Roman" panose="02020603050405020304" pitchFamily="18" charset="0"/>
                <a:cs typeface="Times New Roman" panose="02020603050405020304" pitchFamily="18" charset="0"/>
              </a:rPr>
              <a:t>L</a:t>
            </a:r>
            <a:r>
              <a:rPr lang="cs-CZ" altLang="cs-CZ" sz="2400" b="1" dirty="0" err="1" smtClean="0">
                <a:solidFill>
                  <a:srgbClr val="307871"/>
                </a:solidFill>
                <a:latin typeface="Times New Roman" panose="02020603050405020304" pitchFamily="18" charset="0"/>
                <a:cs typeface="Times New Roman" panose="02020603050405020304" pitchFamily="18" charset="0"/>
              </a:rPr>
              <a:t>eadership</a:t>
            </a:r>
            <a:r>
              <a:rPr lang="cs-CZ" altLang="cs-CZ" sz="2400" dirty="0" smtClean="0">
                <a:solidFill>
                  <a:srgbClr val="307871"/>
                </a:solidFill>
                <a:latin typeface="Times New Roman" panose="02020603050405020304" pitchFamily="18" charset="0"/>
                <a:cs typeface="Times New Roman" panose="02020603050405020304" pitchFamily="18" charset="0"/>
              </a:rPr>
              <a:t> aims to </a:t>
            </a:r>
            <a:r>
              <a:rPr lang="cs-CZ" altLang="cs-CZ" sz="2400" b="1" i="1" dirty="0" smtClean="0">
                <a:solidFill>
                  <a:srgbClr val="307871"/>
                </a:solidFill>
                <a:latin typeface="Times New Roman" panose="02020603050405020304" pitchFamily="18" charset="0"/>
                <a:cs typeface="Times New Roman" panose="02020603050405020304" pitchFamily="18" charset="0"/>
              </a:rPr>
              <a:t>influence and guide others </a:t>
            </a:r>
            <a:r>
              <a:rPr lang="cs-CZ" altLang="cs-CZ" sz="2400" dirty="0" smtClean="0">
                <a:solidFill>
                  <a:srgbClr val="307871"/>
                </a:solidFill>
                <a:latin typeface="Times New Roman" panose="02020603050405020304" pitchFamily="18" charset="0"/>
                <a:cs typeface="Times New Roman" panose="02020603050405020304" pitchFamily="18" charset="0"/>
              </a:rPr>
              <a:t>into pursuing particular objectives or visions of the future</a:t>
            </a:r>
            <a:r>
              <a:rPr lang="cs-CZ" altLang="cs-CZ" sz="2400" b="1" i="1" dirty="0" smtClean="0">
                <a:solidFill>
                  <a:srgbClr val="307871"/>
                </a:solidFill>
                <a:latin typeface="Times New Roman" panose="02020603050405020304" pitchFamily="18" charset="0"/>
                <a:cs typeface="Times New Roman" panose="02020603050405020304" pitchFamily="18" charset="0"/>
              </a:rPr>
              <a:t> and to </a:t>
            </a:r>
            <a:r>
              <a:rPr lang="cs-CZ" altLang="cs-CZ" sz="2400" b="1" i="1" dirty="0" err="1" smtClean="0">
                <a:solidFill>
                  <a:srgbClr val="307871"/>
                </a:solidFill>
                <a:latin typeface="Times New Roman" panose="02020603050405020304" pitchFamily="18" charset="0"/>
                <a:cs typeface="Times New Roman" panose="02020603050405020304" pitchFamily="18" charset="0"/>
              </a:rPr>
              <a:t>stimulate</a:t>
            </a:r>
            <a:r>
              <a:rPr lang="cs-CZ" altLang="cs-CZ" sz="2400" b="1" i="1" dirty="0" smtClean="0">
                <a:solidFill>
                  <a:srgbClr val="307871"/>
                </a:solidFill>
                <a:latin typeface="Times New Roman" panose="02020603050405020304" pitchFamily="18" charset="0"/>
                <a:cs typeface="Times New Roman" panose="02020603050405020304" pitchFamily="18" charset="0"/>
              </a:rPr>
              <a:t> </a:t>
            </a:r>
            <a:r>
              <a:rPr lang="cs-CZ" altLang="cs-CZ" sz="2400" b="1" i="1" dirty="0" err="1" smtClean="0">
                <a:solidFill>
                  <a:srgbClr val="307871"/>
                </a:solidFill>
                <a:latin typeface="Times New Roman" panose="02020603050405020304" pitchFamily="18" charset="0"/>
                <a:cs typeface="Times New Roman" panose="02020603050405020304" pitchFamily="18" charset="0"/>
              </a:rPr>
              <a:t>people</a:t>
            </a:r>
            <a:r>
              <a:rPr lang="cs-CZ" altLang="cs-CZ" sz="2400" b="1" i="1" dirty="0" smtClean="0">
                <a:solidFill>
                  <a:srgbClr val="307871"/>
                </a:solidFill>
                <a:latin typeface="Times New Roman" panose="02020603050405020304" pitchFamily="18" charset="0"/>
                <a:cs typeface="Times New Roman" panose="02020603050405020304" pitchFamily="18" charset="0"/>
              </a:rPr>
              <a:t> into wanting to follow.</a:t>
            </a:r>
          </a:p>
          <a:p>
            <a:r>
              <a:rPr lang="cs-CZ" altLang="cs-CZ" sz="2400" dirty="0" err="1" smtClean="0">
                <a:solidFill>
                  <a:srgbClr val="307871"/>
                </a:solidFill>
                <a:latin typeface="Times New Roman" panose="02020603050405020304" pitchFamily="18" charset="0"/>
                <a:cs typeface="Times New Roman" panose="02020603050405020304" pitchFamily="18" charset="0"/>
              </a:rPr>
              <a:t>Leadership</a:t>
            </a:r>
            <a:r>
              <a:rPr lang="cs-CZ" altLang="cs-CZ" sz="2400" dirty="0" smtClean="0">
                <a:solidFill>
                  <a:srgbClr val="307871"/>
                </a:solidFill>
                <a:latin typeface="Times New Roman" panose="02020603050405020304" pitchFamily="18" charset="0"/>
                <a:cs typeface="Times New Roman" panose="02020603050405020304" pitchFamily="18" charset="0"/>
              </a:rPr>
              <a:t> is often a </a:t>
            </a:r>
            <a:r>
              <a:rPr lang="cs-CZ" altLang="cs-CZ" sz="2400" b="1" i="1" dirty="0" smtClean="0">
                <a:solidFill>
                  <a:srgbClr val="307871"/>
                </a:solidFill>
                <a:latin typeface="Times New Roman" panose="02020603050405020304" pitchFamily="18" charset="0"/>
                <a:cs typeface="Times New Roman" panose="02020603050405020304" pitchFamily="18" charset="0"/>
              </a:rPr>
              <a:t>dynamic activity concerned with changing attitudes</a:t>
            </a:r>
            <a:r>
              <a:rPr lang="cs-CZ" altLang="cs-CZ" sz="2400" dirty="0" smtClean="0">
                <a:solidFill>
                  <a:srgbClr val="307871"/>
                </a:solidFill>
                <a:latin typeface="Times New Roman" panose="02020603050405020304" pitchFamily="18" charset="0"/>
                <a:cs typeface="Times New Roman" panose="02020603050405020304" pitchFamily="18" charset="0"/>
              </a:rPr>
              <a:t>, so leadership is more inspirational and involves greater emotional input than management.</a:t>
            </a:r>
          </a:p>
          <a:p>
            <a:r>
              <a:rPr lang="cs-CZ" altLang="cs-CZ" sz="2400" dirty="0" smtClean="0">
                <a:solidFill>
                  <a:srgbClr val="307871"/>
                </a:solidFill>
                <a:latin typeface="Times New Roman" panose="02020603050405020304" pitchFamily="18" charset="0"/>
                <a:cs typeface="Times New Roman" panose="02020603050405020304" pitchFamily="18" charset="0"/>
              </a:rPr>
              <a:t>Leaders </a:t>
            </a:r>
            <a:r>
              <a:rPr lang="cs-CZ" altLang="cs-CZ" sz="2400" b="1" i="1" dirty="0" smtClean="0">
                <a:solidFill>
                  <a:srgbClr val="307871"/>
                </a:solidFill>
                <a:latin typeface="Times New Roman" panose="02020603050405020304" pitchFamily="18" charset="0"/>
                <a:cs typeface="Times New Roman" panose="02020603050405020304" pitchFamily="18" charset="0"/>
              </a:rPr>
              <a:t>are strategists </a:t>
            </a:r>
            <a:r>
              <a:rPr lang="cs-CZ" altLang="cs-CZ" sz="2400" dirty="0" smtClean="0">
                <a:solidFill>
                  <a:srgbClr val="307871"/>
                </a:solidFill>
                <a:latin typeface="Times New Roman" panose="02020603050405020304" pitchFamily="18" charset="0"/>
                <a:cs typeface="Times New Roman" panose="02020603050405020304" pitchFamily="18" charset="0"/>
              </a:rPr>
              <a:t>giving clarity of direction to organisations and its people.</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9</a:t>
            </a:fld>
            <a:endParaRPr lang="cs-CZ" dirty="0"/>
          </a:p>
        </p:txBody>
      </p:sp>
    </p:spTree>
    <p:extLst>
      <p:ext uri="{BB962C8B-B14F-4D97-AF65-F5344CB8AC3E}">
        <p14:creationId xmlns:p14="http://schemas.microsoft.com/office/powerpoint/2010/main" val="2155057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2240</TotalTime>
  <Words>771</Words>
  <Application>Microsoft Office PowerPoint</Application>
  <PresentationFormat>Širokoúhlá obrazovka</PresentationFormat>
  <Paragraphs>130</Paragraphs>
  <Slides>16</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Leadership and management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Management Process</vt:lpstr>
      <vt:lpstr>Leadership Process</vt:lpstr>
      <vt:lpstr>Manager vs. Leader</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Rylkova</cp:lastModifiedBy>
  <cp:revision>379</cp:revision>
  <cp:lastPrinted>2019-09-16T06:57:19Z</cp:lastPrinted>
  <dcterms:created xsi:type="dcterms:W3CDTF">2016-11-25T20:36:16Z</dcterms:created>
  <dcterms:modified xsi:type="dcterms:W3CDTF">2023-03-01T10:35:21Z</dcterms:modified>
</cp:coreProperties>
</file>