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88" r:id="rId2"/>
    <p:sldId id="258" r:id="rId3"/>
    <p:sldId id="263" r:id="rId4"/>
    <p:sldId id="293" r:id="rId5"/>
    <p:sldId id="295" r:id="rId6"/>
    <p:sldId id="294" r:id="rId7"/>
    <p:sldId id="296" r:id="rId8"/>
    <p:sldId id="330" r:id="rId9"/>
    <p:sldId id="331" r:id="rId10"/>
    <p:sldId id="300" r:id="rId11"/>
    <p:sldId id="298" r:id="rId12"/>
    <p:sldId id="332" r:id="rId13"/>
    <p:sldId id="297" r:id="rId14"/>
    <p:sldId id="301" r:id="rId15"/>
    <p:sldId id="302" r:id="rId16"/>
    <p:sldId id="303" r:id="rId17"/>
    <p:sldId id="304" r:id="rId18"/>
    <p:sldId id="305" r:id="rId19"/>
    <p:sldId id="307" r:id="rId20"/>
    <p:sldId id="306" r:id="rId21"/>
    <p:sldId id="313" r:id="rId22"/>
    <p:sldId id="312" r:id="rId23"/>
    <p:sldId id="314" r:id="rId24"/>
    <p:sldId id="315" r:id="rId25"/>
    <p:sldId id="316" r:id="rId26"/>
    <p:sldId id="317" r:id="rId27"/>
    <p:sldId id="318" r:id="rId28"/>
    <p:sldId id="308" r:id="rId29"/>
    <p:sldId id="319" r:id="rId30"/>
    <p:sldId id="320" r:id="rId31"/>
    <p:sldId id="321" r:id="rId32"/>
    <p:sldId id="322" r:id="rId33"/>
    <p:sldId id="323" r:id="rId34"/>
    <p:sldId id="287" r:id="rId3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FFFF66"/>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66" autoAdjust="0"/>
    <p:restoredTop sz="94660"/>
  </p:normalViewPr>
  <p:slideViewPr>
    <p:cSldViewPr snapToGrid="0">
      <p:cViewPr varScale="1">
        <p:scale>
          <a:sx n="61" d="100"/>
          <a:sy n="61" d="100"/>
        </p:scale>
        <p:origin x="90" y="11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7994D6-9834-41EE-897B-56F62E2676A9}" type="datetimeFigureOut">
              <a:rPr lang="en-US" smtClean="0"/>
              <a:t>4/30/2019</a:t>
            </a:fld>
            <a:endParaRPr lang="en-US"/>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2606DA-6D10-439D-BB61-0F12376694FF}" type="slidenum">
              <a:rPr lang="en-US" smtClean="0"/>
              <a:t>‹#›</a:t>
            </a:fld>
            <a:endParaRPr lang="en-US"/>
          </a:p>
        </p:txBody>
      </p:sp>
    </p:spTree>
    <p:extLst>
      <p:ext uri="{BB962C8B-B14F-4D97-AF65-F5344CB8AC3E}">
        <p14:creationId xmlns:p14="http://schemas.microsoft.com/office/powerpoint/2010/main" val="2526868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dictionary.cambridge.org/dictionary/english/distribution"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www.entrepreneur.com/encyclopedia/franchising"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www.investopedia.com/terms/a/agencybroker.asp"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www.slideshare.net/prithvighag/distribution-in-services"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prezi.com/iwwqzab0gwtx/engaging-the-senses-in-the-servicescape/"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prezi.com/iwwqzab0gwtx/engaging-the-senses-in-the-servicescape/"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prezi.com/iwwqzab0gwtx/engaging-the-senses-in-the-servicescape/"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18977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40506564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277581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1984902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6745715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2007904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875029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Source:</a:t>
            </a:r>
            <a:r>
              <a:rPr lang="cs-CZ" sz="1200" kern="1200" baseline="0" dirty="0" smtClean="0">
                <a:solidFill>
                  <a:schemeClr val="tx1"/>
                </a:solidFill>
                <a:effectLst/>
                <a:latin typeface="+mn-lt"/>
                <a:ea typeface="+mn-ea"/>
                <a:cs typeface="+mn-cs"/>
              </a:rPr>
              <a:t> </a:t>
            </a:r>
            <a:r>
              <a:rPr lang="cs-CZ" dirty="0" smtClean="0">
                <a:hlinkClick r:id="rId3"/>
              </a:rPr>
              <a:t>https://dictionary.cambridge.org/dictionary/english/distribution</a:t>
            </a:r>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3546892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9139926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4334927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2803461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3877340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Source: </a:t>
            </a:r>
            <a:r>
              <a:rPr lang="cs-CZ" dirty="0" smtClean="0">
                <a:hlinkClick r:id="rId3"/>
              </a:rPr>
              <a:t>https://www.entrepreneur.com/encyclopedia/franchising</a:t>
            </a:r>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8206268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Source: </a:t>
            </a:r>
            <a:r>
              <a:rPr lang="cs-CZ" dirty="0" smtClean="0">
                <a:hlinkClick r:id="rId3"/>
              </a:rPr>
              <a:t>https://www.investopedia.com/terms/a/agencybroker.asp</a:t>
            </a:r>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29830862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9865978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42846293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9667016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11254584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33838484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err="1" smtClean="0">
                <a:solidFill>
                  <a:schemeClr val="tx1"/>
                </a:solidFill>
                <a:effectLst/>
                <a:latin typeface="+mn-lt"/>
                <a:ea typeface="+mn-ea"/>
                <a:cs typeface="+mn-cs"/>
              </a:rPr>
              <a:t>Source:</a:t>
            </a:r>
            <a:r>
              <a:rPr lang="cs-CZ" dirty="0" err="1" smtClean="0">
                <a:hlinkClick r:id="rId3"/>
              </a:rPr>
              <a:t>https</a:t>
            </a:r>
            <a:r>
              <a:rPr lang="cs-CZ" dirty="0" smtClean="0">
                <a:hlinkClick r:id="rId3"/>
              </a:rPr>
              <a:t>://www.slideshare.net/prithvighag/distribution-in-services</a:t>
            </a:r>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32064692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1033454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686454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8325037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3463140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657532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Source: </a:t>
            </a:r>
            <a:r>
              <a:rPr lang="cs-CZ" dirty="0" smtClean="0">
                <a:hlinkClick r:id="rId3"/>
              </a:rPr>
              <a:t>https://prezi.com/iwwqzab0gwtx/engaging-the-senses-in-the-servicescape/</a:t>
            </a:r>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633162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Source: </a:t>
            </a:r>
            <a:r>
              <a:rPr lang="cs-CZ" dirty="0" smtClean="0">
                <a:hlinkClick r:id="rId3"/>
              </a:rPr>
              <a:t>https://prezi.com/iwwqzab0gwtx/engaging-the-senses-in-the-servicescape/</a:t>
            </a:r>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4660706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40861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4491486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effectLst/>
                <a:latin typeface="+mn-lt"/>
                <a:ea typeface="+mn-ea"/>
                <a:cs typeface="+mn-cs"/>
              </a:rPr>
              <a:t>Source: </a:t>
            </a:r>
            <a:r>
              <a:rPr lang="cs-CZ" dirty="0" smtClean="0">
                <a:hlinkClick r:id="rId3"/>
              </a:rPr>
              <a:t>https://prezi.com/iwwqzab0gwtx/engaging-the-senses-in-the-servicescape/</a:t>
            </a:r>
            <a:endParaRPr lang="cs-CZ" sz="1200" kern="1200" dirty="0" smtClean="0">
              <a:solidFill>
                <a:schemeClr val="tx1"/>
              </a:solidFill>
              <a:effectLst/>
              <a:latin typeface="+mn-lt"/>
              <a:ea typeface="+mn-ea"/>
              <a:cs typeface="+mn-cs"/>
            </a:endParaRPr>
          </a:p>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392951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30.04.2019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30.04.2019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30.04.2019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30070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5"/>
            <a:ext cx="1274720" cy="994283"/>
          </a:xfrm>
          <a:prstGeom prst="rect">
            <a:avLst/>
          </a:prstGeom>
        </p:spPr>
      </p:pic>
      <p:sp>
        <p:nvSpPr>
          <p:cNvPr id="7" name="Nadpis 1"/>
          <p:cNvSpPr>
            <a:spLocks noGrp="1"/>
          </p:cNvSpPr>
          <p:nvPr>
            <p:ph type="title"/>
          </p:nvPr>
        </p:nvSpPr>
        <p:spPr>
          <a:xfrm>
            <a:off x="335360" y="260649"/>
            <a:ext cx="6048672" cy="676937"/>
          </a:xfrm>
          <a:prstGeom prst="rect">
            <a:avLst/>
          </a:prstGeom>
          <a:noFill/>
          <a:ln>
            <a:noFill/>
          </a:ln>
        </p:spPr>
        <p:txBody>
          <a:bodyPr anchor="t">
            <a:noAutofit/>
          </a:bodyPr>
          <a:lstStyle>
            <a:lvl1pPr algn="l">
              <a:defRPr sz="3200"/>
            </a:lvl1pPr>
          </a:lstStyle>
          <a:p>
            <a:pPr algn="l"/>
            <a:r>
              <a:rPr lang="cs-CZ" sz="32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0"/>
            <a:ext cx="3860800" cy="365125"/>
          </a:xfrm>
          <a:prstGeom prst="rect">
            <a:avLst/>
          </a:prstGeom>
        </p:spPr>
        <p:txBody>
          <a:bodyPr/>
          <a:lstStyle>
            <a:lvl1pPr algn="l">
              <a:defRPr sz="1067">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0"/>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75273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30.04.2019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30.04.2019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30.04.2019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30.04.2019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30.04.2019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30.04.2019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30.04.2019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30.04.2019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30.04.2019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2437" y="5253203"/>
            <a:ext cx="1248139" cy="973549"/>
          </a:xfrm>
          <a:prstGeom prst="rect">
            <a:avLst/>
          </a:prstGeom>
        </p:spPr>
      </p:pic>
      <p:sp>
        <p:nvSpPr>
          <p:cNvPr id="7" name="Obdélník 6"/>
          <p:cNvSpPr/>
          <p:nvPr/>
        </p:nvSpPr>
        <p:spPr>
          <a:xfrm>
            <a:off x="527382" y="3154411"/>
            <a:ext cx="8939369" cy="3072341"/>
          </a:xfrm>
          <a:prstGeom prst="rect">
            <a:avLst/>
          </a:prstGeom>
          <a:solidFill>
            <a:srgbClr val="008080"/>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sz="2400" dirty="0">
                <a:ln w="0"/>
                <a:solidFill>
                  <a:schemeClr val="bg1"/>
                </a:solidFill>
                <a:effectLst>
                  <a:outerShdw blurRad="38100" dist="19050" dir="2700000" algn="tl" rotWithShape="0">
                    <a:schemeClr val="dk1">
                      <a:alpha val="40000"/>
                    </a:schemeClr>
                  </a:outerShdw>
                </a:effectLst>
              </a:rPr>
              <a:t>Prezentace předmětu:</a:t>
            </a:r>
          </a:p>
          <a:p>
            <a:pPr algn="ctr"/>
            <a:r>
              <a:rPr lang="cs-CZ" sz="2400" b="1" dirty="0" smtClean="0">
                <a:ln w="0"/>
                <a:solidFill>
                  <a:schemeClr val="bg1"/>
                </a:solidFill>
                <a:effectLst>
                  <a:outerShdw blurRad="38100" dist="19050" dir="2700000" algn="tl" rotWithShape="0">
                    <a:schemeClr val="dk1">
                      <a:alpha val="40000"/>
                    </a:schemeClr>
                  </a:outerShdw>
                </a:effectLst>
              </a:rPr>
              <a:t>Marketing of </a:t>
            </a:r>
            <a:r>
              <a:rPr lang="cs-CZ" sz="2400" b="1" dirty="0" err="1">
                <a:ln w="0"/>
                <a:solidFill>
                  <a:schemeClr val="bg1"/>
                </a:solidFill>
                <a:effectLst>
                  <a:outerShdw blurRad="38100" dist="19050" dir="2700000" algn="tl" rotWithShape="0">
                    <a:schemeClr val="dk1">
                      <a:alpha val="40000"/>
                    </a:schemeClr>
                  </a:outerShdw>
                </a:effectLst>
              </a:rPr>
              <a:t>S</a:t>
            </a:r>
            <a:r>
              <a:rPr lang="cs-CZ" sz="2400" b="1" dirty="0" err="1" smtClean="0">
                <a:ln w="0"/>
                <a:solidFill>
                  <a:schemeClr val="bg1"/>
                </a:solidFill>
                <a:effectLst>
                  <a:outerShdw blurRad="38100" dist="19050" dir="2700000" algn="tl" rotWithShape="0">
                    <a:schemeClr val="dk1">
                      <a:alpha val="40000"/>
                    </a:schemeClr>
                  </a:outerShdw>
                </a:effectLst>
              </a:rPr>
              <a:t>evices</a:t>
            </a:r>
            <a:endParaRPr lang="cs-CZ" sz="2400" b="1" dirty="0">
              <a:ln w="0"/>
              <a:solidFill>
                <a:schemeClr val="bg1"/>
              </a:solidFill>
              <a:effectLst>
                <a:outerShdw blurRad="38100" dist="19050" dir="2700000" algn="tl" rotWithShape="0">
                  <a:schemeClr val="dk1">
                    <a:alpha val="40000"/>
                  </a:schemeClr>
                </a:outerShdw>
              </a:effectLst>
            </a:endParaRPr>
          </a:p>
          <a:p>
            <a:pPr algn="ctr"/>
            <a:endParaRPr lang="cs-CZ" sz="2400" dirty="0">
              <a:ln w="0"/>
              <a:solidFill>
                <a:schemeClr val="bg1"/>
              </a:solidFill>
              <a:effectLst>
                <a:outerShdw blurRad="38100" dist="19050" dir="2700000" algn="tl" rotWithShape="0">
                  <a:schemeClr val="dk1">
                    <a:alpha val="40000"/>
                  </a:schemeClr>
                </a:outerShdw>
              </a:effectLst>
            </a:endParaRPr>
          </a:p>
          <a:p>
            <a:pPr algn="ctr"/>
            <a:r>
              <a:rPr lang="cs-CZ" sz="2400" dirty="0">
                <a:ln w="0"/>
                <a:solidFill>
                  <a:schemeClr val="bg1"/>
                </a:solidFill>
                <a:effectLst>
                  <a:outerShdw blurRad="38100" dist="19050" dir="2700000" algn="tl" rotWithShape="0">
                    <a:schemeClr val="dk1">
                      <a:alpha val="40000"/>
                    </a:schemeClr>
                  </a:outerShdw>
                </a:effectLst>
              </a:rPr>
              <a:t>Vyučující:</a:t>
            </a:r>
          </a:p>
          <a:p>
            <a:pPr algn="ctr"/>
            <a:r>
              <a:rPr lang="cs-CZ" sz="2400" b="1" dirty="0">
                <a:ln w="0"/>
                <a:solidFill>
                  <a:schemeClr val="bg1"/>
                </a:solidFill>
                <a:effectLst>
                  <a:outerShdw blurRad="38100" dist="19050" dir="2700000" algn="tl" rotWithShape="0">
                    <a:schemeClr val="dk1">
                      <a:alpha val="40000"/>
                    </a:schemeClr>
                  </a:outerShdw>
                </a:effectLst>
              </a:rPr>
              <a:t>Ing. Michal Stoklasa, Ph.D.</a:t>
            </a:r>
          </a:p>
          <a:p>
            <a:pPr algn="ctr"/>
            <a:r>
              <a:rPr lang="cs-CZ" sz="2400" b="1" dirty="0">
                <a:ln w="0"/>
                <a:solidFill>
                  <a:schemeClr val="bg1"/>
                </a:solidFill>
                <a:effectLst>
                  <a:outerShdw blurRad="38100" dist="19050" dir="2700000" algn="tl" rotWithShape="0">
                    <a:schemeClr val="dk1">
                      <a:alpha val="40000"/>
                    </a:schemeClr>
                  </a:outerShdw>
                </a:effectLst>
              </a:rPr>
              <a:t>Ing. Martin </a:t>
            </a:r>
            <a:r>
              <a:rPr lang="cs-CZ" sz="2400" b="1" dirty="0" err="1">
                <a:ln w="0"/>
                <a:solidFill>
                  <a:schemeClr val="bg1"/>
                </a:solidFill>
                <a:effectLst>
                  <a:outerShdw blurRad="38100" dist="19050" dir="2700000" algn="tl" rotWithShape="0">
                    <a:schemeClr val="dk1">
                      <a:alpha val="40000"/>
                    </a:schemeClr>
                  </a:outerShdw>
                </a:effectLst>
              </a:rPr>
              <a:t>Klepek</a:t>
            </a:r>
            <a:r>
              <a:rPr lang="cs-CZ" sz="2400" b="1" dirty="0">
                <a:ln w="0"/>
                <a:solidFill>
                  <a:schemeClr val="bg1"/>
                </a:solidFill>
                <a:effectLst>
                  <a:outerShdw blurRad="38100" dist="19050" dir="2700000" algn="tl" rotWithShape="0">
                    <a:schemeClr val="dk1">
                      <a:alpha val="40000"/>
                    </a:schemeClr>
                  </a:outerShdw>
                </a:effectLst>
              </a:rPr>
              <a:t>, Ph.D</a:t>
            </a:r>
            <a:r>
              <a:rPr lang="cs-CZ" sz="2400" b="1" dirty="0" smtClean="0">
                <a:ln w="0"/>
                <a:solidFill>
                  <a:schemeClr val="bg1"/>
                </a:solidFill>
                <a:effectLst>
                  <a:outerShdw blurRad="38100" dist="19050" dir="2700000" algn="tl" rotWithShape="0">
                    <a:schemeClr val="dk1">
                      <a:alpha val="40000"/>
                    </a:schemeClr>
                  </a:outerShdw>
                </a:effectLst>
              </a:rPr>
              <a:t>.</a:t>
            </a:r>
            <a:endParaRPr lang="cs-CZ" sz="2400" b="1" dirty="0" smtClean="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933451"/>
            <a:ext cx="6815667" cy="2878667"/>
          </a:xfrm>
          <a:prstGeom prst="rect">
            <a:avLst/>
          </a:prstGeom>
        </p:spPr>
        <p:txBody>
          <a:bodyPr anchor="t">
            <a:normAutofit/>
          </a:bodyPr>
          <a:lstStyle/>
          <a:p>
            <a:pPr algn="l"/>
            <a:r>
              <a:rPr lang="cs-CZ" sz="5333" b="1" dirty="0">
                <a:solidFill>
                  <a:schemeClr val="bg1"/>
                </a:solidFill>
                <a:latin typeface="Times New Roman" panose="02020603050405020304" pitchFamily="18" charset="0"/>
                <a:cs typeface="Times New Roman" panose="02020603050405020304" pitchFamily="18" charset="0"/>
              </a:rPr>
              <a:t>Název</a:t>
            </a:r>
            <a:br>
              <a:rPr lang="cs-CZ" sz="5333" b="1" dirty="0">
                <a:solidFill>
                  <a:schemeClr val="bg1"/>
                </a:solidFill>
                <a:latin typeface="Times New Roman" panose="02020603050405020304" pitchFamily="18" charset="0"/>
                <a:cs typeface="Times New Roman" panose="02020603050405020304" pitchFamily="18" charset="0"/>
              </a:rPr>
            </a:br>
            <a:r>
              <a:rPr lang="cs-CZ" sz="5333"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2125733885"/>
              </p:ext>
            </p:extLst>
          </p:nvPr>
        </p:nvGraphicFramePr>
        <p:xfrm>
          <a:off x="719403" y="2085202"/>
          <a:ext cx="8640960" cy="580814"/>
        </p:xfrm>
        <a:graphic>
          <a:graphicData uri="http://schemas.openxmlformats.org/drawingml/2006/table">
            <a:tbl>
              <a:tblPr firstRow="1" firstCol="1" bandRow="1">
                <a:tableStyleId>{5C22544A-7EE6-4342-B048-85BDC9FD1C3A}</a:tableStyleId>
              </a:tblPr>
              <a:tblGrid>
                <a:gridCol w="3022555">
                  <a:extLst>
                    <a:ext uri="{9D8B030D-6E8A-4147-A177-3AD203B41FA5}">
                      <a16:colId xmlns:a16="http://schemas.microsoft.com/office/drawing/2014/main" xmlns="" val="3755197986"/>
                    </a:ext>
                  </a:extLst>
                </a:gridCol>
                <a:gridCol w="5618405">
                  <a:extLst>
                    <a:ext uri="{9D8B030D-6E8A-4147-A177-3AD203B41FA5}">
                      <a16:colId xmlns:a16="http://schemas.microsoft.com/office/drawing/2014/main" xmlns="" val="4011610095"/>
                    </a:ext>
                  </a:extLst>
                </a:gridCol>
              </a:tblGrid>
              <a:tr h="290407">
                <a:tc>
                  <a:txBody>
                    <a:bodyPr/>
                    <a:lstStyle/>
                    <a:p>
                      <a:pPr indent="180340" algn="l">
                        <a:lnSpc>
                          <a:spcPct val="115000"/>
                        </a:lnSpc>
                        <a:spcBef>
                          <a:spcPts val="425"/>
                        </a:spcBef>
                        <a:spcAft>
                          <a:spcPts val="0"/>
                        </a:spcAft>
                      </a:pPr>
                      <a:r>
                        <a:rPr lang="cs-CZ" sz="1600" dirty="0">
                          <a:effectLst/>
                        </a:rPr>
                        <a:t>Název projektu</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tc>
                  <a:txBody>
                    <a:bodyPr/>
                    <a:lstStyle/>
                    <a:p>
                      <a:pPr indent="180340" algn="just">
                        <a:lnSpc>
                          <a:spcPct val="115000"/>
                        </a:lnSpc>
                        <a:spcBef>
                          <a:spcPts val="425"/>
                        </a:spcBef>
                        <a:spcAft>
                          <a:spcPts val="0"/>
                        </a:spcAft>
                      </a:pPr>
                      <a:r>
                        <a:rPr lang="cs-CZ" sz="1600" dirty="0">
                          <a:effectLst/>
                        </a:rPr>
                        <a:t>Rozvoj vzdělávání na Slezské univerzitě v Opavě</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extLst>
                  <a:ext uri="{0D108BD9-81ED-4DB2-BD59-A6C34878D82A}">
                    <a16:rowId xmlns:a16="http://schemas.microsoft.com/office/drawing/2014/main" xmlns="" val="2306872320"/>
                  </a:ext>
                </a:extLst>
              </a:tr>
              <a:tr h="290407">
                <a:tc>
                  <a:txBody>
                    <a:bodyPr/>
                    <a:lstStyle/>
                    <a:p>
                      <a:pPr indent="180340" algn="just">
                        <a:lnSpc>
                          <a:spcPct val="115000"/>
                        </a:lnSpc>
                        <a:spcBef>
                          <a:spcPts val="425"/>
                        </a:spcBef>
                        <a:spcAft>
                          <a:spcPts val="0"/>
                        </a:spcAft>
                      </a:pPr>
                      <a:r>
                        <a:rPr lang="cs-CZ" sz="1600" dirty="0">
                          <a:effectLst/>
                        </a:rPr>
                        <a:t>Registrační číslo projektu</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tc>
                  <a:txBody>
                    <a:bodyPr/>
                    <a:lstStyle/>
                    <a:p>
                      <a:pPr indent="180340" algn="just">
                        <a:lnSpc>
                          <a:spcPct val="115000"/>
                        </a:lnSpc>
                        <a:spcBef>
                          <a:spcPts val="425"/>
                        </a:spcBef>
                        <a:spcAft>
                          <a:spcPts val="0"/>
                        </a:spcAft>
                      </a:pPr>
                      <a:r>
                        <a:rPr lang="cs-CZ" sz="1600" b="1" dirty="0">
                          <a:solidFill>
                            <a:schemeClr val="bg1"/>
                          </a:solidFill>
                          <a:effectLst/>
                        </a:rPr>
                        <a:t>CZ.02.2.69/0.0./0.0/16_015/0002400</a:t>
                      </a:r>
                      <a:endParaRPr lang="cs-CZ"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2504018" y="3769097"/>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cs-CZ" sz="2400"/>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6765" y="333771"/>
            <a:ext cx="7340600" cy="16256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2504018" y="6076264"/>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cs-CZ" sz="2400"/>
          </a:p>
        </p:txBody>
      </p:sp>
    </p:spTree>
    <p:extLst>
      <p:ext uri="{BB962C8B-B14F-4D97-AF65-F5344CB8AC3E}">
        <p14:creationId xmlns:p14="http://schemas.microsoft.com/office/powerpoint/2010/main" val="3375899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420859" cy="4992555"/>
          </a:xfrm>
          <a:prstGeom prst="rect">
            <a:avLst/>
          </a:prstGeom>
        </p:spPr>
        <p:txBody>
          <a:bodyPr>
            <a:noAutofit/>
          </a:bodyPr>
          <a:lstStyle/>
          <a:p>
            <a:r>
              <a:rPr lang="cs-CZ" sz="4400" dirty="0" err="1">
                <a:solidFill>
                  <a:srgbClr val="307871"/>
                </a:solidFill>
                <a:latin typeface="Times New Roman" panose="02020603050405020304" pitchFamily="18" charset="0"/>
                <a:cs typeface="Times New Roman" panose="02020603050405020304" pitchFamily="18" charset="0"/>
              </a:rPr>
              <a:t>Facility</a:t>
            </a:r>
            <a:r>
              <a:rPr lang="cs-CZ" sz="4400" dirty="0">
                <a:solidFill>
                  <a:srgbClr val="307871"/>
                </a:solidFill>
                <a:latin typeface="Times New Roman" panose="02020603050405020304" pitchFamily="18" charset="0"/>
                <a:cs typeface="Times New Roman" panose="02020603050405020304" pitchFamily="18" charset="0"/>
              </a:rPr>
              <a:t> </a:t>
            </a:r>
            <a:r>
              <a:rPr lang="cs-CZ" sz="4400" dirty="0" err="1">
                <a:solidFill>
                  <a:srgbClr val="307871"/>
                </a:solidFill>
                <a:latin typeface="Times New Roman" panose="02020603050405020304" pitchFamily="18" charset="0"/>
                <a:cs typeface="Times New Roman" panose="02020603050405020304" pitchFamily="18" charset="0"/>
              </a:rPr>
              <a:t>exterior</a:t>
            </a:r>
            <a:r>
              <a:rPr lang="cs-CZ" sz="4400" dirty="0">
                <a:solidFill>
                  <a:srgbClr val="307871"/>
                </a:solidFill>
                <a:latin typeface="Times New Roman" panose="02020603050405020304" pitchFamily="18" charset="0"/>
                <a:cs typeface="Times New Roman" panose="02020603050405020304" pitchFamily="18" charset="0"/>
              </a:rPr>
              <a:t>:</a:t>
            </a:r>
          </a:p>
          <a:p>
            <a:pPr lvl="1"/>
            <a:r>
              <a:rPr lang="cs-CZ" sz="4000" dirty="0" err="1">
                <a:solidFill>
                  <a:srgbClr val="307871"/>
                </a:solidFill>
                <a:latin typeface="Times New Roman" panose="02020603050405020304" pitchFamily="18" charset="0"/>
                <a:cs typeface="Times New Roman" panose="02020603050405020304" pitchFamily="18" charset="0"/>
              </a:rPr>
              <a:t>Exterior</a:t>
            </a:r>
            <a:r>
              <a:rPr lang="cs-CZ" sz="4000" dirty="0">
                <a:solidFill>
                  <a:srgbClr val="307871"/>
                </a:solidFill>
                <a:latin typeface="Times New Roman" panose="02020603050405020304" pitchFamily="18" charset="0"/>
                <a:cs typeface="Times New Roman" panose="02020603050405020304" pitchFamily="18" charset="0"/>
              </a:rPr>
              <a:t> design</a:t>
            </a:r>
          </a:p>
          <a:p>
            <a:pPr lvl="1"/>
            <a:r>
              <a:rPr lang="cs-CZ" sz="4000" dirty="0" err="1">
                <a:solidFill>
                  <a:srgbClr val="307871"/>
                </a:solidFill>
                <a:latin typeface="Times New Roman" panose="02020603050405020304" pitchFamily="18" charset="0"/>
                <a:cs typeface="Times New Roman" panose="02020603050405020304" pitchFamily="18" charset="0"/>
              </a:rPr>
              <a:t>Signage</a:t>
            </a:r>
            <a:endParaRPr lang="cs-CZ" sz="4000" dirty="0">
              <a:solidFill>
                <a:srgbClr val="307871"/>
              </a:solidFill>
              <a:latin typeface="Times New Roman" panose="02020603050405020304" pitchFamily="18" charset="0"/>
              <a:cs typeface="Times New Roman" panose="02020603050405020304" pitchFamily="18" charset="0"/>
            </a:endParaRPr>
          </a:p>
          <a:p>
            <a:pPr lvl="1"/>
            <a:r>
              <a:rPr lang="cs-CZ" sz="4000" dirty="0">
                <a:solidFill>
                  <a:srgbClr val="307871"/>
                </a:solidFill>
                <a:latin typeface="Times New Roman" panose="02020603050405020304" pitchFamily="18" charset="0"/>
                <a:cs typeface="Times New Roman" panose="02020603050405020304" pitchFamily="18" charset="0"/>
              </a:rPr>
              <a:t>Parking</a:t>
            </a:r>
          </a:p>
          <a:p>
            <a:pPr lvl="1"/>
            <a:r>
              <a:rPr lang="cs-CZ" sz="4000" dirty="0" err="1">
                <a:solidFill>
                  <a:srgbClr val="307871"/>
                </a:solidFill>
                <a:latin typeface="Times New Roman" panose="02020603050405020304" pitchFamily="18" charset="0"/>
                <a:cs typeface="Times New Roman" panose="02020603050405020304" pitchFamily="18" charset="0"/>
              </a:rPr>
              <a:t>Landscape</a:t>
            </a:r>
            <a:endParaRPr lang="cs-CZ" sz="4000" dirty="0">
              <a:solidFill>
                <a:srgbClr val="307871"/>
              </a:solidFill>
              <a:latin typeface="Times New Roman" panose="02020603050405020304" pitchFamily="18" charset="0"/>
              <a:cs typeface="Times New Roman" panose="02020603050405020304" pitchFamily="18" charset="0"/>
            </a:endParaRPr>
          </a:p>
          <a:p>
            <a:pPr lvl="1"/>
            <a:r>
              <a:rPr lang="cs-CZ" sz="4000" dirty="0" err="1">
                <a:solidFill>
                  <a:srgbClr val="307871"/>
                </a:solidFill>
                <a:latin typeface="Times New Roman" panose="02020603050405020304" pitchFamily="18" charset="0"/>
                <a:cs typeface="Times New Roman" panose="02020603050405020304" pitchFamily="18" charset="0"/>
              </a:rPr>
              <a:t>Surrounding</a:t>
            </a:r>
            <a:r>
              <a:rPr lang="cs-CZ" sz="4000" dirty="0">
                <a:solidFill>
                  <a:srgbClr val="307871"/>
                </a:solidFill>
                <a:latin typeface="Times New Roman" panose="02020603050405020304" pitchFamily="18" charset="0"/>
                <a:cs typeface="Times New Roman" panose="02020603050405020304" pitchFamily="18" charset="0"/>
              </a:rPr>
              <a:t> </a:t>
            </a:r>
            <a:r>
              <a:rPr lang="cs-CZ" sz="4000" dirty="0" err="1" smtClean="0">
                <a:solidFill>
                  <a:srgbClr val="307871"/>
                </a:solidFill>
                <a:latin typeface="Times New Roman" panose="02020603050405020304" pitchFamily="18" charset="0"/>
                <a:cs typeface="Times New Roman" panose="02020603050405020304" pitchFamily="18" charset="0"/>
              </a:rPr>
              <a:t>environment</a:t>
            </a:r>
            <a:endParaRPr lang="cs-CZ" sz="4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err="1"/>
              <a:t>Servicescape</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10</a:t>
            </a:fld>
            <a:endParaRPr lang="cs-CZ" dirty="0"/>
          </a:p>
        </p:txBody>
      </p:sp>
    </p:spTree>
    <p:extLst>
      <p:ext uri="{BB962C8B-B14F-4D97-AF65-F5344CB8AC3E}">
        <p14:creationId xmlns:p14="http://schemas.microsoft.com/office/powerpoint/2010/main" val="3345238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420859" cy="4992555"/>
          </a:xfrm>
          <a:prstGeom prst="rect">
            <a:avLst/>
          </a:prstGeom>
        </p:spPr>
        <p:txBody>
          <a:bodyPr>
            <a:noAutofit/>
          </a:bodyPr>
          <a:lstStyle/>
          <a:p>
            <a:r>
              <a:rPr lang="cs-CZ" sz="4400" dirty="0" err="1">
                <a:solidFill>
                  <a:srgbClr val="307871"/>
                </a:solidFill>
                <a:latin typeface="Times New Roman" panose="02020603050405020304" pitchFamily="18" charset="0"/>
                <a:cs typeface="Times New Roman" panose="02020603050405020304" pitchFamily="18" charset="0"/>
              </a:rPr>
              <a:t>Facility</a:t>
            </a:r>
            <a:r>
              <a:rPr lang="cs-CZ" sz="4400" dirty="0">
                <a:solidFill>
                  <a:srgbClr val="307871"/>
                </a:solidFill>
                <a:latin typeface="Times New Roman" panose="02020603050405020304" pitchFamily="18" charset="0"/>
                <a:cs typeface="Times New Roman" panose="02020603050405020304" pitchFamily="18" charset="0"/>
              </a:rPr>
              <a:t> </a:t>
            </a:r>
            <a:r>
              <a:rPr lang="cs-CZ" sz="4400" dirty="0" err="1">
                <a:solidFill>
                  <a:srgbClr val="307871"/>
                </a:solidFill>
                <a:latin typeface="Times New Roman" panose="02020603050405020304" pitchFamily="18" charset="0"/>
                <a:cs typeface="Times New Roman" panose="02020603050405020304" pitchFamily="18" charset="0"/>
              </a:rPr>
              <a:t>interior</a:t>
            </a:r>
            <a:r>
              <a:rPr lang="cs-CZ" sz="4400" dirty="0">
                <a:solidFill>
                  <a:srgbClr val="307871"/>
                </a:solidFill>
                <a:latin typeface="Times New Roman" panose="02020603050405020304" pitchFamily="18" charset="0"/>
                <a:cs typeface="Times New Roman" panose="02020603050405020304" pitchFamily="18" charset="0"/>
              </a:rPr>
              <a:t>:</a:t>
            </a:r>
          </a:p>
          <a:p>
            <a:pPr lvl="1"/>
            <a:r>
              <a:rPr lang="cs-CZ" sz="4000" dirty="0" err="1">
                <a:solidFill>
                  <a:srgbClr val="307871"/>
                </a:solidFill>
                <a:latin typeface="Times New Roman" panose="02020603050405020304" pitchFamily="18" charset="0"/>
                <a:cs typeface="Times New Roman" panose="02020603050405020304" pitchFamily="18" charset="0"/>
              </a:rPr>
              <a:t>Interior</a:t>
            </a:r>
            <a:r>
              <a:rPr lang="cs-CZ" sz="4000" dirty="0">
                <a:solidFill>
                  <a:srgbClr val="307871"/>
                </a:solidFill>
                <a:latin typeface="Times New Roman" panose="02020603050405020304" pitchFamily="18" charset="0"/>
                <a:cs typeface="Times New Roman" panose="02020603050405020304" pitchFamily="18" charset="0"/>
              </a:rPr>
              <a:t> design</a:t>
            </a:r>
          </a:p>
          <a:p>
            <a:pPr lvl="1"/>
            <a:r>
              <a:rPr lang="cs-CZ" sz="4000" dirty="0" err="1">
                <a:solidFill>
                  <a:srgbClr val="307871"/>
                </a:solidFill>
                <a:latin typeface="Times New Roman" panose="02020603050405020304" pitchFamily="18" charset="0"/>
                <a:cs typeface="Times New Roman" panose="02020603050405020304" pitchFamily="18" charset="0"/>
              </a:rPr>
              <a:t>Equipment</a:t>
            </a:r>
            <a:r>
              <a:rPr lang="cs-CZ" sz="4000" dirty="0">
                <a:solidFill>
                  <a:srgbClr val="307871"/>
                </a:solidFill>
                <a:latin typeface="Times New Roman" panose="02020603050405020304" pitchFamily="18" charset="0"/>
                <a:cs typeface="Times New Roman" panose="02020603050405020304" pitchFamily="18" charset="0"/>
              </a:rPr>
              <a:t> </a:t>
            </a:r>
          </a:p>
          <a:p>
            <a:pPr lvl="1"/>
            <a:r>
              <a:rPr lang="cs-CZ" sz="4000" dirty="0" err="1">
                <a:solidFill>
                  <a:srgbClr val="307871"/>
                </a:solidFill>
                <a:latin typeface="Times New Roman" panose="02020603050405020304" pitchFamily="18" charset="0"/>
                <a:cs typeface="Times New Roman" panose="02020603050405020304" pitchFamily="18" charset="0"/>
              </a:rPr>
              <a:t>Signage</a:t>
            </a:r>
            <a:endParaRPr lang="cs-CZ" sz="4000" dirty="0">
              <a:solidFill>
                <a:srgbClr val="307871"/>
              </a:solidFill>
              <a:latin typeface="Times New Roman" panose="02020603050405020304" pitchFamily="18" charset="0"/>
              <a:cs typeface="Times New Roman" panose="02020603050405020304" pitchFamily="18" charset="0"/>
            </a:endParaRPr>
          </a:p>
          <a:p>
            <a:pPr lvl="1"/>
            <a:r>
              <a:rPr lang="cs-CZ" sz="4000" dirty="0">
                <a:solidFill>
                  <a:srgbClr val="307871"/>
                </a:solidFill>
                <a:latin typeface="Times New Roman" panose="02020603050405020304" pitchFamily="18" charset="0"/>
                <a:cs typeface="Times New Roman" panose="02020603050405020304" pitchFamily="18" charset="0"/>
              </a:rPr>
              <a:t>Layout</a:t>
            </a:r>
          </a:p>
          <a:p>
            <a:pPr lvl="1"/>
            <a:r>
              <a:rPr lang="cs-CZ" sz="4000" dirty="0">
                <a:solidFill>
                  <a:srgbClr val="307871"/>
                </a:solidFill>
                <a:latin typeface="Times New Roman" panose="02020603050405020304" pitchFamily="18" charset="0"/>
                <a:cs typeface="Times New Roman" panose="02020603050405020304" pitchFamily="18" charset="0"/>
              </a:rPr>
              <a:t>Air </a:t>
            </a:r>
            <a:r>
              <a:rPr lang="cs-CZ" sz="4000" dirty="0" err="1">
                <a:solidFill>
                  <a:srgbClr val="307871"/>
                </a:solidFill>
                <a:latin typeface="Times New Roman" panose="02020603050405020304" pitchFamily="18" charset="0"/>
                <a:cs typeface="Times New Roman" panose="02020603050405020304" pitchFamily="18" charset="0"/>
              </a:rPr>
              <a:t>quality</a:t>
            </a:r>
            <a:r>
              <a:rPr lang="cs-CZ" sz="4000" dirty="0">
                <a:solidFill>
                  <a:srgbClr val="307871"/>
                </a:solidFill>
                <a:latin typeface="Times New Roman" panose="02020603050405020304" pitchFamily="18" charset="0"/>
                <a:cs typeface="Times New Roman" panose="02020603050405020304" pitchFamily="18" charset="0"/>
              </a:rPr>
              <a:t>/</a:t>
            </a:r>
            <a:r>
              <a:rPr lang="cs-CZ" sz="4000" dirty="0" err="1">
                <a:solidFill>
                  <a:srgbClr val="307871"/>
                </a:solidFill>
                <a:latin typeface="Times New Roman" panose="02020603050405020304" pitchFamily="18" charset="0"/>
                <a:cs typeface="Times New Roman" panose="02020603050405020304" pitchFamily="18" charset="0"/>
              </a:rPr>
              <a:t>temperature</a:t>
            </a:r>
            <a:endParaRPr lang="cs-CZ" sz="4000" dirty="0">
              <a:solidFill>
                <a:srgbClr val="307871"/>
              </a:solidFill>
              <a:latin typeface="Times New Roman" panose="02020603050405020304" pitchFamily="18" charset="0"/>
              <a:cs typeface="Times New Roman" panose="02020603050405020304" pitchFamily="18" charset="0"/>
            </a:endParaRPr>
          </a:p>
          <a:p>
            <a:pPr lvl="1"/>
            <a:r>
              <a:rPr lang="cs-CZ" sz="4000" dirty="0" err="1">
                <a:solidFill>
                  <a:srgbClr val="307871"/>
                </a:solidFill>
                <a:latin typeface="Times New Roman" panose="02020603050405020304" pitchFamily="18" charset="0"/>
                <a:cs typeface="Times New Roman" panose="02020603050405020304" pitchFamily="18" charset="0"/>
              </a:rPr>
              <a:t>Sound</a:t>
            </a:r>
            <a:r>
              <a:rPr lang="cs-CZ" sz="4000" dirty="0">
                <a:solidFill>
                  <a:srgbClr val="307871"/>
                </a:solidFill>
                <a:latin typeface="Times New Roman" panose="02020603050405020304" pitchFamily="18" charset="0"/>
                <a:cs typeface="Times New Roman" panose="02020603050405020304" pitchFamily="18" charset="0"/>
              </a:rPr>
              <a:t>/music/</a:t>
            </a:r>
            <a:r>
              <a:rPr lang="cs-CZ" sz="4000" dirty="0" err="1">
                <a:solidFill>
                  <a:srgbClr val="307871"/>
                </a:solidFill>
                <a:latin typeface="Times New Roman" panose="02020603050405020304" pitchFamily="18" charset="0"/>
                <a:cs typeface="Times New Roman" panose="02020603050405020304" pitchFamily="18" charset="0"/>
              </a:rPr>
              <a:t>scent</a:t>
            </a:r>
            <a:r>
              <a:rPr lang="cs-CZ" sz="4000" dirty="0">
                <a:solidFill>
                  <a:srgbClr val="307871"/>
                </a:solidFill>
                <a:latin typeface="Times New Roman" panose="02020603050405020304" pitchFamily="18" charset="0"/>
                <a:cs typeface="Times New Roman" panose="02020603050405020304" pitchFamily="18" charset="0"/>
              </a:rPr>
              <a:t>/</a:t>
            </a:r>
            <a:r>
              <a:rPr lang="cs-CZ" sz="4000" dirty="0" err="1">
                <a:solidFill>
                  <a:srgbClr val="307871"/>
                </a:solidFill>
                <a:latin typeface="Times New Roman" panose="02020603050405020304" pitchFamily="18" charset="0"/>
                <a:cs typeface="Times New Roman" panose="02020603050405020304" pitchFamily="18" charset="0"/>
              </a:rPr>
              <a:t>lightning</a:t>
            </a:r>
            <a:endParaRPr lang="cs-CZ" sz="4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err="1"/>
              <a:t>Servicescape</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11</a:t>
            </a:fld>
            <a:endParaRPr lang="cs-CZ" dirty="0"/>
          </a:p>
        </p:txBody>
      </p:sp>
    </p:spTree>
    <p:extLst>
      <p:ext uri="{BB962C8B-B14F-4D97-AF65-F5344CB8AC3E}">
        <p14:creationId xmlns:p14="http://schemas.microsoft.com/office/powerpoint/2010/main" val="2991087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420859" cy="4992555"/>
          </a:xfrm>
          <a:prstGeom prst="rect">
            <a:avLst/>
          </a:prstGeom>
        </p:spPr>
        <p:txBody>
          <a:bodyPr>
            <a:noAutofit/>
          </a:bodyPr>
          <a:lstStyle/>
          <a:p>
            <a:r>
              <a:rPr lang="cs-CZ" dirty="0" err="1" smtClean="0">
                <a:solidFill>
                  <a:srgbClr val="307871"/>
                </a:solidFill>
                <a:latin typeface="Times New Roman" panose="02020603050405020304" pitchFamily="18" charset="0"/>
                <a:cs typeface="Times New Roman" panose="02020603050405020304" pitchFamily="18" charset="0"/>
              </a:rPr>
              <a:t>We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can</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summ</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it</a:t>
            </a:r>
            <a:r>
              <a:rPr lang="cs-CZ" dirty="0" smtClean="0">
                <a:solidFill>
                  <a:srgbClr val="307871"/>
                </a:solidFill>
                <a:latin typeface="Times New Roman" panose="02020603050405020304" pitchFamily="18" charset="0"/>
                <a:cs typeface="Times New Roman" panose="02020603050405020304" pitchFamily="18" charset="0"/>
              </a:rPr>
              <a:t> up </a:t>
            </a:r>
            <a:r>
              <a:rPr lang="cs-CZ" dirty="0" err="1" smtClean="0">
                <a:solidFill>
                  <a:srgbClr val="307871"/>
                </a:solidFill>
                <a:latin typeface="Times New Roman" panose="02020603050405020304" pitchFamily="18" charset="0"/>
                <a:cs typeface="Times New Roman" panose="02020603050405020304" pitchFamily="18" charset="0"/>
              </a:rPr>
              <a:t>into</a:t>
            </a:r>
            <a:r>
              <a:rPr lang="cs-CZ" dirty="0" smtClean="0">
                <a:solidFill>
                  <a:srgbClr val="307871"/>
                </a:solidFill>
                <a:latin typeface="Times New Roman" panose="02020603050405020304" pitchFamily="18" charset="0"/>
                <a:cs typeface="Times New Roman" panose="02020603050405020304" pitchFamily="18" charset="0"/>
              </a:rPr>
              <a:t> 4 </a:t>
            </a:r>
            <a:r>
              <a:rPr lang="cs-CZ" dirty="0" err="1" smtClean="0">
                <a:solidFill>
                  <a:srgbClr val="307871"/>
                </a:solidFill>
                <a:latin typeface="Times New Roman" panose="02020603050405020304" pitchFamily="18" charset="0"/>
                <a:cs typeface="Times New Roman" panose="02020603050405020304" pitchFamily="18" charset="0"/>
              </a:rPr>
              <a:t>dimensions</a:t>
            </a:r>
            <a:r>
              <a:rPr lang="cs-CZ" dirty="0" smtClean="0">
                <a:solidFill>
                  <a:srgbClr val="307871"/>
                </a:solidFill>
                <a:latin typeface="Times New Roman" panose="02020603050405020304" pitchFamily="18" charset="0"/>
                <a:cs typeface="Times New Roman" panose="02020603050405020304" pitchFamily="18" charset="0"/>
              </a:rPr>
              <a:t>.</a:t>
            </a:r>
          </a:p>
          <a:p>
            <a:endParaRPr lang="cs-CZ" dirty="0">
              <a:solidFill>
                <a:srgbClr val="307871"/>
              </a:solidFill>
              <a:latin typeface="Times New Roman" panose="02020603050405020304" pitchFamily="18" charset="0"/>
              <a:cs typeface="Times New Roman" panose="02020603050405020304" pitchFamily="18" charset="0"/>
            </a:endParaRPr>
          </a:p>
          <a:p>
            <a:pPr marL="514350" indent="-514350">
              <a:buFont typeface="+mj-lt"/>
              <a:buAutoNum type="arabicPeriod"/>
            </a:pPr>
            <a:r>
              <a:rPr lang="cs-CZ" dirty="0" smtClean="0">
                <a:solidFill>
                  <a:srgbClr val="307871"/>
                </a:solidFill>
                <a:latin typeface="Times New Roman" panose="02020603050405020304" pitchFamily="18" charset="0"/>
                <a:cs typeface="Times New Roman" panose="02020603050405020304" pitchFamily="18" charset="0"/>
              </a:rPr>
              <a:t>Ambient </a:t>
            </a:r>
            <a:r>
              <a:rPr lang="cs-CZ" dirty="0" err="1" smtClean="0">
                <a:solidFill>
                  <a:srgbClr val="307871"/>
                </a:solidFill>
                <a:latin typeface="Times New Roman" panose="02020603050405020304" pitchFamily="18" charset="0"/>
                <a:cs typeface="Times New Roman" panose="02020603050405020304" pitchFamily="18" charset="0"/>
              </a:rPr>
              <a:t>conditions</a:t>
            </a:r>
            <a:r>
              <a:rPr lang="cs-CZ" dirty="0" smtClean="0">
                <a:solidFill>
                  <a:srgbClr val="307871"/>
                </a:solidFill>
                <a:latin typeface="Times New Roman" panose="02020603050405020304" pitchFamily="18" charset="0"/>
                <a:cs typeface="Times New Roman" panose="02020603050405020304" pitchFamily="18" charset="0"/>
              </a:rPr>
              <a:t>.</a:t>
            </a:r>
          </a:p>
          <a:p>
            <a:pPr marL="514350" indent="-514350">
              <a:buFont typeface="+mj-lt"/>
              <a:buAutoNum type="arabicPeriod"/>
            </a:pPr>
            <a:endParaRPr lang="cs-CZ" dirty="0">
              <a:solidFill>
                <a:srgbClr val="307871"/>
              </a:solidFill>
              <a:latin typeface="Times New Roman" panose="02020603050405020304" pitchFamily="18" charset="0"/>
              <a:cs typeface="Times New Roman" panose="02020603050405020304" pitchFamily="18" charset="0"/>
            </a:endParaRPr>
          </a:p>
          <a:p>
            <a:pPr marL="514350" indent="-514350">
              <a:buFont typeface="+mj-lt"/>
              <a:buAutoNum type="arabicPeriod"/>
            </a:pPr>
            <a:r>
              <a:rPr lang="cs-CZ" dirty="0" err="1" smtClean="0">
                <a:solidFill>
                  <a:srgbClr val="307871"/>
                </a:solidFill>
                <a:latin typeface="Times New Roman" panose="02020603050405020304" pitchFamily="18" charset="0"/>
                <a:cs typeface="Times New Roman" panose="02020603050405020304" pitchFamily="18" charset="0"/>
              </a:rPr>
              <a:t>Spatial</a:t>
            </a:r>
            <a:r>
              <a:rPr lang="cs-CZ" dirty="0" smtClean="0">
                <a:solidFill>
                  <a:srgbClr val="307871"/>
                </a:solidFill>
                <a:latin typeface="Times New Roman" panose="02020603050405020304" pitchFamily="18" charset="0"/>
                <a:cs typeface="Times New Roman" panose="02020603050405020304" pitchFamily="18" charset="0"/>
              </a:rPr>
              <a:t> layout.</a:t>
            </a:r>
          </a:p>
          <a:p>
            <a:pPr marL="514350" indent="-514350">
              <a:buFont typeface="+mj-lt"/>
              <a:buAutoNum type="arabicPeriod"/>
            </a:pPr>
            <a:endParaRPr lang="cs-CZ" dirty="0">
              <a:solidFill>
                <a:srgbClr val="307871"/>
              </a:solidFill>
              <a:latin typeface="Times New Roman" panose="02020603050405020304" pitchFamily="18" charset="0"/>
              <a:cs typeface="Times New Roman" panose="02020603050405020304" pitchFamily="18" charset="0"/>
            </a:endParaRPr>
          </a:p>
          <a:p>
            <a:pPr marL="514350" indent="-514350">
              <a:buFont typeface="+mj-lt"/>
              <a:buAutoNum type="arabicPeriod"/>
            </a:pPr>
            <a:r>
              <a:rPr lang="cs-CZ" dirty="0" err="1" smtClean="0">
                <a:solidFill>
                  <a:srgbClr val="307871"/>
                </a:solidFill>
                <a:latin typeface="Times New Roman" panose="02020603050405020304" pitchFamily="18" charset="0"/>
                <a:cs typeface="Times New Roman" panose="02020603050405020304" pitchFamily="18" charset="0"/>
              </a:rPr>
              <a:t>Signs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symbols</a:t>
            </a:r>
            <a:r>
              <a:rPr lang="cs-CZ" dirty="0" smtClean="0">
                <a:solidFill>
                  <a:srgbClr val="307871"/>
                </a:solidFill>
                <a:latin typeface="Times New Roman" panose="02020603050405020304" pitchFamily="18" charset="0"/>
                <a:cs typeface="Times New Roman" panose="02020603050405020304" pitchFamily="18" charset="0"/>
              </a:rPr>
              <a:t> and </a:t>
            </a:r>
            <a:r>
              <a:rPr lang="cs-CZ" dirty="0" err="1" smtClean="0">
                <a:solidFill>
                  <a:srgbClr val="307871"/>
                </a:solidFill>
                <a:latin typeface="Times New Roman" panose="02020603050405020304" pitchFamily="18" charset="0"/>
                <a:cs typeface="Times New Roman" panose="02020603050405020304" pitchFamily="18" charset="0"/>
              </a:rPr>
              <a:t>artifacts</a:t>
            </a:r>
            <a:r>
              <a:rPr lang="cs-CZ" dirty="0" smtClean="0">
                <a:solidFill>
                  <a:srgbClr val="307871"/>
                </a:solidFill>
                <a:latin typeface="Times New Roman" panose="02020603050405020304" pitchFamily="18" charset="0"/>
                <a:cs typeface="Times New Roman" panose="02020603050405020304" pitchFamily="18" charset="0"/>
              </a:rPr>
              <a:t>.</a:t>
            </a:r>
          </a:p>
          <a:p>
            <a:pPr marL="514350" indent="-514350">
              <a:buFont typeface="+mj-lt"/>
              <a:buAutoNum type="arabicPeriod"/>
            </a:pPr>
            <a:endParaRPr lang="cs-CZ" dirty="0">
              <a:solidFill>
                <a:srgbClr val="307871"/>
              </a:solidFill>
              <a:latin typeface="Times New Roman" panose="02020603050405020304" pitchFamily="18" charset="0"/>
              <a:cs typeface="Times New Roman" panose="02020603050405020304" pitchFamily="18" charset="0"/>
            </a:endParaRPr>
          </a:p>
          <a:p>
            <a:pPr marL="514350" indent="-514350">
              <a:buFont typeface="+mj-lt"/>
              <a:buAutoNum type="arabicPeriod"/>
            </a:pPr>
            <a:r>
              <a:rPr lang="cs-CZ" dirty="0" err="1" smtClean="0">
                <a:solidFill>
                  <a:srgbClr val="307871"/>
                </a:solidFill>
                <a:latin typeface="Times New Roman" panose="02020603050405020304" pitchFamily="18" charset="0"/>
                <a:cs typeface="Times New Roman" panose="02020603050405020304" pitchFamily="18" charset="0"/>
              </a:rPr>
              <a:t>Personnel</a:t>
            </a:r>
            <a:r>
              <a:rPr lang="cs-CZ" dirty="0" smtClean="0">
                <a:solidFill>
                  <a:srgbClr val="307871"/>
                </a:solidFill>
                <a:latin typeface="Times New Roman" panose="02020603050405020304" pitchFamily="18" charset="0"/>
                <a:cs typeface="Times New Roman" panose="02020603050405020304" pitchFamily="18" charset="0"/>
              </a:rPr>
              <a:t>. </a:t>
            </a:r>
            <a:endParaRPr lang="cs-CZ"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err="1"/>
              <a:t>Servicescape</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12</a:t>
            </a:fld>
            <a:endParaRPr lang="cs-CZ" dirty="0"/>
          </a:p>
        </p:txBody>
      </p:sp>
    </p:spTree>
    <p:extLst>
      <p:ext uri="{BB962C8B-B14F-4D97-AF65-F5344CB8AC3E}">
        <p14:creationId xmlns:p14="http://schemas.microsoft.com/office/powerpoint/2010/main" val="3829814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420859" cy="4992555"/>
          </a:xfrm>
          <a:prstGeom prst="rect">
            <a:avLst/>
          </a:prstGeom>
        </p:spPr>
        <p:txBody>
          <a:bodyPr>
            <a:noAutofit/>
          </a:bodyPr>
          <a:lstStyle/>
          <a:p>
            <a:r>
              <a:rPr lang="cs-CZ" dirty="0" err="1" smtClean="0">
                <a:solidFill>
                  <a:srgbClr val="307871"/>
                </a:solidFill>
                <a:latin typeface="Times New Roman" panose="02020603050405020304" pitchFamily="18" charset="0"/>
                <a:cs typeface="Times New Roman" panose="02020603050405020304" pitchFamily="18" charset="0"/>
              </a:rPr>
              <a:t>Hearing</a:t>
            </a:r>
            <a:r>
              <a:rPr lang="cs-CZ" dirty="0" smtClean="0">
                <a:solidFill>
                  <a:srgbClr val="307871"/>
                </a:solidFill>
                <a:latin typeface="Times New Roman" panose="02020603050405020304" pitchFamily="18" charset="0"/>
                <a:cs typeface="Times New Roman" panose="02020603050405020304" pitchFamily="18" charset="0"/>
              </a:rPr>
              <a:t> – </a:t>
            </a:r>
            <a:r>
              <a:rPr lang="cs-CZ" dirty="0" err="1" smtClean="0">
                <a:solidFill>
                  <a:srgbClr val="307871"/>
                </a:solidFill>
                <a:latin typeface="Times New Roman" panose="02020603050405020304" pitchFamily="18" charset="0"/>
                <a:cs typeface="Times New Roman" panose="02020603050405020304" pitchFamily="18" charset="0"/>
              </a:rPr>
              <a:t>purchasing</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behaviour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can</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be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influenced</a:t>
            </a:r>
            <a:r>
              <a:rPr lang="cs-CZ" dirty="0" smtClean="0">
                <a:solidFill>
                  <a:srgbClr val="307871"/>
                </a:solidFill>
                <a:latin typeface="Times New Roman" panose="02020603050405020304" pitchFamily="18" charset="0"/>
                <a:cs typeface="Times New Roman" panose="02020603050405020304" pitchFamily="18" charset="0"/>
              </a:rPr>
              <a:t> by music. </a:t>
            </a:r>
            <a:r>
              <a:rPr lang="cs-CZ" dirty="0" err="1" smtClean="0">
                <a:solidFill>
                  <a:srgbClr val="307871"/>
                </a:solidFill>
                <a:latin typeface="Times New Roman" panose="02020603050405020304" pitchFamily="18" charset="0"/>
                <a:cs typeface="Times New Roman" panose="02020603050405020304" pitchFamily="18" charset="0"/>
              </a:rPr>
              <a:t>E.g</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fastfoods</a:t>
            </a:r>
            <a:r>
              <a:rPr lang="cs-CZ" dirty="0" smtClean="0">
                <a:solidFill>
                  <a:srgbClr val="307871"/>
                </a:solidFill>
                <a:latin typeface="Times New Roman" panose="02020603050405020304" pitchFamily="18" charset="0"/>
                <a:cs typeface="Times New Roman" panose="02020603050405020304" pitchFamily="18" charset="0"/>
              </a:rPr>
              <a:t> use fast </a:t>
            </a:r>
            <a:r>
              <a:rPr lang="cs-CZ" dirty="0" err="1" smtClean="0">
                <a:solidFill>
                  <a:srgbClr val="307871"/>
                </a:solidFill>
                <a:latin typeface="Times New Roman" panose="02020603050405020304" pitchFamily="18" charset="0"/>
                <a:cs typeface="Times New Roman" panose="02020603050405020304" pitchFamily="18" charset="0"/>
              </a:rPr>
              <a:t>modern</a:t>
            </a:r>
            <a:r>
              <a:rPr lang="cs-CZ" dirty="0" smtClean="0">
                <a:solidFill>
                  <a:srgbClr val="307871"/>
                </a:solidFill>
                <a:latin typeface="Times New Roman" panose="02020603050405020304" pitchFamily="18" charset="0"/>
                <a:cs typeface="Times New Roman" panose="02020603050405020304" pitchFamily="18" charset="0"/>
              </a:rPr>
              <a:t> music, </a:t>
            </a:r>
            <a:r>
              <a:rPr lang="cs-CZ" dirty="0" err="1" smtClean="0">
                <a:solidFill>
                  <a:srgbClr val="307871"/>
                </a:solidFill>
                <a:latin typeface="Times New Roman" panose="02020603050405020304" pitchFamily="18" charset="0"/>
                <a:cs typeface="Times New Roman" panose="02020603050405020304" pitchFamily="18" charset="0"/>
              </a:rPr>
              <a:t>restaurants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rather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slower</a:t>
            </a:r>
            <a:r>
              <a:rPr lang="cs-CZ" dirty="0" smtClean="0">
                <a:solidFill>
                  <a:srgbClr val="307871"/>
                </a:solidFill>
                <a:latin typeface="Times New Roman" panose="02020603050405020304" pitchFamily="18" charset="0"/>
                <a:cs typeface="Times New Roman" panose="02020603050405020304" pitchFamily="18" charset="0"/>
              </a:rPr>
              <a:t>. </a:t>
            </a:r>
          </a:p>
          <a:p>
            <a:endParaRPr lang="cs-CZ" dirty="0">
              <a:solidFill>
                <a:srgbClr val="307871"/>
              </a:solidFill>
              <a:latin typeface="Times New Roman" panose="02020603050405020304" pitchFamily="18" charset="0"/>
              <a:cs typeface="Times New Roman" panose="02020603050405020304" pitchFamily="18" charset="0"/>
            </a:endParaRPr>
          </a:p>
          <a:p>
            <a:r>
              <a:rPr lang="cs-CZ" dirty="0" err="1" smtClean="0">
                <a:solidFill>
                  <a:srgbClr val="307871"/>
                </a:solidFill>
                <a:latin typeface="Times New Roman" panose="02020603050405020304" pitchFamily="18" charset="0"/>
                <a:cs typeface="Times New Roman" panose="02020603050405020304" pitchFamily="18" charset="0"/>
              </a:rPr>
              <a:t>Sight</a:t>
            </a:r>
            <a:r>
              <a:rPr lang="cs-CZ" dirty="0" smtClean="0">
                <a:solidFill>
                  <a:srgbClr val="307871"/>
                </a:solidFill>
                <a:latin typeface="Times New Roman" panose="02020603050405020304" pitchFamily="18" charset="0"/>
                <a:cs typeface="Times New Roman" panose="02020603050405020304" pitchFamily="18" charset="0"/>
              </a:rPr>
              <a:t> – </a:t>
            </a:r>
            <a:r>
              <a:rPr lang="cs-CZ" dirty="0" err="1" smtClean="0">
                <a:solidFill>
                  <a:srgbClr val="307871"/>
                </a:solidFill>
                <a:latin typeface="Times New Roman" panose="02020603050405020304" pitchFamily="18" charset="0"/>
                <a:cs typeface="Times New Roman" panose="02020603050405020304" pitchFamily="18" charset="0"/>
              </a:rPr>
              <a:t>layouts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structured</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environment</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colours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lighting</a:t>
            </a:r>
            <a:r>
              <a:rPr lang="cs-CZ" dirty="0" smtClean="0">
                <a:solidFill>
                  <a:srgbClr val="307871"/>
                </a:solidFill>
                <a:latin typeface="Times New Roman" panose="02020603050405020304" pitchFamily="18" charset="0"/>
                <a:cs typeface="Times New Roman" panose="02020603050405020304" pitchFamily="18" charset="0"/>
              </a:rPr>
              <a:t>.</a:t>
            </a:r>
          </a:p>
          <a:p>
            <a:endParaRPr lang="cs-CZ" dirty="0">
              <a:solidFill>
                <a:srgbClr val="307871"/>
              </a:solidFill>
              <a:latin typeface="Times New Roman" panose="02020603050405020304" pitchFamily="18" charset="0"/>
              <a:cs typeface="Times New Roman" panose="02020603050405020304" pitchFamily="18" charset="0"/>
            </a:endParaRPr>
          </a:p>
          <a:p>
            <a:r>
              <a:rPr lang="cs-CZ" dirty="0" smtClean="0">
                <a:solidFill>
                  <a:srgbClr val="307871"/>
                </a:solidFill>
                <a:latin typeface="Times New Roman" panose="02020603050405020304" pitchFamily="18" charset="0"/>
                <a:cs typeface="Times New Roman" panose="02020603050405020304" pitchFamily="18" charset="0"/>
              </a:rPr>
              <a:t>Taste – </a:t>
            </a:r>
            <a:r>
              <a:rPr lang="cs-CZ" dirty="0" err="1" smtClean="0">
                <a:solidFill>
                  <a:srgbClr val="307871"/>
                </a:solidFill>
                <a:latin typeface="Times New Roman" panose="02020603050405020304" pitchFamily="18" charset="0"/>
                <a:cs typeface="Times New Roman" panose="02020603050405020304" pitchFamily="18" charset="0"/>
              </a:rPr>
              <a:t>samples</a:t>
            </a:r>
            <a:r>
              <a:rPr lang="cs-CZ" dirty="0" smtClean="0">
                <a:solidFill>
                  <a:srgbClr val="307871"/>
                </a:solidFill>
                <a:latin typeface="Times New Roman" panose="02020603050405020304" pitchFamily="18" charset="0"/>
                <a:cs typeface="Times New Roman" panose="02020603050405020304" pitchFamily="18" charset="0"/>
              </a:rPr>
              <a:t> of food, free </a:t>
            </a:r>
            <a:r>
              <a:rPr lang="cs-CZ" dirty="0" err="1" smtClean="0">
                <a:solidFill>
                  <a:srgbClr val="307871"/>
                </a:solidFill>
                <a:latin typeface="Times New Roman" panose="02020603050405020304" pitchFamily="18" charset="0"/>
                <a:cs typeface="Times New Roman" panose="02020603050405020304" pitchFamily="18" charset="0"/>
              </a:rPr>
              <a:t>coffee</a:t>
            </a:r>
            <a:r>
              <a:rPr lang="cs-CZ" dirty="0" smtClean="0">
                <a:solidFill>
                  <a:srgbClr val="307871"/>
                </a:solidFill>
                <a:latin typeface="Times New Roman" panose="02020603050405020304" pitchFamily="18" charset="0"/>
                <a:cs typeface="Times New Roman" panose="02020603050405020304" pitchFamily="18" charset="0"/>
              </a:rPr>
              <a:t>. </a:t>
            </a:r>
          </a:p>
          <a:p>
            <a:endParaRPr lang="cs-CZ" dirty="0">
              <a:solidFill>
                <a:srgbClr val="307871"/>
              </a:solidFill>
              <a:latin typeface="Times New Roman" panose="02020603050405020304" pitchFamily="18" charset="0"/>
              <a:cs typeface="Times New Roman" panose="02020603050405020304" pitchFamily="18" charset="0"/>
            </a:endParaRPr>
          </a:p>
          <a:p>
            <a:r>
              <a:rPr lang="cs-CZ" dirty="0" err="1" smtClean="0">
                <a:solidFill>
                  <a:srgbClr val="307871"/>
                </a:solidFill>
                <a:latin typeface="Times New Roman" panose="02020603050405020304" pitchFamily="18" charset="0"/>
                <a:cs typeface="Times New Roman" panose="02020603050405020304" pitchFamily="18" charset="0"/>
              </a:rPr>
              <a:t>Touch</a:t>
            </a:r>
            <a:r>
              <a:rPr lang="cs-CZ" dirty="0" smtClean="0">
                <a:solidFill>
                  <a:srgbClr val="307871"/>
                </a:solidFill>
                <a:latin typeface="Times New Roman" panose="02020603050405020304" pitchFamily="18" charset="0"/>
                <a:cs typeface="Times New Roman" panose="02020603050405020304" pitchFamily="18" charset="0"/>
              </a:rPr>
              <a:t> – </a:t>
            </a:r>
            <a:r>
              <a:rPr lang="cs-CZ" dirty="0" err="1" smtClean="0">
                <a:solidFill>
                  <a:srgbClr val="307871"/>
                </a:solidFill>
                <a:latin typeface="Times New Roman" panose="02020603050405020304" pitchFamily="18" charset="0"/>
                <a:cs typeface="Times New Roman" panose="02020603050405020304" pitchFamily="18" charset="0"/>
              </a:rPr>
              <a:t>different</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materials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different</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surfaces</a:t>
            </a:r>
            <a:r>
              <a:rPr lang="cs-CZ" dirty="0" smtClean="0">
                <a:solidFill>
                  <a:srgbClr val="307871"/>
                </a:solidFill>
                <a:latin typeface="Times New Roman" panose="02020603050405020304" pitchFamily="18" charset="0"/>
                <a:cs typeface="Times New Roman" panose="02020603050405020304" pitchFamily="18" charset="0"/>
              </a:rPr>
              <a:t>.</a:t>
            </a:r>
          </a:p>
          <a:p>
            <a:endParaRPr lang="cs-CZ" dirty="0">
              <a:solidFill>
                <a:srgbClr val="307871"/>
              </a:solidFill>
              <a:latin typeface="Times New Roman" panose="02020603050405020304" pitchFamily="18" charset="0"/>
              <a:cs typeface="Times New Roman" panose="02020603050405020304" pitchFamily="18" charset="0"/>
            </a:endParaRPr>
          </a:p>
          <a:p>
            <a:r>
              <a:rPr lang="cs-CZ" dirty="0" err="1" smtClean="0">
                <a:solidFill>
                  <a:srgbClr val="307871"/>
                </a:solidFill>
                <a:latin typeface="Times New Roman" panose="02020603050405020304" pitchFamily="18" charset="0"/>
                <a:cs typeface="Times New Roman" panose="02020603050405020304" pitchFamily="18" charset="0"/>
              </a:rPr>
              <a:t>Smell</a:t>
            </a:r>
            <a:r>
              <a:rPr lang="cs-CZ" dirty="0" smtClean="0">
                <a:solidFill>
                  <a:srgbClr val="307871"/>
                </a:solidFill>
                <a:latin typeface="Times New Roman" panose="02020603050405020304" pitchFamily="18" charset="0"/>
                <a:cs typeface="Times New Roman" panose="02020603050405020304" pitchFamily="18" charset="0"/>
              </a:rPr>
              <a:t> – </a:t>
            </a:r>
            <a:r>
              <a:rPr lang="cs-CZ" dirty="0" err="1" smtClean="0">
                <a:solidFill>
                  <a:srgbClr val="307871"/>
                </a:solidFill>
                <a:latin typeface="Times New Roman" panose="02020603050405020304" pitchFamily="18" charset="0"/>
                <a:cs typeface="Times New Roman" panose="02020603050405020304" pitchFamily="18" charset="0"/>
              </a:rPr>
              <a:t>fresh</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fruits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heavy</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smells</a:t>
            </a:r>
            <a:r>
              <a:rPr lang="cs-CZ" dirty="0" smtClean="0">
                <a:solidFill>
                  <a:srgbClr val="307871"/>
                </a:solidFill>
                <a:latin typeface="Times New Roman" panose="02020603050405020304" pitchFamily="18" charset="0"/>
                <a:cs typeface="Times New Roman" panose="02020603050405020304" pitchFamily="18" charset="0"/>
              </a:rPr>
              <a:t>.  </a:t>
            </a:r>
            <a:endParaRPr lang="cs-CZ"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err="1" smtClean="0"/>
              <a:t>Senses</a:t>
            </a:r>
            <a:r>
              <a:rPr lang="cs-CZ" dirty="0" smtClean="0"/>
              <a:t> in </a:t>
            </a:r>
            <a:r>
              <a:rPr lang="cs-CZ" dirty="0" err="1" smtClean="0"/>
              <a:t>serviscape</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13</a:t>
            </a:fld>
            <a:endParaRPr lang="cs-CZ" dirty="0"/>
          </a:p>
        </p:txBody>
      </p:sp>
    </p:spTree>
    <p:extLst>
      <p:ext uri="{BB962C8B-B14F-4D97-AF65-F5344CB8AC3E}">
        <p14:creationId xmlns:p14="http://schemas.microsoft.com/office/powerpoint/2010/main" val="2538383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420859" cy="4992555"/>
          </a:xfrm>
          <a:prstGeom prst="rect">
            <a:avLst/>
          </a:prstGeom>
        </p:spPr>
        <p:txBody>
          <a:bodyPr>
            <a:noAutofit/>
          </a:bodyPr>
          <a:lstStyle/>
          <a:p>
            <a:r>
              <a:rPr lang="en-US" dirty="0">
                <a:solidFill>
                  <a:srgbClr val="307871"/>
                </a:solidFill>
                <a:latin typeface="Times New Roman" panose="02020603050405020304" pitchFamily="18" charset="0"/>
                <a:cs typeface="Times New Roman" panose="02020603050405020304" pitchFamily="18" charset="0"/>
              </a:rPr>
              <a:t>The </a:t>
            </a:r>
            <a:r>
              <a:rPr lang="en-US" dirty="0" err="1" smtClean="0">
                <a:solidFill>
                  <a:srgbClr val="307871"/>
                </a:solidFill>
                <a:latin typeface="Times New Roman" panose="02020603050405020304" pitchFamily="18" charset="0"/>
                <a:cs typeface="Times New Roman" panose="02020603050405020304" pitchFamily="18" charset="0"/>
              </a:rPr>
              <a:t>ambien</a:t>
            </a:r>
            <a:r>
              <a:rPr lang="cs-CZ" dirty="0" err="1" smtClean="0">
                <a:solidFill>
                  <a:srgbClr val="307871"/>
                </a:solidFill>
                <a:latin typeface="Times New Roman" panose="02020603050405020304" pitchFamily="18" charset="0"/>
                <a:cs typeface="Times New Roman" panose="02020603050405020304" pitchFamily="18" charset="0"/>
              </a:rPr>
              <a:t>ce</a:t>
            </a:r>
            <a:r>
              <a:rPr lang="en-US"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can</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include </a:t>
            </a:r>
            <a:r>
              <a:rPr lang="cs-CZ" dirty="0" err="1" smtClean="0">
                <a:solidFill>
                  <a:srgbClr val="307871"/>
                </a:solidFill>
                <a:latin typeface="Times New Roman" panose="02020603050405020304" pitchFamily="18" charset="0"/>
                <a:cs typeface="Times New Roman" panose="02020603050405020304" pitchFamily="18" charset="0"/>
              </a:rPr>
              <a:t>e.g</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temperature</a:t>
            </a:r>
            <a:r>
              <a:rPr lang="en-US" dirty="0">
                <a:solidFill>
                  <a:srgbClr val="307871"/>
                </a:solidFill>
                <a:latin typeface="Times New Roman" panose="02020603050405020304" pitchFamily="18" charset="0"/>
                <a:cs typeface="Times New Roman" panose="02020603050405020304" pitchFamily="18" charset="0"/>
              </a:rPr>
              <a:t>, </a:t>
            </a:r>
            <a:r>
              <a:rPr lang="en-US" dirty="0" err="1">
                <a:solidFill>
                  <a:srgbClr val="307871"/>
                </a:solidFill>
                <a:latin typeface="Times New Roman" panose="02020603050405020304" pitchFamily="18" charset="0"/>
                <a:cs typeface="Times New Roman" panose="02020603050405020304" pitchFamily="18" charset="0"/>
              </a:rPr>
              <a:t>colour</a:t>
            </a:r>
            <a:r>
              <a:rPr lang="en-US" dirty="0">
                <a:solidFill>
                  <a:srgbClr val="307871"/>
                </a:solidFill>
                <a:latin typeface="Times New Roman" panose="02020603050405020304" pitchFamily="18" charset="0"/>
                <a:cs typeface="Times New Roman" panose="02020603050405020304" pitchFamily="18" charset="0"/>
              </a:rPr>
              <a:t>, smell and sound, music and noise. The </a:t>
            </a:r>
            <a:r>
              <a:rPr lang="cs-CZ" dirty="0" err="1" smtClean="0">
                <a:solidFill>
                  <a:srgbClr val="307871"/>
                </a:solidFill>
                <a:latin typeface="Times New Roman" panose="02020603050405020304" pitchFamily="18" charset="0"/>
                <a:cs typeface="Times New Roman" panose="02020603050405020304" pitchFamily="18" charset="0"/>
              </a:rPr>
              <a:t>result</a:t>
            </a:r>
            <a:r>
              <a:rPr lang="cs-CZ" dirty="0" smtClean="0">
                <a:solidFill>
                  <a:srgbClr val="307871"/>
                </a:solidFill>
                <a:latin typeface="Times New Roman" panose="02020603050405020304" pitchFamily="18" charset="0"/>
                <a:cs typeface="Times New Roman" panose="02020603050405020304" pitchFamily="18" charset="0"/>
              </a:rPr>
              <a:t> of </a:t>
            </a:r>
            <a:r>
              <a:rPr lang="en-US" dirty="0" smtClean="0">
                <a:solidFill>
                  <a:srgbClr val="307871"/>
                </a:solidFill>
                <a:latin typeface="Times New Roman" panose="02020603050405020304" pitchFamily="18" charset="0"/>
                <a:cs typeface="Times New Roman" panose="02020603050405020304" pitchFamily="18" charset="0"/>
              </a:rPr>
              <a:t>ambience </a:t>
            </a:r>
            <a:r>
              <a:rPr lang="en-US" dirty="0">
                <a:solidFill>
                  <a:srgbClr val="307871"/>
                </a:solidFill>
                <a:latin typeface="Times New Roman" panose="02020603050405020304" pitchFamily="18" charset="0"/>
                <a:cs typeface="Times New Roman" panose="02020603050405020304" pitchFamily="18" charset="0"/>
              </a:rPr>
              <a:t>is a </a:t>
            </a:r>
            <a:r>
              <a:rPr lang="cs-CZ" dirty="0" smtClean="0">
                <a:solidFill>
                  <a:srgbClr val="307871"/>
                </a:solidFill>
                <a:latin typeface="Times New Roman" panose="02020603050405020304" pitchFamily="18" charset="0"/>
                <a:cs typeface="Times New Roman" panose="02020603050405020304" pitchFamily="18" charset="0"/>
              </a:rPr>
              <a:t>mix </a:t>
            </a:r>
            <a:r>
              <a:rPr lang="en-US" dirty="0" smtClean="0">
                <a:solidFill>
                  <a:srgbClr val="307871"/>
                </a:solidFill>
                <a:latin typeface="Times New Roman" panose="02020603050405020304" pitchFamily="18" charset="0"/>
                <a:cs typeface="Times New Roman" panose="02020603050405020304" pitchFamily="18" charset="0"/>
              </a:rPr>
              <a:t>of </a:t>
            </a:r>
            <a:r>
              <a:rPr lang="en-US" dirty="0">
                <a:solidFill>
                  <a:srgbClr val="307871"/>
                </a:solidFill>
                <a:latin typeface="Times New Roman" panose="02020603050405020304" pitchFamily="18" charset="0"/>
                <a:cs typeface="Times New Roman" panose="02020603050405020304" pitchFamily="18" charset="0"/>
              </a:rPr>
              <a:t>these elements which consciously or subconsciously help </a:t>
            </a:r>
            <a:r>
              <a:rPr lang="cs-CZ" dirty="0" err="1" smtClean="0">
                <a:solidFill>
                  <a:srgbClr val="307871"/>
                </a:solidFill>
                <a:latin typeface="Times New Roman" panose="02020603050405020304" pitchFamily="18" charset="0"/>
                <a:cs typeface="Times New Roman" panose="02020603050405020304" pitchFamily="18" charset="0"/>
              </a:rPr>
              <a:t>us</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to </a:t>
            </a:r>
            <a:r>
              <a:rPr lang="en-US" dirty="0">
                <a:solidFill>
                  <a:srgbClr val="307871"/>
                </a:solidFill>
                <a:latin typeface="Times New Roman" panose="02020603050405020304" pitchFamily="18" charset="0"/>
                <a:cs typeface="Times New Roman" panose="02020603050405020304" pitchFamily="18" charset="0"/>
              </a:rPr>
              <a:t>experience the service. Ambience can be diverse. </a:t>
            </a:r>
          </a:p>
          <a:p>
            <a:r>
              <a:rPr lang="en-US" dirty="0">
                <a:solidFill>
                  <a:srgbClr val="307871"/>
                </a:solidFill>
                <a:latin typeface="Times New Roman" panose="02020603050405020304" pitchFamily="18" charset="0"/>
                <a:cs typeface="Times New Roman" panose="02020603050405020304" pitchFamily="18" charset="0"/>
              </a:rPr>
              <a:t>The ambience of a health spa is relaxing and calm, and the music and smells underpin this experience. </a:t>
            </a:r>
            <a:r>
              <a:rPr lang="cs-CZ" dirty="0" err="1" smtClean="0">
                <a:solidFill>
                  <a:srgbClr val="307871"/>
                </a:solidFill>
                <a:latin typeface="Times New Roman" panose="02020603050405020304" pitchFamily="18" charset="0"/>
                <a:cs typeface="Times New Roman" panose="02020603050405020304" pitchFamily="18" charset="0"/>
              </a:rPr>
              <a:t>While</a:t>
            </a:r>
            <a:r>
              <a:rPr lang="cs-CZ" dirty="0" smtClean="0">
                <a:solidFill>
                  <a:srgbClr val="307871"/>
                </a:solidFill>
                <a:latin typeface="Times New Roman" panose="02020603050405020304" pitchFamily="18" charset="0"/>
                <a:cs typeface="Times New Roman" panose="02020603050405020304" pitchFamily="18" charset="0"/>
              </a:rPr>
              <a:t> t</a:t>
            </a:r>
            <a:r>
              <a:rPr lang="en-US" dirty="0" smtClean="0">
                <a:solidFill>
                  <a:srgbClr val="307871"/>
                </a:solidFill>
                <a:latin typeface="Times New Roman" panose="02020603050405020304" pitchFamily="18" charset="0"/>
                <a:cs typeface="Times New Roman" panose="02020603050405020304" pitchFamily="18" charset="0"/>
              </a:rPr>
              <a:t>he </a:t>
            </a:r>
            <a:r>
              <a:rPr lang="en-US" dirty="0">
                <a:solidFill>
                  <a:srgbClr val="307871"/>
                </a:solidFill>
                <a:latin typeface="Times New Roman" panose="02020603050405020304" pitchFamily="18" charset="0"/>
                <a:cs typeface="Times New Roman" panose="02020603050405020304" pitchFamily="18" charset="0"/>
              </a:rPr>
              <a:t>ambience of a nightclub </a:t>
            </a:r>
            <a:r>
              <a:rPr lang="cs-CZ" dirty="0" err="1" smtClean="0">
                <a:solidFill>
                  <a:srgbClr val="307871"/>
                </a:solidFill>
                <a:latin typeface="Times New Roman" panose="02020603050405020304" pitchFamily="18" charset="0"/>
                <a:cs typeface="Times New Roman" panose="02020603050405020304" pitchFamily="18" charset="0"/>
              </a:rPr>
              <a:t>could</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be </a:t>
            </a:r>
            <a:r>
              <a:rPr lang="en-US" dirty="0">
                <a:solidFill>
                  <a:srgbClr val="307871"/>
                </a:solidFill>
                <a:latin typeface="Times New Roman" panose="02020603050405020304" pitchFamily="18" charset="0"/>
                <a:cs typeface="Times New Roman" panose="02020603050405020304" pitchFamily="18" charset="0"/>
              </a:rPr>
              <a:t>loud noise and bright lights which enhance </a:t>
            </a:r>
            <a:r>
              <a:rPr lang="cs-CZ" dirty="0" err="1" smtClean="0">
                <a:solidFill>
                  <a:srgbClr val="307871"/>
                </a:solidFill>
                <a:latin typeface="Times New Roman" panose="02020603050405020304" pitchFamily="18" charset="0"/>
                <a:cs typeface="Times New Roman" panose="02020603050405020304" pitchFamily="18" charset="0"/>
              </a:rPr>
              <a:t>the</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customer </a:t>
            </a:r>
            <a:r>
              <a:rPr lang="en-US" dirty="0">
                <a:solidFill>
                  <a:srgbClr val="307871"/>
                </a:solidFill>
                <a:latin typeface="Times New Roman" panose="02020603050405020304" pitchFamily="18" charset="0"/>
                <a:cs typeface="Times New Roman" panose="02020603050405020304" pitchFamily="18" charset="0"/>
              </a:rPr>
              <a:t>experience, obviously in a different way. </a:t>
            </a:r>
          </a:p>
          <a:p>
            <a:r>
              <a:rPr lang="en-US" dirty="0">
                <a:solidFill>
                  <a:srgbClr val="307871"/>
                </a:solidFill>
                <a:latin typeface="Times New Roman" panose="02020603050405020304" pitchFamily="18" charset="0"/>
                <a:cs typeface="Times New Roman" panose="02020603050405020304" pitchFamily="18" charset="0"/>
              </a:rPr>
              <a:t>The marketer needs to match the ambience to the service that is being delivered.</a:t>
            </a:r>
            <a:endParaRPr lang="en-US"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err="1"/>
              <a:t>Ambience</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14</a:t>
            </a:fld>
            <a:endParaRPr lang="cs-CZ" dirty="0"/>
          </a:p>
        </p:txBody>
      </p:sp>
    </p:spTree>
    <p:extLst>
      <p:ext uri="{BB962C8B-B14F-4D97-AF65-F5344CB8AC3E}">
        <p14:creationId xmlns:p14="http://schemas.microsoft.com/office/powerpoint/2010/main" val="88920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10361554" cy="4992555"/>
          </a:xfrm>
          <a:prstGeom prst="rect">
            <a:avLst/>
          </a:prstGeom>
        </p:spPr>
        <p:txBody>
          <a:bodyPr>
            <a:noAutofit/>
          </a:bodyPr>
          <a:lstStyle/>
          <a:p>
            <a:r>
              <a:rPr lang="en-US" dirty="0">
                <a:solidFill>
                  <a:srgbClr val="307871"/>
                </a:solidFill>
                <a:latin typeface="Times New Roman" panose="02020603050405020304" pitchFamily="18" charset="0"/>
                <a:cs typeface="Times New Roman" panose="02020603050405020304" pitchFamily="18" charset="0"/>
              </a:rPr>
              <a:t>The spatial layout and functionality </a:t>
            </a:r>
            <a:r>
              <a:rPr lang="cs-CZ" dirty="0" err="1" smtClean="0">
                <a:solidFill>
                  <a:srgbClr val="307871"/>
                </a:solidFill>
                <a:latin typeface="Times New Roman" panose="02020603050405020304" pitchFamily="18" charset="0"/>
                <a:cs typeface="Times New Roman" panose="02020603050405020304" pitchFamily="18" charset="0"/>
              </a:rPr>
              <a:t>explain</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how</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the</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furniture </a:t>
            </a:r>
            <a:r>
              <a:rPr lang="en-US" dirty="0">
                <a:solidFill>
                  <a:srgbClr val="307871"/>
                </a:solidFill>
                <a:latin typeface="Times New Roman" panose="02020603050405020304" pitchFamily="18" charset="0"/>
                <a:cs typeface="Times New Roman" panose="02020603050405020304" pitchFamily="18" charset="0"/>
              </a:rPr>
              <a:t>is set up or </a:t>
            </a:r>
            <a:r>
              <a:rPr lang="en-US" dirty="0" smtClean="0">
                <a:solidFill>
                  <a:srgbClr val="307871"/>
                </a:solidFill>
                <a:latin typeface="Times New Roman" panose="02020603050405020304" pitchFamily="18" charset="0"/>
                <a:cs typeface="Times New Roman" panose="02020603050405020304" pitchFamily="18" charset="0"/>
              </a:rPr>
              <a:t>machine</a:t>
            </a:r>
            <a:r>
              <a:rPr lang="cs-CZ" dirty="0" smtClean="0">
                <a:solidFill>
                  <a:srgbClr val="307871"/>
                </a:solidFill>
                <a:latin typeface="Times New Roman" panose="02020603050405020304" pitchFamily="18" charset="0"/>
                <a:cs typeface="Times New Roman" panose="02020603050405020304" pitchFamily="18" charset="0"/>
              </a:rPr>
              <a:t>s are</a:t>
            </a:r>
            <a:r>
              <a:rPr lang="en-US"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layed</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out</a:t>
            </a:r>
            <a:r>
              <a:rPr lang="en-US" dirty="0">
                <a:solidFill>
                  <a:srgbClr val="307871"/>
                </a:solidFill>
                <a:latin typeface="Times New Roman" panose="02020603050405020304" pitchFamily="18" charset="0"/>
                <a:cs typeface="Times New Roman" panose="02020603050405020304" pitchFamily="18" charset="0"/>
              </a:rPr>
              <a:t>. </a:t>
            </a:r>
          </a:p>
          <a:p>
            <a:r>
              <a:rPr lang="cs-CZ" dirty="0" err="1" smtClean="0">
                <a:solidFill>
                  <a:srgbClr val="307871"/>
                </a:solidFill>
                <a:latin typeface="Times New Roman" panose="02020603050405020304" pitchFamily="18" charset="0"/>
                <a:cs typeface="Times New Roman" panose="02020603050405020304" pitchFamily="18" charset="0"/>
              </a:rPr>
              <a:t>An</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example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could</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be</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the </a:t>
            </a:r>
            <a:r>
              <a:rPr lang="en-US" dirty="0">
                <a:solidFill>
                  <a:srgbClr val="307871"/>
                </a:solidFill>
                <a:latin typeface="Times New Roman" panose="02020603050405020304" pitchFamily="18" charset="0"/>
                <a:cs typeface="Times New Roman" panose="02020603050405020304" pitchFamily="18" charset="0"/>
              </a:rPr>
              <a:t>spatial layout of your local cinema, or a church or temple that you have visited and how this affects your experience of the service. </a:t>
            </a:r>
          </a:p>
          <a:p>
            <a:r>
              <a:rPr lang="en-US" dirty="0">
                <a:solidFill>
                  <a:srgbClr val="307871"/>
                </a:solidFill>
                <a:latin typeface="Times New Roman" panose="02020603050405020304" pitchFamily="18" charset="0"/>
                <a:cs typeface="Times New Roman" panose="02020603050405020304" pitchFamily="18" charset="0"/>
              </a:rPr>
              <a:t>Functionality is more about how well suited the environment is to actually accomplish your needs. For example is the seat in the cinema comfortable, or can you reach your life jacket when on an aircraft?</a:t>
            </a:r>
            <a:endParaRPr lang="en-US"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err="1"/>
              <a:t>Spatial</a:t>
            </a:r>
            <a:r>
              <a:rPr lang="cs-CZ" dirty="0"/>
              <a:t> Layout</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15</a:t>
            </a:fld>
            <a:endParaRPr lang="cs-CZ" dirty="0"/>
          </a:p>
        </p:txBody>
      </p:sp>
    </p:spTree>
    <p:extLst>
      <p:ext uri="{BB962C8B-B14F-4D97-AF65-F5344CB8AC3E}">
        <p14:creationId xmlns:p14="http://schemas.microsoft.com/office/powerpoint/2010/main" val="2941138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838847" cy="4992555"/>
          </a:xfrm>
          <a:prstGeom prst="rect">
            <a:avLst/>
          </a:prstGeom>
        </p:spPr>
        <p:txBody>
          <a:bodyPr>
            <a:noAutofit/>
          </a:bodyPr>
          <a:lstStyle/>
          <a:p>
            <a:r>
              <a:rPr lang="cs-CZ" dirty="0" err="1" smtClean="0">
                <a:solidFill>
                  <a:srgbClr val="307871"/>
                </a:solidFill>
                <a:latin typeface="Times New Roman" panose="02020603050405020304" pitchFamily="18" charset="0"/>
                <a:cs typeface="Times New Roman" panose="02020603050405020304" pitchFamily="18" charset="0"/>
              </a:rPr>
              <a:t>The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final</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piece</a:t>
            </a:r>
            <a:r>
              <a:rPr lang="cs-CZ" dirty="0" smtClean="0">
                <a:solidFill>
                  <a:srgbClr val="307871"/>
                </a:solidFill>
                <a:latin typeface="Times New Roman" panose="02020603050405020304" pitchFamily="18" charset="0"/>
                <a:cs typeface="Times New Roman" panose="02020603050405020304" pitchFamily="18" charset="0"/>
              </a:rPr>
              <a:t> of </a:t>
            </a:r>
            <a:r>
              <a:rPr lang="cs-CZ" dirty="0" err="1" smtClean="0">
                <a:solidFill>
                  <a:srgbClr val="307871"/>
                </a:solidFill>
                <a:latin typeface="Times New Roman" panose="02020603050405020304" pitchFamily="18" charset="0"/>
                <a:cs typeface="Times New Roman" panose="02020603050405020304" pitchFamily="18" charset="0"/>
              </a:rPr>
              <a:t>the</a:t>
            </a:r>
            <a:r>
              <a:rPr lang="cs-CZ" dirty="0" smtClean="0">
                <a:solidFill>
                  <a:srgbClr val="307871"/>
                </a:solidFill>
                <a:latin typeface="Times New Roman" panose="02020603050405020304" pitchFamily="18" charset="0"/>
                <a:cs typeface="Times New Roman" panose="02020603050405020304" pitchFamily="18" charset="0"/>
              </a:rPr>
              <a:t> puzzle are </a:t>
            </a:r>
            <a:r>
              <a:rPr lang="en-US" dirty="0" smtClean="0">
                <a:solidFill>
                  <a:srgbClr val="307871"/>
                </a:solidFill>
                <a:latin typeface="Times New Roman" panose="02020603050405020304" pitchFamily="18" charset="0"/>
                <a:cs typeface="Times New Roman" panose="02020603050405020304" pitchFamily="18" charset="0"/>
              </a:rPr>
              <a:t>corporate </a:t>
            </a:r>
            <a:r>
              <a:rPr lang="en-US" dirty="0">
                <a:solidFill>
                  <a:srgbClr val="307871"/>
                </a:solidFill>
                <a:latin typeface="Times New Roman" panose="02020603050405020304" pitchFamily="18" charset="0"/>
                <a:cs typeface="Times New Roman" panose="02020603050405020304" pitchFamily="18" charset="0"/>
              </a:rPr>
              <a:t>image and </a:t>
            </a:r>
            <a:r>
              <a:rPr lang="en-US" dirty="0" smtClean="0">
                <a:solidFill>
                  <a:srgbClr val="307871"/>
                </a:solidFill>
                <a:latin typeface="Times New Roman" panose="02020603050405020304" pitchFamily="18" charset="0"/>
                <a:cs typeface="Times New Roman" panose="02020603050405020304" pitchFamily="18" charset="0"/>
              </a:rPr>
              <a:t>identity</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which</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are </a:t>
            </a:r>
            <a:r>
              <a:rPr lang="en-US" dirty="0">
                <a:solidFill>
                  <a:srgbClr val="307871"/>
                </a:solidFill>
                <a:latin typeface="Times New Roman" panose="02020603050405020304" pitchFamily="18" charset="0"/>
                <a:cs typeface="Times New Roman" panose="02020603050405020304" pitchFamily="18" charset="0"/>
              </a:rPr>
              <a:t>supported by signs, symbols and artefacts of the business itself. </a:t>
            </a:r>
            <a:endParaRPr lang="cs-CZ" dirty="0" smtClean="0">
              <a:solidFill>
                <a:srgbClr val="307871"/>
              </a:solidFill>
              <a:latin typeface="Times New Roman" panose="02020603050405020304" pitchFamily="18" charset="0"/>
              <a:cs typeface="Times New Roman" panose="02020603050405020304" pitchFamily="18" charset="0"/>
            </a:endParaRPr>
          </a:p>
          <a:p>
            <a:endParaRPr lang="en-US" dirty="0">
              <a:solidFill>
                <a:srgbClr val="307871"/>
              </a:solidFill>
              <a:latin typeface="Times New Roman" panose="02020603050405020304" pitchFamily="18" charset="0"/>
              <a:cs typeface="Times New Roman" panose="02020603050405020304" pitchFamily="18" charset="0"/>
            </a:endParaRPr>
          </a:p>
          <a:p>
            <a:r>
              <a:rPr lang="en-US" dirty="0">
                <a:solidFill>
                  <a:srgbClr val="307871"/>
                </a:solidFill>
                <a:latin typeface="Times New Roman" panose="02020603050405020304" pitchFamily="18" charset="0"/>
                <a:cs typeface="Times New Roman" panose="02020603050405020304" pitchFamily="18" charset="0"/>
              </a:rPr>
              <a:t>Examples of this </a:t>
            </a:r>
            <a:r>
              <a:rPr lang="cs-CZ" dirty="0" err="1" smtClean="0">
                <a:solidFill>
                  <a:srgbClr val="307871"/>
                </a:solidFill>
                <a:latin typeface="Times New Roman" panose="02020603050405020304" pitchFamily="18" charset="0"/>
                <a:cs typeface="Times New Roman" panose="02020603050405020304" pitchFamily="18" charset="0"/>
              </a:rPr>
              <a:t>could</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be </a:t>
            </a:r>
            <a:r>
              <a:rPr lang="en-US" dirty="0">
                <a:solidFill>
                  <a:srgbClr val="307871"/>
                </a:solidFill>
                <a:latin typeface="Times New Roman" panose="02020603050405020304" pitchFamily="18" charset="0"/>
                <a:cs typeface="Times New Roman" panose="02020603050405020304" pitchFamily="18" charset="0"/>
              </a:rPr>
              <a:t>the signage in Starbucks which reassures the consumer through branding. </a:t>
            </a:r>
            <a:endParaRPr lang="cs-CZ" dirty="0" smtClean="0">
              <a:solidFill>
                <a:srgbClr val="307871"/>
              </a:solidFill>
              <a:latin typeface="Times New Roman" panose="02020603050405020304" pitchFamily="18" charset="0"/>
              <a:cs typeface="Times New Roman" panose="02020603050405020304" pitchFamily="18" charset="0"/>
            </a:endParaRPr>
          </a:p>
          <a:p>
            <a:endParaRPr lang="en-US" dirty="0">
              <a:solidFill>
                <a:srgbClr val="307871"/>
              </a:solidFill>
              <a:latin typeface="Times New Roman" panose="02020603050405020304" pitchFamily="18" charset="0"/>
              <a:cs typeface="Times New Roman" panose="02020603050405020304" pitchFamily="18" charset="0"/>
            </a:endParaRPr>
          </a:p>
          <a:p>
            <a:r>
              <a:rPr lang="en-US" dirty="0">
                <a:solidFill>
                  <a:srgbClr val="307871"/>
                </a:solidFill>
                <a:latin typeface="Times New Roman" panose="02020603050405020304" pitchFamily="18" charset="0"/>
                <a:cs typeface="Times New Roman" panose="02020603050405020304" pitchFamily="18" charset="0"/>
              </a:rPr>
              <a:t>When you visit </a:t>
            </a:r>
            <a:r>
              <a:rPr lang="cs-CZ" dirty="0" err="1" smtClean="0">
                <a:solidFill>
                  <a:srgbClr val="307871"/>
                </a:solidFill>
                <a:latin typeface="Times New Roman" panose="02020603050405020304" pitchFamily="18" charset="0"/>
                <a:cs typeface="Times New Roman" panose="02020603050405020304" pitchFamily="18" charset="0"/>
              </a:rPr>
              <a:t>our</a:t>
            </a:r>
            <a:r>
              <a:rPr lang="cs-CZ" dirty="0" smtClean="0">
                <a:solidFill>
                  <a:srgbClr val="307871"/>
                </a:solidFill>
                <a:latin typeface="Times New Roman" panose="02020603050405020304" pitchFamily="18" charset="0"/>
                <a:cs typeface="Times New Roman" panose="02020603050405020304" pitchFamily="18" charset="0"/>
              </a:rPr>
              <a:t> university, </a:t>
            </a:r>
            <a:r>
              <a:rPr lang="en-US" dirty="0" smtClean="0">
                <a:solidFill>
                  <a:srgbClr val="307871"/>
                </a:solidFill>
                <a:latin typeface="Times New Roman" panose="02020603050405020304" pitchFamily="18" charset="0"/>
                <a:cs typeface="Times New Roman" panose="02020603050405020304" pitchFamily="18" charset="0"/>
              </a:rPr>
              <a:t>there </a:t>
            </a:r>
            <a:r>
              <a:rPr lang="en-US" dirty="0">
                <a:solidFill>
                  <a:srgbClr val="307871"/>
                </a:solidFill>
                <a:latin typeface="Times New Roman" panose="02020603050405020304" pitchFamily="18" charset="0"/>
                <a:cs typeface="Times New Roman" panose="02020603050405020304" pitchFamily="18" charset="0"/>
              </a:rPr>
              <a:t>are signs which guide you around the </a:t>
            </a:r>
            <a:r>
              <a:rPr lang="cs-CZ" dirty="0" err="1" smtClean="0">
                <a:solidFill>
                  <a:srgbClr val="307871"/>
                </a:solidFill>
                <a:latin typeface="Times New Roman" panose="02020603050405020304" pitchFamily="18" charset="0"/>
                <a:cs typeface="Times New Roman" panose="02020603050405020304" pitchFamily="18" charset="0"/>
              </a:rPr>
              <a:t>premises</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smoothly</a:t>
            </a:r>
            <a:r>
              <a:rPr lang="en-US" dirty="0">
                <a:solidFill>
                  <a:srgbClr val="307871"/>
                </a:solidFill>
                <a:latin typeface="Times New Roman" panose="02020603050405020304" pitchFamily="18" charset="0"/>
                <a:cs typeface="Times New Roman" panose="02020603050405020304" pitchFamily="18" charset="0"/>
              </a:rPr>
              <a:t>, as well as statues and logos displayed throughout the complex.</a:t>
            </a:r>
          </a:p>
        </p:txBody>
      </p:sp>
      <p:sp>
        <p:nvSpPr>
          <p:cNvPr id="6" name="Nadpis 5"/>
          <p:cNvSpPr>
            <a:spLocks noGrp="1"/>
          </p:cNvSpPr>
          <p:nvPr>
            <p:ph type="title"/>
          </p:nvPr>
        </p:nvSpPr>
        <p:spPr>
          <a:xfrm>
            <a:off x="239349" y="260649"/>
            <a:ext cx="9803285" cy="676937"/>
          </a:xfrm>
        </p:spPr>
        <p:txBody>
          <a:bodyPr/>
          <a:lstStyle/>
          <a:p>
            <a:r>
              <a:rPr lang="en-US" dirty="0"/>
              <a:t>Corporate branding (signs, symbols and artefacts)</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16</a:t>
            </a:fld>
            <a:endParaRPr lang="cs-CZ" dirty="0"/>
          </a:p>
        </p:txBody>
      </p:sp>
    </p:spTree>
    <p:extLst>
      <p:ext uri="{BB962C8B-B14F-4D97-AF65-F5344CB8AC3E}">
        <p14:creationId xmlns:p14="http://schemas.microsoft.com/office/powerpoint/2010/main" val="3079294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10361554" cy="4992555"/>
          </a:xfrm>
          <a:prstGeom prst="rect">
            <a:avLst/>
          </a:prstGeom>
        </p:spPr>
        <p:txBody>
          <a:bodyPr>
            <a:noAutofit/>
          </a:bodyPr>
          <a:lstStyle/>
          <a:p>
            <a:r>
              <a:rPr lang="cs-CZ" dirty="0" err="1" smtClean="0">
                <a:solidFill>
                  <a:srgbClr val="307871"/>
                </a:solidFill>
                <a:latin typeface="Times New Roman" panose="02020603050405020304" pitchFamily="18" charset="0"/>
                <a:cs typeface="Times New Roman" panose="02020603050405020304" pitchFamily="18" charset="0"/>
              </a:rPr>
              <a:t>There</a:t>
            </a:r>
            <a:r>
              <a:rPr lang="cs-CZ" dirty="0" smtClean="0">
                <a:solidFill>
                  <a:srgbClr val="307871"/>
                </a:solidFill>
                <a:latin typeface="Times New Roman" panose="02020603050405020304" pitchFamily="18" charset="0"/>
                <a:cs typeface="Times New Roman" panose="02020603050405020304" pitchFamily="18" charset="0"/>
              </a:rPr>
              <a:t> are 2 </a:t>
            </a:r>
            <a:r>
              <a:rPr lang="cs-CZ" dirty="0" err="1" smtClean="0">
                <a:solidFill>
                  <a:srgbClr val="307871"/>
                </a:solidFill>
                <a:latin typeface="Times New Roman" panose="02020603050405020304" pitchFamily="18" charset="0"/>
                <a:cs typeface="Times New Roman" panose="02020603050405020304" pitchFamily="18" charset="0"/>
              </a:rPr>
              <a:t>approaches</a:t>
            </a:r>
            <a:r>
              <a:rPr lang="cs-CZ" dirty="0" smtClean="0">
                <a:solidFill>
                  <a:srgbClr val="307871"/>
                </a:solidFill>
                <a:latin typeface="Times New Roman" panose="02020603050405020304" pitchFamily="18" charset="0"/>
                <a:cs typeface="Times New Roman" panose="02020603050405020304" pitchFamily="18" charset="0"/>
              </a:rPr>
              <a:t> to </a:t>
            </a:r>
            <a:r>
              <a:rPr lang="cs-CZ" dirty="0" err="1" smtClean="0">
                <a:solidFill>
                  <a:srgbClr val="307871"/>
                </a:solidFill>
                <a:latin typeface="Times New Roman" panose="02020603050405020304" pitchFamily="18" charset="0"/>
                <a:cs typeface="Times New Roman" panose="02020603050405020304" pitchFamily="18" charset="0"/>
              </a:rPr>
              <a:t>what</a:t>
            </a:r>
            <a:r>
              <a:rPr lang="cs-CZ" dirty="0" smtClean="0">
                <a:solidFill>
                  <a:srgbClr val="307871"/>
                </a:solidFill>
                <a:latin typeface="Times New Roman" panose="02020603050405020304" pitchFamily="18" charset="0"/>
                <a:cs typeface="Times New Roman" panose="02020603050405020304" pitchFamily="18" charset="0"/>
              </a:rPr>
              <a:t> merchandising </a:t>
            </a:r>
            <a:r>
              <a:rPr lang="cs-CZ" dirty="0" err="1" smtClean="0">
                <a:solidFill>
                  <a:srgbClr val="307871"/>
                </a:solidFill>
                <a:latin typeface="Times New Roman" panose="02020603050405020304" pitchFamily="18" charset="0"/>
                <a:cs typeface="Times New Roman" panose="02020603050405020304" pitchFamily="18" charset="0"/>
              </a:rPr>
              <a:t>means</a:t>
            </a:r>
            <a:r>
              <a:rPr lang="en-US"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The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first</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is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supporting</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products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like</a:t>
            </a:r>
            <a:r>
              <a:rPr lang="cs-CZ" dirty="0" smtClean="0">
                <a:solidFill>
                  <a:srgbClr val="307871"/>
                </a:solidFill>
                <a:latin typeface="Times New Roman" panose="02020603050405020304" pitchFamily="18" charset="0"/>
                <a:cs typeface="Times New Roman" panose="02020603050405020304" pitchFamily="18" charset="0"/>
              </a:rPr>
              <a:t> t-</a:t>
            </a:r>
            <a:r>
              <a:rPr lang="cs-CZ" dirty="0" err="1" smtClean="0">
                <a:solidFill>
                  <a:srgbClr val="307871"/>
                </a:solidFill>
                <a:latin typeface="Times New Roman" panose="02020603050405020304" pitchFamily="18" charset="0"/>
                <a:cs typeface="Times New Roman" panose="02020603050405020304" pitchFamily="18" charset="0"/>
              </a:rPr>
              <a:t>shirts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cups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etc</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that</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you</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sell</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with</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your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main</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brand</a:t>
            </a:r>
            <a:r>
              <a:rPr lang="cs-CZ" dirty="0" smtClean="0">
                <a:solidFill>
                  <a:srgbClr val="307871"/>
                </a:solidFill>
                <a:latin typeface="Times New Roman" panose="02020603050405020304" pitchFamily="18" charset="0"/>
                <a:cs typeface="Times New Roman" panose="02020603050405020304" pitchFamily="18" charset="0"/>
              </a:rPr>
              <a:t>.</a:t>
            </a:r>
          </a:p>
          <a:p>
            <a:endParaRPr lang="cs-CZ" dirty="0" smtClean="0">
              <a:solidFill>
                <a:srgbClr val="307871"/>
              </a:solidFill>
              <a:latin typeface="Times New Roman" panose="02020603050405020304" pitchFamily="18" charset="0"/>
              <a:cs typeface="Times New Roman" panose="02020603050405020304" pitchFamily="18" charset="0"/>
            </a:endParaRPr>
          </a:p>
          <a:p>
            <a:r>
              <a:rPr lang="cs-CZ" dirty="0" smtClean="0">
                <a:solidFill>
                  <a:srgbClr val="307871"/>
                </a:solidFill>
                <a:latin typeface="Times New Roman" panose="02020603050405020304" pitchFamily="18" charset="0"/>
                <a:cs typeface="Times New Roman" panose="02020603050405020304" pitchFamily="18" charset="0"/>
              </a:rPr>
              <a:t>But </a:t>
            </a:r>
            <a:r>
              <a:rPr lang="cs-CZ" dirty="0" err="1" smtClean="0">
                <a:solidFill>
                  <a:srgbClr val="307871"/>
                </a:solidFill>
                <a:latin typeface="Times New Roman" panose="02020603050405020304" pitchFamily="18" charset="0"/>
                <a:cs typeface="Times New Roman" panose="02020603050405020304" pitchFamily="18" charset="0"/>
              </a:rPr>
              <a:t>we</a:t>
            </a:r>
            <a:r>
              <a:rPr lang="cs-CZ" dirty="0" smtClean="0">
                <a:solidFill>
                  <a:srgbClr val="307871"/>
                </a:solidFill>
                <a:latin typeface="Times New Roman" panose="02020603050405020304" pitchFamily="18" charset="0"/>
                <a:cs typeface="Times New Roman" panose="02020603050405020304" pitchFamily="18" charset="0"/>
              </a:rPr>
              <a:t> are more </a:t>
            </a:r>
            <a:r>
              <a:rPr lang="cs-CZ" dirty="0" err="1" smtClean="0">
                <a:solidFill>
                  <a:srgbClr val="307871"/>
                </a:solidFill>
                <a:latin typeface="Times New Roman" panose="02020603050405020304" pitchFamily="18" charset="0"/>
                <a:cs typeface="Times New Roman" panose="02020603050405020304" pitchFamily="18" charset="0"/>
              </a:rPr>
              <a:t>interested</a:t>
            </a:r>
            <a:r>
              <a:rPr lang="cs-CZ" dirty="0" smtClean="0">
                <a:solidFill>
                  <a:srgbClr val="307871"/>
                </a:solidFill>
                <a:latin typeface="Times New Roman" panose="02020603050405020304" pitchFamily="18" charset="0"/>
                <a:cs typeface="Times New Roman" panose="02020603050405020304" pitchFamily="18" charset="0"/>
              </a:rPr>
              <a:t> in </a:t>
            </a:r>
            <a:r>
              <a:rPr lang="cs-CZ" dirty="0" err="1" smtClean="0">
                <a:solidFill>
                  <a:srgbClr val="307871"/>
                </a:solidFill>
                <a:latin typeface="Times New Roman" panose="02020603050405020304" pitchFamily="18" charset="0"/>
                <a:cs typeface="Times New Roman" panose="02020603050405020304" pitchFamily="18" charset="0"/>
              </a:rPr>
              <a:t>the</a:t>
            </a:r>
            <a:r>
              <a:rPr lang="cs-CZ" dirty="0" smtClean="0">
                <a:solidFill>
                  <a:srgbClr val="307871"/>
                </a:solidFill>
                <a:latin typeface="Times New Roman" panose="02020603050405020304" pitchFamily="18" charset="0"/>
                <a:cs typeface="Times New Roman" panose="02020603050405020304" pitchFamily="18" charset="0"/>
              </a:rPr>
              <a:t> second </a:t>
            </a:r>
            <a:r>
              <a:rPr lang="cs-CZ" dirty="0" err="1" smtClean="0">
                <a:solidFill>
                  <a:srgbClr val="307871"/>
                </a:solidFill>
                <a:latin typeface="Times New Roman" panose="02020603050405020304" pitchFamily="18" charset="0"/>
                <a:cs typeface="Times New Roman" panose="02020603050405020304" pitchFamily="18" charset="0"/>
              </a:rPr>
              <a:t>one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that</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is</a:t>
            </a:r>
            <a:r>
              <a:rPr lang="cs-CZ" dirty="0" smtClean="0">
                <a:solidFill>
                  <a:srgbClr val="307871"/>
                </a:solidFill>
                <a:latin typeface="Times New Roman" panose="02020603050405020304" pitchFamily="18" charset="0"/>
                <a:cs typeface="Times New Roman" panose="02020603050405020304" pitchFamily="18" charset="0"/>
              </a:rPr>
              <a:t> on </a:t>
            </a:r>
            <a:r>
              <a:rPr lang="en-US" dirty="0" smtClean="0">
                <a:solidFill>
                  <a:srgbClr val="307871"/>
                </a:solidFill>
                <a:latin typeface="Times New Roman" panose="02020603050405020304" pitchFamily="18" charset="0"/>
                <a:cs typeface="Times New Roman" panose="02020603050405020304" pitchFamily="18" charset="0"/>
              </a:rPr>
              <a:t>a </a:t>
            </a:r>
            <a:r>
              <a:rPr lang="en-US" dirty="0">
                <a:solidFill>
                  <a:srgbClr val="307871"/>
                </a:solidFill>
                <a:latin typeface="Times New Roman" panose="02020603050405020304" pitchFamily="18" charset="0"/>
                <a:cs typeface="Times New Roman" panose="02020603050405020304" pitchFamily="18" charset="0"/>
              </a:rPr>
              <a:t>in-store level, merchandising </a:t>
            </a:r>
            <a:r>
              <a:rPr lang="cs-CZ" dirty="0" err="1" smtClean="0">
                <a:solidFill>
                  <a:srgbClr val="307871"/>
                </a:solidFill>
                <a:latin typeface="Times New Roman" panose="02020603050405020304" pitchFamily="18" charset="0"/>
                <a:cs typeface="Times New Roman" panose="02020603050405020304" pitchFamily="18" charset="0"/>
              </a:rPr>
              <a:t>there</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refers </a:t>
            </a:r>
            <a:r>
              <a:rPr lang="en-US" dirty="0">
                <a:solidFill>
                  <a:srgbClr val="307871"/>
                </a:solidFill>
                <a:latin typeface="Times New Roman" panose="02020603050405020304" pitchFamily="18" charset="0"/>
                <a:cs typeface="Times New Roman" panose="02020603050405020304" pitchFamily="18" charset="0"/>
              </a:rPr>
              <a:t>to the variety of products available for sale and the display of those products in such a way that it stimulates interest and entices customers to make a purchase</a:t>
            </a:r>
            <a:r>
              <a:rPr lang="en-US" dirty="0" smtClean="0">
                <a:solidFill>
                  <a:srgbClr val="307871"/>
                </a:solidFill>
                <a:latin typeface="Times New Roman" panose="02020603050405020304" pitchFamily="18" charset="0"/>
                <a:cs typeface="Times New Roman" panose="02020603050405020304" pitchFamily="18" charset="0"/>
              </a:rPr>
              <a:t>.</a:t>
            </a:r>
            <a:endParaRPr lang="cs-CZ" dirty="0" smtClean="0">
              <a:solidFill>
                <a:srgbClr val="307871"/>
              </a:solidFill>
              <a:latin typeface="Times New Roman" panose="02020603050405020304" pitchFamily="18" charset="0"/>
              <a:cs typeface="Times New Roman" panose="02020603050405020304" pitchFamily="18" charset="0"/>
            </a:endParaRPr>
          </a:p>
          <a:p>
            <a:endParaRPr lang="en-US" dirty="0">
              <a:solidFill>
                <a:srgbClr val="307871"/>
              </a:solidFill>
              <a:latin typeface="Times New Roman" panose="02020603050405020304" pitchFamily="18" charset="0"/>
              <a:cs typeface="Times New Roman" panose="02020603050405020304" pitchFamily="18" charset="0"/>
            </a:endParaRPr>
          </a:p>
          <a:p>
            <a:r>
              <a:rPr lang="en-US" dirty="0">
                <a:solidFill>
                  <a:srgbClr val="307871"/>
                </a:solidFill>
                <a:latin typeface="Times New Roman" panose="02020603050405020304" pitchFamily="18" charset="0"/>
                <a:cs typeface="Times New Roman" panose="02020603050405020304" pitchFamily="18" charset="0"/>
              </a:rPr>
              <a:t>For example the Apple Store. </a:t>
            </a:r>
            <a:r>
              <a:rPr lang="cs-CZ" dirty="0" smtClean="0">
                <a:solidFill>
                  <a:srgbClr val="307871"/>
                </a:solidFill>
                <a:latin typeface="Times New Roman" panose="02020603050405020304" pitchFamily="18" charset="0"/>
                <a:cs typeface="Times New Roman" panose="02020603050405020304" pitchFamily="18" charset="0"/>
              </a:rPr>
              <a:t>But </a:t>
            </a:r>
            <a:r>
              <a:rPr lang="cs-CZ" dirty="0" err="1" smtClean="0">
                <a:solidFill>
                  <a:srgbClr val="307871"/>
                </a:solidFill>
                <a:latin typeface="Times New Roman" panose="02020603050405020304" pitchFamily="18" charset="0"/>
                <a:cs typeface="Times New Roman" panose="02020603050405020304" pitchFamily="18" charset="0"/>
              </a:rPr>
              <a:t>their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approach</a:t>
            </a:r>
            <a:r>
              <a:rPr lang="cs-CZ" dirty="0" smtClean="0">
                <a:solidFill>
                  <a:srgbClr val="307871"/>
                </a:solidFill>
                <a:latin typeface="Times New Roman" panose="02020603050405020304" pitchFamily="18" charset="0"/>
                <a:cs typeface="Times New Roman" panose="02020603050405020304" pitchFamily="18" charset="0"/>
              </a:rPr>
              <a:t> has </a:t>
            </a:r>
            <a:r>
              <a:rPr lang="cs-CZ" dirty="0" err="1" smtClean="0">
                <a:solidFill>
                  <a:srgbClr val="307871"/>
                </a:solidFill>
                <a:latin typeface="Times New Roman" panose="02020603050405020304" pitchFamily="18" charset="0"/>
                <a:cs typeface="Times New Roman" panose="02020603050405020304" pitchFamily="18" charset="0"/>
              </a:rPr>
              <a:t>been</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copied</a:t>
            </a:r>
            <a:r>
              <a:rPr lang="cs-CZ" dirty="0" smtClean="0">
                <a:solidFill>
                  <a:srgbClr val="307871"/>
                </a:solidFill>
                <a:latin typeface="Times New Roman" panose="02020603050405020304" pitchFamily="18" charset="0"/>
                <a:cs typeface="Times New Roman" panose="02020603050405020304" pitchFamily="18" charset="0"/>
              </a:rPr>
              <a:t> by many </a:t>
            </a:r>
            <a:r>
              <a:rPr lang="cs-CZ" dirty="0" err="1" smtClean="0">
                <a:solidFill>
                  <a:srgbClr val="307871"/>
                </a:solidFill>
                <a:latin typeface="Times New Roman" panose="02020603050405020304" pitchFamily="18" charset="0"/>
                <a:cs typeface="Times New Roman" panose="02020603050405020304" pitchFamily="18" charset="0"/>
              </a:rPr>
              <a:t>other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brands</a:t>
            </a:r>
            <a:r>
              <a:rPr lang="cs-CZ" dirty="0" smtClean="0">
                <a:solidFill>
                  <a:srgbClr val="307871"/>
                </a:solidFill>
                <a:latin typeface="Times New Roman" panose="02020603050405020304" pitchFamily="18" charset="0"/>
                <a:cs typeface="Times New Roman" panose="02020603050405020304" pitchFamily="18" charset="0"/>
              </a:rPr>
              <a:t>.</a:t>
            </a:r>
            <a:endParaRPr lang="en-US"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smtClean="0"/>
              <a:t>Merchandising</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17</a:t>
            </a:fld>
            <a:endParaRPr lang="cs-CZ" dirty="0"/>
          </a:p>
        </p:txBody>
      </p:sp>
    </p:spTree>
    <p:extLst>
      <p:ext uri="{BB962C8B-B14F-4D97-AF65-F5344CB8AC3E}">
        <p14:creationId xmlns:p14="http://schemas.microsoft.com/office/powerpoint/2010/main" val="2887994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10361554" cy="4992555"/>
          </a:xfrm>
          <a:prstGeom prst="rect">
            <a:avLst/>
          </a:prstGeom>
        </p:spPr>
        <p:txBody>
          <a:bodyPr>
            <a:noAutofit/>
          </a:bodyPr>
          <a:lstStyle/>
          <a:p>
            <a:r>
              <a:rPr lang="en-US" dirty="0" smtClean="0">
                <a:solidFill>
                  <a:srgbClr val="307871"/>
                </a:solidFill>
                <a:latin typeface="Times New Roman" panose="02020603050405020304" pitchFamily="18" charset="0"/>
                <a:cs typeface="Times New Roman" panose="02020603050405020304" pitchFamily="18" charset="0"/>
              </a:rPr>
              <a:t>POP</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material</a:t>
            </a:r>
            <a:r>
              <a:rPr lang="en-US" dirty="0" smtClean="0">
                <a:solidFill>
                  <a:srgbClr val="307871"/>
                </a:solidFill>
                <a:latin typeface="Times New Roman" panose="02020603050405020304" pitchFamily="18" charset="0"/>
                <a:cs typeface="Times New Roman" panose="02020603050405020304" pitchFamily="18" charset="0"/>
              </a:rPr>
              <a:t>s </a:t>
            </a:r>
            <a:r>
              <a:rPr lang="cs-CZ" dirty="0" smtClean="0">
                <a:solidFill>
                  <a:srgbClr val="307871"/>
                </a:solidFill>
                <a:latin typeface="Times New Roman" panose="02020603050405020304" pitchFamily="18" charset="0"/>
                <a:cs typeface="Times New Roman" panose="02020603050405020304" pitchFamily="18" charset="0"/>
              </a:rPr>
              <a:t>(point of </a:t>
            </a:r>
            <a:r>
              <a:rPr lang="cs-CZ" dirty="0" err="1" smtClean="0">
                <a:solidFill>
                  <a:srgbClr val="307871"/>
                </a:solidFill>
                <a:latin typeface="Times New Roman" panose="02020603050405020304" pitchFamily="18" charset="0"/>
                <a:cs typeface="Times New Roman" panose="02020603050405020304" pitchFamily="18" charset="0"/>
              </a:rPr>
              <a:t>purchase</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are </a:t>
            </a:r>
            <a:r>
              <a:rPr lang="cs-CZ" dirty="0" err="1" smtClean="0">
                <a:solidFill>
                  <a:srgbClr val="307871"/>
                </a:solidFill>
                <a:latin typeface="Times New Roman" panose="02020603050405020304" pitchFamily="18" charset="0"/>
                <a:cs typeface="Times New Roman" panose="02020603050405020304" pitchFamily="18" charset="0"/>
              </a:rPr>
              <a:t>helping</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you</a:t>
            </a:r>
            <a:r>
              <a:rPr lang="cs-CZ" dirty="0" smtClean="0">
                <a:solidFill>
                  <a:srgbClr val="307871"/>
                </a:solidFill>
                <a:latin typeface="Times New Roman" panose="02020603050405020304" pitchFamily="18" charset="0"/>
                <a:cs typeface="Times New Roman" panose="02020603050405020304" pitchFamily="18" charset="0"/>
              </a:rPr>
              <a:t> to </a:t>
            </a:r>
            <a:r>
              <a:rPr lang="cs-CZ" dirty="0" err="1" smtClean="0">
                <a:solidFill>
                  <a:srgbClr val="307871"/>
                </a:solidFill>
                <a:latin typeface="Times New Roman" panose="02020603050405020304" pitchFamily="18" charset="0"/>
                <a:cs typeface="Times New Roman" panose="02020603050405020304" pitchFamily="18" charset="0"/>
              </a:rPr>
              <a:t>get</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the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attention</a:t>
            </a:r>
            <a:r>
              <a:rPr lang="cs-CZ" dirty="0" smtClean="0">
                <a:solidFill>
                  <a:srgbClr val="307871"/>
                </a:solidFill>
                <a:latin typeface="Times New Roman" panose="02020603050405020304" pitchFamily="18" charset="0"/>
                <a:cs typeface="Times New Roman" panose="02020603050405020304" pitchFamily="18" charset="0"/>
              </a:rPr>
              <a:t> of </a:t>
            </a:r>
            <a:r>
              <a:rPr lang="cs-CZ" dirty="0" err="1" smtClean="0">
                <a:solidFill>
                  <a:srgbClr val="307871"/>
                </a:solidFill>
                <a:latin typeface="Times New Roman" panose="02020603050405020304" pitchFamily="18" charset="0"/>
                <a:cs typeface="Times New Roman" panose="02020603050405020304" pitchFamily="18" charset="0"/>
              </a:rPr>
              <a:t>your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customers</a:t>
            </a:r>
            <a:r>
              <a:rPr lang="en-US" dirty="0" smtClean="0">
                <a:solidFill>
                  <a:srgbClr val="307871"/>
                </a:solidFill>
                <a:latin typeface="Times New Roman" panose="02020603050405020304" pitchFamily="18" charset="0"/>
                <a:cs typeface="Times New Roman" panose="02020603050405020304" pitchFamily="18" charset="0"/>
              </a:rPr>
              <a:t>.</a:t>
            </a:r>
            <a:endParaRPr lang="cs-CZ" dirty="0" smtClean="0">
              <a:solidFill>
                <a:srgbClr val="307871"/>
              </a:solidFill>
              <a:latin typeface="Times New Roman" panose="02020603050405020304" pitchFamily="18" charset="0"/>
              <a:cs typeface="Times New Roman" panose="02020603050405020304" pitchFamily="18" charset="0"/>
            </a:endParaRPr>
          </a:p>
          <a:p>
            <a:endParaRPr lang="en-US" dirty="0">
              <a:solidFill>
                <a:srgbClr val="307871"/>
              </a:solidFill>
              <a:latin typeface="Times New Roman" panose="02020603050405020304" pitchFamily="18" charset="0"/>
              <a:cs typeface="Times New Roman" panose="02020603050405020304" pitchFamily="18" charset="0"/>
            </a:endParaRPr>
          </a:p>
          <a:p>
            <a:r>
              <a:rPr lang="en-US" dirty="0">
                <a:solidFill>
                  <a:srgbClr val="307871"/>
                </a:solidFill>
                <a:latin typeface="Times New Roman" panose="02020603050405020304" pitchFamily="18" charset="0"/>
                <a:cs typeface="Times New Roman" panose="02020603050405020304" pitchFamily="18" charset="0"/>
              </a:rPr>
              <a:t>POS </a:t>
            </a:r>
            <a:r>
              <a:rPr lang="cs-CZ" dirty="0" smtClean="0">
                <a:solidFill>
                  <a:srgbClr val="307871"/>
                </a:solidFill>
                <a:latin typeface="Times New Roman" panose="02020603050405020304" pitchFamily="18" charset="0"/>
                <a:cs typeface="Times New Roman" panose="02020603050405020304" pitchFamily="18" charset="0"/>
              </a:rPr>
              <a:t>(point of </a:t>
            </a:r>
            <a:r>
              <a:rPr lang="cs-CZ" dirty="0" err="1" smtClean="0">
                <a:solidFill>
                  <a:srgbClr val="307871"/>
                </a:solidFill>
                <a:latin typeface="Times New Roman" panose="02020603050405020304" pitchFamily="18" charset="0"/>
                <a:cs typeface="Times New Roman" panose="02020603050405020304" pitchFamily="18" charset="0"/>
              </a:rPr>
              <a:t>sale</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are available where </a:t>
            </a:r>
            <a:r>
              <a:rPr lang="en-US" dirty="0">
                <a:solidFill>
                  <a:srgbClr val="307871"/>
                </a:solidFill>
                <a:latin typeface="Times New Roman" panose="02020603050405020304" pitchFamily="18" charset="0"/>
                <a:cs typeface="Times New Roman" panose="02020603050405020304" pitchFamily="18" charset="0"/>
              </a:rPr>
              <a:t>the final sale is happening, where the consumer/shopper is actually paying for </a:t>
            </a:r>
            <a:r>
              <a:rPr lang="cs-CZ" dirty="0" err="1" smtClean="0">
                <a:solidFill>
                  <a:srgbClr val="307871"/>
                </a:solidFill>
                <a:latin typeface="Times New Roman" panose="02020603050405020304" pitchFamily="18" charset="0"/>
                <a:cs typeface="Times New Roman" panose="02020603050405020304" pitchFamily="18" charset="0"/>
              </a:rPr>
              <a:t>their</a:t>
            </a:r>
            <a:r>
              <a:rPr lang="cs-CZ" dirty="0" smtClean="0">
                <a:solidFill>
                  <a:srgbClr val="307871"/>
                </a:solidFill>
                <a:latin typeface="Times New Roman" panose="02020603050405020304" pitchFamily="18" charset="0"/>
                <a:cs typeface="Times New Roman" panose="02020603050405020304" pitchFamily="18" charset="0"/>
              </a:rPr>
              <a:t> </a:t>
            </a:r>
            <a:r>
              <a:rPr lang="en-US" dirty="0" err="1" smtClean="0">
                <a:solidFill>
                  <a:srgbClr val="307871"/>
                </a:solidFill>
                <a:latin typeface="Times New Roman" panose="02020603050405020304" pitchFamily="18" charset="0"/>
                <a:cs typeface="Times New Roman" panose="02020603050405020304" pitchFamily="18" charset="0"/>
              </a:rPr>
              <a:t>purchas</a:t>
            </a:r>
            <a:r>
              <a:rPr lang="en-US"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It</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can</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be</a:t>
            </a:r>
            <a:r>
              <a:rPr lang="cs-CZ" dirty="0" smtClean="0">
                <a:solidFill>
                  <a:srgbClr val="307871"/>
                </a:solidFill>
                <a:latin typeface="Times New Roman" panose="02020603050405020304" pitchFamily="18" charset="0"/>
                <a:cs typeface="Times New Roman" panose="02020603050405020304" pitchFamily="18" charset="0"/>
              </a:rPr>
              <a:t> a </a:t>
            </a:r>
            <a:r>
              <a:rPr lang="cs-CZ" dirty="0" err="1" smtClean="0">
                <a:solidFill>
                  <a:srgbClr val="307871"/>
                </a:solidFill>
                <a:latin typeface="Times New Roman" panose="02020603050405020304" pitchFamily="18" charset="0"/>
                <a:cs typeface="Times New Roman" panose="02020603050405020304" pitchFamily="18" charset="0"/>
              </a:rPr>
              <a:t>reminder</a:t>
            </a:r>
            <a:r>
              <a:rPr lang="cs-CZ" dirty="0" smtClean="0">
                <a:solidFill>
                  <a:srgbClr val="307871"/>
                </a:solidFill>
                <a:latin typeface="Times New Roman" panose="02020603050405020304" pitchFamily="18" charset="0"/>
                <a:cs typeface="Times New Roman" panose="02020603050405020304" pitchFamily="18" charset="0"/>
              </a:rPr>
              <a:t> to </a:t>
            </a:r>
            <a:r>
              <a:rPr lang="cs-CZ" dirty="0" err="1" smtClean="0">
                <a:solidFill>
                  <a:srgbClr val="307871"/>
                </a:solidFill>
                <a:latin typeface="Times New Roman" panose="02020603050405020304" pitchFamily="18" charset="0"/>
                <a:cs typeface="Times New Roman" panose="02020603050405020304" pitchFamily="18" charset="0"/>
              </a:rPr>
              <a:t>purchase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something</a:t>
            </a:r>
            <a:r>
              <a:rPr lang="en-US" dirty="0" smtClean="0">
                <a:solidFill>
                  <a:srgbClr val="307871"/>
                </a:solidFill>
                <a:latin typeface="Times New Roman" panose="02020603050405020304" pitchFamily="18" charset="0"/>
                <a:cs typeface="Times New Roman" panose="02020603050405020304" pitchFamily="18" charset="0"/>
              </a:rPr>
              <a:t>.</a:t>
            </a:r>
            <a:endParaRPr lang="cs-CZ" dirty="0" smtClean="0">
              <a:solidFill>
                <a:srgbClr val="307871"/>
              </a:solidFill>
              <a:latin typeface="Times New Roman" panose="02020603050405020304" pitchFamily="18" charset="0"/>
              <a:cs typeface="Times New Roman" panose="02020603050405020304" pitchFamily="18" charset="0"/>
            </a:endParaRPr>
          </a:p>
          <a:p>
            <a:endParaRPr lang="cs-CZ" dirty="0">
              <a:solidFill>
                <a:srgbClr val="307871"/>
              </a:solidFill>
              <a:latin typeface="Times New Roman" panose="02020603050405020304" pitchFamily="18" charset="0"/>
              <a:cs typeface="Times New Roman" panose="02020603050405020304" pitchFamily="18" charset="0"/>
            </a:endParaRPr>
          </a:p>
          <a:p>
            <a:r>
              <a:rPr lang="cs-CZ" dirty="0" smtClean="0">
                <a:solidFill>
                  <a:srgbClr val="307871"/>
                </a:solidFill>
                <a:latin typeface="Times New Roman" panose="02020603050405020304" pitchFamily="18" charset="0"/>
                <a:cs typeface="Times New Roman" panose="02020603050405020304" pitchFamily="18" charset="0"/>
              </a:rPr>
              <a:t>POP </a:t>
            </a:r>
            <a:r>
              <a:rPr lang="cs-CZ" dirty="0" err="1" smtClean="0">
                <a:solidFill>
                  <a:srgbClr val="307871"/>
                </a:solidFill>
                <a:latin typeface="Times New Roman" panose="02020603050405020304" pitchFamily="18" charset="0"/>
                <a:cs typeface="Times New Roman" panose="02020603050405020304" pitchFamily="18" charset="0"/>
              </a:rPr>
              <a:t>materials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nowadays</a:t>
            </a:r>
            <a:r>
              <a:rPr lang="cs-CZ" dirty="0" smtClean="0">
                <a:solidFill>
                  <a:srgbClr val="307871"/>
                </a:solidFill>
                <a:latin typeface="Times New Roman" panose="02020603050405020304" pitchFamily="18" charset="0"/>
                <a:cs typeface="Times New Roman" panose="02020603050405020304" pitchFamily="18" charset="0"/>
              </a:rPr>
              <a:t> play much </a:t>
            </a:r>
            <a:r>
              <a:rPr lang="cs-CZ" dirty="0" err="1" smtClean="0">
                <a:solidFill>
                  <a:srgbClr val="307871"/>
                </a:solidFill>
                <a:latin typeface="Times New Roman" panose="02020603050405020304" pitchFamily="18" charset="0"/>
                <a:cs typeface="Times New Roman" panose="02020603050405020304" pitchFamily="18" charset="0"/>
              </a:rPr>
              <a:t>greater</a:t>
            </a:r>
            <a:r>
              <a:rPr lang="cs-CZ" dirty="0" smtClean="0">
                <a:solidFill>
                  <a:srgbClr val="307871"/>
                </a:solidFill>
                <a:latin typeface="Times New Roman" panose="02020603050405020304" pitchFamily="18" charset="0"/>
                <a:cs typeface="Times New Roman" panose="02020603050405020304" pitchFamily="18" charset="0"/>
              </a:rPr>
              <a:t> role as </a:t>
            </a:r>
            <a:r>
              <a:rPr lang="cs-CZ" dirty="0" err="1" smtClean="0">
                <a:solidFill>
                  <a:srgbClr val="307871"/>
                </a:solidFill>
                <a:latin typeface="Times New Roman" panose="02020603050405020304" pitchFamily="18" charset="0"/>
                <a:cs typeface="Times New Roman" panose="02020603050405020304" pitchFamily="18" charset="0"/>
              </a:rPr>
              <a:t>it</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helps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us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transmit</a:t>
            </a:r>
            <a:r>
              <a:rPr lang="cs-CZ" dirty="0" smtClean="0">
                <a:solidFill>
                  <a:srgbClr val="307871"/>
                </a:solidFill>
                <a:latin typeface="Times New Roman" panose="02020603050405020304" pitchFamily="18" charset="0"/>
                <a:cs typeface="Times New Roman" panose="02020603050405020304" pitchFamily="18" charset="0"/>
              </a:rPr>
              <a:t> more </a:t>
            </a:r>
            <a:r>
              <a:rPr lang="cs-CZ" dirty="0" err="1" smtClean="0">
                <a:solidFill>
                  <a:srgbClr val="307871"/>
                </a:solidFill>
                <a:latin typeface="Times New Roman" panose="02020603050405020304" pitchFamily="18" charset="0"/>
                <a:cs typeface="Times New Roman" panose="02020603050405020304" pitchFamily="18" charset="0"/>
              </a:rPr>
              <a:t>information</a:t>
            </a:r>
            <a:r>
              <a:rPr lang="cs-CZ" dirty="0" smtClean="0">
                <a:solidFill>
                  <a:srgbClr val="307871"/>
                </a:solidFill>
                <a:latin typeface="Times New Roman" panose="02020603050405020304" pitchFamily="18" charset="0"/>
                <a:cs typeface="Times New Roman" panose="02020603050405020304" pitchFamily="18" charset="0"/>
              </a:rPr>
              <a:t> and </a:t>
            </a:r>
            <a:r>
              <a:rPr lang="cs-CZ" dirty="0" err="1" smtClean="0">
                <a:solidFill>
                  <a:srgbClr val="307871"/>
                </a:solidFill>
                <a:latin typeface="Times New Roman" panose="02020603050405020304" pitchFamily="18" charset="0"/>
                <a:cs typeface="Times New Roman" panose="02020603050405020304" pitchFamily="18" charset="0"/>
              </a:rPr>
              <a:t>create</a:t>
            </a:r>
            <a:r>
              <a:rPr lang="cs-CZ" dirty="0" smtClean="0">
                <a:solidFill>
                  <a:srgbClr val="307871"/>
                </a:solidFill>
                <a:latin typeface="Times New Roman" panose="02020603050405020304" pitchFamily="18" charset="0"/>
                <a:cs typeface="Times New Roman" panose="02020603050405020304" pitchFamily="18" charset="0"/>
              </a:rPr>
              <a:t> impulse </a:t>
            </a:r>
            <a:r>
              <a:rPr lang="cs-CZ" dirty="0" err="1" smtClean="0">
                <a:solidFill>
                  <a:srgbClr val="307871"/>
                </a:solidFill>
                <a:latin typeface="Times New Roman" panose="02020603050405020304" pitchFamily="18" charset="0"/>
                <a:cs typeface="Times New Roman" panose="02020603050405020304" pitchFamily="18" charset="0"/>
              </a:rPr>
              <a:t>purchases</a:t>
            </a:r>
            <a:r>
              <a:rPr lang="cs-CZ" dirty="0" smtClean="0">
                <a:solidFill>
                  <a:srgbClr val="307871"/>
                </a:solidFill>
                <a:latin typeface="Times New Roman" panose="02020603050405020304" pitchFamily="18" charset="0"/>
                <a:cs typeface="Times New Roman" panose="02020603050405020304" pitchFamily="18" charset="0"/>
              </a:rPr>
              <a:t>.</a:t>
            </a:r>
            <a:endParaRPr lang="en-US"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POP </a:t>
            </a:r>
            <a:r>
              <a:rPr lang="cs-CZ" dirty="0" err="1"/>
              <a:t>materials</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18</a:t>
            </a:fld>
            <a:endParaRPr lang="cs-CZ" dirty="0"/>
          </a:p>
        </p:txBody>
      </p:sp>
    </p:spTree>
    <p:extLst>
      <p:ext uri="{BB962C8B-B14F-4D97-AF65-F5344CB8AC3E}">
        <p14:creationId xmlns:p14="http://schemas.microsoft.com/office/powerpoint/2010/main" val="3585518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9498778" cy="4992555"/>
          </a:xfrm>
          <a:prstGeom prst="rect">
            <a:avLst/>
          </a:prstGeom>
        </p:spPr>
        <p:txBody>
          <a:bodyPr>
            <a:noAutofit/>
          </a:bodyPr>
          <a:lstStyle/>
          <a:p>
            <a:r>
              <a:rPr lang="cs-CZ" dirty="0" smtClean="0">
                <a:solidFill>
                  <a:srgbClr val="307871"/>
                </a:solidFill>
                <a:latin typeface="Times New Roman" panose="02020603050405020304" pitchFamily="18" charset="0"/>
                <a:cs typeface="Times New Roman" panose="02020603050405020304" pitchFamily="18" charset="0"/>
              </a:rPr>
              <a:t>„</a:t>
            </a:r>
            <a:r>
              <a:rPr lang="cs-CZ" i="1" dirty="0" smtClean="0">
                <a:solidFill>
                  <a:srgbClr val="307871"/>
                </a:solidFill>
                <a:latin typeface="Times New Roman" panose="02020603050405020304" pitchFamily="18" charset="0"/>
                <a:cs typeface="Times New Roman" panose="02020603050405020304" pitchFamily="18" charset="0"/>
              </a:rPr>
              <a:t>T</a:t>
            </a:r>
            <a:r>
              <a:rPr lang="en-US" i="1" dirty="0" smtClean="0">
                <a:solidFill>
                  <a:srgbClr val="307871"/>
                </a:solidFill>
                <a:latin typeface="Times New Roman" panose="02020603050405020304" pitchFamily="18" charset="0"/>
                <a:cs typeface="Times New Roman" panose="02020603050405020304" pitchFamily="18" charset="0"/>
              </a:rPr>
              <a:t>he </a:t>
            </a:r>
            <a:r>
              <a:rPr lang="en-US" i="1" dirty="0">
                <a:solidFill>
                  <a:srgbClr val="307871"/>
                </a:solidFill>
                <a:latin typeface="Times New Roman" panose="02020603050405020304" pitchFamily="18" charset="0"/>
                <a:cs typeface="Times New Roman" panose="02020603050405020304" pitchFamily="18" charset="0"/>
              </a:rPr>
              <a:t>process of giving things out to several people, or spreading or supplying </a:t>
            </a:r>
            <a:r>
              <a:rPr lang="en-US" i="1" dirty="0" smtClean="0">
                <a:solidFill>
                  <a:srgbClr val="307871"/>
                </a:solidFill>
                <a:latin typeface="Times New Roman" panose="02020603050405020304" pitchFamily="18" charset="0"/>
                <a:cs typeface="Times New Roman" panose="02020603050405020304" pitchFamily="18" charset="0"/>
              </a:rPr>
              <a:t>something</a:t>
            </a:r>
            <a:r>
              <a:rPr lang="cs-CZ" dirty="0" smtClean="0">
                <a:solidFill>
                  <a:srgbClr val="307871"/>
                </a:solidFill>
                <a:latin typeface="Times New Roman" panose="02020603050405020304" pitchFamily="18" charset="0"/>
                <a:cs typeface="Times New Roman" panose="02020603050405020304" pitchFamily="18" charset="0"/>
              </a:rPr>
              <a:t>“. (Cambridge </a:t>
            </a:r>
            <a:r>
              <a:rPr lang="cs-CZ" dirty="0" err="1" smtClean="0">
                <a:solidFill>
                  <a:srgbClr val="307871"/>
                </a:solidFill>
                <a:latin typeface="Times New Roman" panose="02020603050405020304" pitchFamily="18" charset="0"/>
                <a:cs typeface="Times New Roman" panose="02020603050405020304" pitchFamily="18" charset="0"/>
              </a:rPr>
              <a:t>Dictionairy</a:t>
            </a:r>
            <a:r>
              <a:rPr lang="cs-CZ" dirty="0" smtClean="0">
                <a:solidFill>
                  <a:srgbClr val="307871"/>
                </a:solidFill>
                <a:latin typeface="Times New Roman" panose="02020603050405020304" pitchFamily="18" charset="0"/>
                <a:cs typeface="Times New Roman" panose="02020603050405020304" pitchFamily="18" charset="0"/>
              </a:rPr>
              <a:t>)</a:t>
            </a:r>
          </a:p>
          <a:p>
            <a:endParaRPr lang="cs-CZ" dirty="0" smtClean="0">
              <a:solidFill>
                <a:srgbClr val="307871"/>
              </a:solidFill>
              <a:latin typeface="Times New Roman" panose="02020603050405020304" pitchFamily="18" charset="0"/>
              <a:cs typeface="Times New Roman" panose="02020603050405020304" pitchFamily="18" charset="0"/>
            </a:endParaRPr>
          </a:p>
          <a:p>
            <a:r>
              <a:rPr lang="cs-CZ" dirty="0" smtClean="0">
                <a:solidFill>
                  <a:srgbClr val="307871"/>
                </a:solidFill>
                <a:latin typeface="Times New Roman" panose="02020603050405020304" pitchFamily="18" charset="0"/>
                <a:cs typeface="Times New Roman" panose="02020603050405020304" pitchFamily="18" charset="0"/>
              </a:rPr>
              <a:t>„</a:t>
            </a:r>
            <a:r>
              <a:rPr lang="en-US" i="1" dirty="0" smtClean="0">
                <a:solidFill>
                  <a:srgbClr val="307871"/>
                </a:solidFill>
                <a:latin typeface="Times New Roman" panose="02020603050405020304" pitchFamily="18" charset="0"/>
                <a:cs typeface="Times New Roman" panose="02020603050405020304" pitchFamily="18" charset="0"/>
              </a:rPr>
              <a:t>If </a:t>
            </a:r>
            <a:r>
              <a:rPr lang="en-US" i="1" dirty="0">
                <a:solidFill>
                  <a:srgbClr val="307871"/>
                </a:solidFill>
                <a:latin typeface="Times New Roman" panose="02020603050405020304" pitchFamily="18" charset="0"/>
                <a:cs typeface="Times New Roman" panose="02020603050405020304" pitchFamily="18" charset="0"/>
              </a:rPr>
              <a:t>expected marketing goals are to be achieved, a product must be made </a:t>
            </a:r>
            <a:r>
              <a:rPr lang="en-US" i="1" dirty="0" err="1">
                <a:solidFill>
                  <a:srgbClr val="307871"/>
                </a:solidFill>
                <a:latin typeface="Times New Roman" panose="02020603050405020304" pitchFamily="18" charset="0"/>
                <a:cs typeface="Times New Roman" panose="02020603050405020304" pitchFamily="18" charset="0"/>
              </a:rPr>
              <a:t>accesible</a:t>
            </a:r>
            <a:r>
              <a:rPr lang="en-US" i="1" dirty="0">
                <a:solidFill>
                  <a:srgbClr val="307871"/>
                </a:solidFill>
                <a:latin typeface="Times New Roman" panose="02020603050405020304" pitchFamily="18" charset="0"/>
                <a:cs typeface="Times New Roman" panose="02020603050405020304" pitchFamily="18" charset="0"/>
              </a:rPr>
              <a:t> to the target market in an efficient manner. In many markets, the biggest constraint to successful marketing is distribution</a:t>
            </a:r>
            <a:r>
              <a:rPr lang="en-US" i="1" dirty="0" smtClean="0">
                <a:solidFill>
                  <a:srgbClr val="307871"/>
                </a:solidFill>
                <a:latin typeface="Times New Roman" panose="02020603050405020304" pitchFamily="18" charset="0"/>
                <a:cs typeface="Times New Roman" panose="02020603050405020304" pitchFamily="18" charset="0"/>
              </a:rPr>
              <a:t>.</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Kotler</a:t>
            </a:r>
            <a:r>
              <a:rPr lang="cs-CZ" dirty="0" smtClean="0">
                <a:solidFill>
                  <a:srgbClr val="307871"/>
                </a:solidFill>
                <a:latin typeface="Times New Roman" panose="02020603050405020304" pitchFamily="18" charset="0"/>
                <a:cs typeface="Times New Roman" panose="02020603050405020304" pitchFamily="18" charset="0"/>
              </a:rPr>
              <a:t>, 2007) </a:t>
            </a:r>
            <a:endParaRPr lang="en-US"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err="1"/>
              <a:t>Definition</a:t>
            </a:r>
            <a:r>
              <a:rPr lang="cs-CZ" dirty="0"/>
              <a:t> of </a:t>
            </a:r>
            <a:r>
              <a:rPr lang="cs-CZ" dirty="0" err="1"/>
              <a:t>distribution</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19</a:t>
            </a:fld>
            <a:endParaRPr lang="cs-CZ" dirty="0"/>
          </a:p>
        </p:txBody>
      </p:sp>
    </p:spTree>
    <p:extLst>
      <p:ext uri="{BB962C8B-B14F-4D97-AF65-F5344CB8AC3E}">
        <p14:creationId xmlns:p14="http://schemas.microsoft.com/office/powerpoint/2010/main" val="2891149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720605"/>
            <a:ext cx="4297080" cy="3394195"/>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b="1" dirty="0"/>
          </a:p>
          <a:p>
            <a:pPr algn="l"/>
            <a:endParaRPr lang="cs-CZ" sz="4000" b="1" dirty="0"/>
          </a:p>
          <a:p>
            <a:pPr lvl="0"/>
            <a:r>
              <a:rPr lang="pl-PL" sz="4000" b="1" cap="all" dirty="0"/>
              <a:t> </a:t>
            </a:r>
            <a:r>
              <a:rPr lang="pl-PL" sz="4000" b="1" dirty="0" smtClean="0"/>
              <a:t>Physical Evidence and Distribution</a:t>
            </a:r>
            <a:endParaRPr lang="cs-CZ" sz="4000" b="1" cap="all" dirty="0"/>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2603719"/>
            <a:ext cx="4806091" cy="1941387"/>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400" b="1" i="1" dirty="0" err="1" smtClean="0"/>
              <a:t>The</a:t>
            </a:r>
            <a:r>
              <a:rPr lang="cs-CZ" sz="2400" b="1" i="1" dirty="0" smtClean="0"/>
              <a:t> </a:t>
            </a:r>
            <a:r>
              <a:rPr lang="cs-CZ" sz="2400" b="1" i="1" dirty="0" err="1" smtClean="0"/>
              <a:t>aim</a:t>
            </a:r>
            <a:r>
              <a:rPr lang="cs-CZ" sz="2400" b="1" i="1" dirty="0" smtClean="0"/>
              <a:t> of </a:t>
            </a:r>
            <a:r>
              <a:rPr lang="cs-CZ" sz="2400" b="1" i="1" dirty="0" err="1" smtClean="0"/>
              <a:t>the</a:t>
            </a:r>
            <a:r>
              <a:rPr lang="cs-CZ" sz="2400" b="1" i="1" dirty="0" smtClean="0"/>
              <a:t> </a:t>
            </a:r>
            <a:r>
              <a:rPr lang="cs-CZ" sz="2400" b="1" i="1" dirty="0" err="1" smtClean="0"/>
              <a:t>lecture</a:t>
            </a:r>
            <a:r>
              <a:rPr lang="cs-CZ" sz="2400" b="1" i="1" dirty="0" smtClean="0"/>
              <a:t> </a:t>
            </a:r>
            <a:r>
              <a:rPr lang="cs-CZ" sz="2400" b="1" i="1" dirty="0" err="1" smtClean="0"/>
              <a:t>is</a:t>
            </a:r>
            <a:r>
              <a:rPr lang="cs-CZ" sz="2400" b="1" i="1" dirty="0" smtClean="0"/>
              <a:t> to </a:t>
            </a:r>
            <a:r>
              <a:rPr lang="cs-CZ" sz="2400" b="1" i="1" dirty="0" err="1" smtClean="0"/>
              <a:t>teach</a:t>
            </a:r>
            <a:r>
              <a:rPr lang="cs-CZ" sz="2400" b="1" i="1" dirty="0" smtClean="0"/>
              <a:t> </a:t>
            </a:r>
            <a:r>
              <a:rPr lang="cs-CZ" sz="2400" b="1" i="1" dirty="0" err="1" smtClean="0"/>
              <a:t>you</a:t>
            </a:r>
            <a:r>
              <a:rPr lang="cs-CZ" sz="2400" b="1" i="1" dirty="0" smtClean="0"/>
              <a:t> </a:t>
            </a:r>
            <a:r>
              <a:rPr lang="cs-CZ" sz="2400" b="1" i="1" dirty="0" err="1" smtClean="0"/>
              <a:t>how</a:t>
            </a:r>
            <a:r>
              <a:rPr lang="cs-CZ" sz="2400" b="1" i="1" dirty="0" smtClean="0"/>
              <a:t> to </a:t>
            </a:r>
            <a:r>
              <a:rPr lang="cs-CZ" sz="2400" b="1" i="1" dirty="0" err="1" smtClean="0"/>
              <a:t>approach</a:t>
            </a:r>
            <a:r>
              <a:rPr lang="cs-CZ" sz="2400" b="1" i="1" dirty="0" smtClean="0"/>
              <a:t> </a:t>
            </a:r>
            <a:r>
              <a:rPr lang="cs-CZ" sz="2400" b="1" i="1" dirty="0" err="1" smtClean="0"/>
              <a:t>physical</a:t>
            </a:r>
            <a:r>
              <a:rPr lang="cs-CZ" sz="2400" b="1" i="1" dirty="0" smtClean="0"/>
              <a:t> evidence and </a:t>
            </a:r>
            <a:r>
              <a:rPr lang="cs-CZ" sz="2400" b="1" i="1" dirty="0" err="1" smtClean="0"/>
              <a:t>distribution</a:t>
            </a:r>
            <a:r>
              <a:rPr lang="cs-CZ" sz="2400" b="1" i="1" dirty="0" smtClean="0"/>
              <a:t> in marketing of </a:t>
            </a:r>
            <a:r>
              <a:rPr lang="cs-CZ" sz="2400" b="1" i="1" dirty="0" err="1" smtClean="0"/>
              <a:t>services</a:t>
            </a:r>
            <a:r>
              <a:rPr lang="cs-CZ" sz="2400" b="1" i="1" dirty="0" smtClean="0"/>
              <a:t>.</a:t>
            </a:r>
            <a:endParaRPr lang="cs-CZ" sz="2400" b="1" i="1" dirty="0"/>
          </a:p>
          <a:p>
            <a:pPr marL="0" indent="0" algn="ctr">
              <a:buNone/>
            </a:pPr>
            <a:endParaRPr lang="en-GB" sz="2400" dirty="0">
              <a:solidFill>
                <a:srgbClr val="FF0000"/>
              </a:solidFill>
              <a:cs typeface="Times New Roman" panose="02020603050405020304" pitchFamily="18" charset="0"/>
            </a:endParaRPr>
          </a:p>
        </p:txBody>
      </p:sp>
      <p:sp>
        <p:nvSpPr>
          <p:cNvPr id="8"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Michal Stoklasa</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Garant předmětu</a:t>
            </a:r>
          </a:p>
          <a:p>
            <a:pPr algn="r"/>
            <a:r>
              <a:rPr lang="cs-CZ" altLang="cs-CZ" sz="1200" dirty="0">
                <a:solidFill>
                  <a:srgbClr val="307871"/>
                </a:solidFill>
                <a:latin typeface="Times New Roman" panose="02020603050405020304" pitchFamily="18" charset="0"/>
                <a:cs typeface="Times New Roman" panose="02020603050405020304" pitchFamily="18" charset="0"/>
              </a:rPr>
              <a:t>Martin </a:t>
            </a:r>
            <a:r>
              <a:rPr lang="cs-CZ" altLang="cs-CZ" sz="1200" dirty="0" err="1">
                <a:solidFill>
                  <a:srgbClr val="307871"/>
                </a:solidFill>
                <a:latin typeface="Times New Roman" panose="02020603050405020304" pitchFamily="18" charset="0"/>
                <a:cs typeface="Times New Roman" panose="02020603050405020304" pitchFamily="18" charset="0"/>
              </a:rPr>
              <a:t>Klepek</a:t>
            </a:r>
            <a:endParaRPr lang="cs-CZ" altLang="cs-CZ" sz="1200"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Přednášející </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84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10361554" cy="4992555"/>
          </a:xfrm>
          <a:prstGeom prst="rect">
            <a:avLst/>
          </a:prstGeom>
        </p:spPr>
        <p:txBody>
          <a:bodyPr>
            <a:noAutofit/>
          </a:bodyPr>
          <a:lstStyle/>
          <a:p>
            <a:r>
              <a:rPr lang="en-US" dirty="0" smtClean="0">
                <a:solidFill>
                  <a:srgbClr val="307871"/>
                </a:solidFill>
                <a:latin typeface="Times New Roman" panose="02020603050405020304" pitchFamily="18" charset="0"/>
                <a:cs typeface="Times New Roman" panose="02020603050405020304" pitchFamily="18" charset="0"/>
              </a:rPr>
              <a:t>DC</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distribution</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channels</a:t>
            </a:r>
            <a:r>
              <a:rPr lang="cs-CZ" dirty="0" smtClean="0">
                <a:solidFill>
                  <a:srgbClr val="307871"/>
                </a:solidFill>
                <a:latin typeface="Times New Roman" panose="02020603050405020304" pitchFamily="18" charset="0"/>
                <a:cs typeface="Times New Roman" panose="02020603050405020304" pitchFamily="18" charset="0"/>
              </a:rPr>
              <a:t>) are a </a:t>
            </a:r>
            <a:r>
              <a:rPr lang="en-US" dirty="0" smtClean="0">
                <a:solidFill>
                  <a:srgbClr val="307871"/>
                </a:solidFill>
                <a:latin typeface="Times New Roman" panose="02020603050405020304" pitchFamily="18" charset="0"/>
                <a:cs typeface="Times New Roman" panose="02020603050405020304" pitchFamily="18" charset="0"/>
              </a:rPr>
              <a:t>chain </a:t>
            </a:r>
            <a:r>
              <a:rPr lang="en-US" dirty="0">
                <a:solidFill>
                  <a:srgbClr val="307871"/>
                </a:solidFill>
                <a:latin typeface="Times New Roman" panose="02020603050405020304" pitchFamily="18" charset="0"/>
                <a:cs typeface="Times New Roman" panose="02020603050405020304" pitchFamily="18" charset="0"/>
              </a:rPr>
              <a:t>of intermediaries, each passing the product down the chain to the next organization, before it finally reaches the consumer or end-user</a:t>
            </a:r>
            <a:r>
              <a:rPr lang="en-US" dirty="0" smtClean="0">
                <a:solidFill>
                  <a:srgbClr val="307871"/>
                </a:solidFill>
                <a:latin typeface="Times New Roman" panose="02020603050405020304" pitchFamily="18" charset="0"/>
                <a:cs typeface="Times New Roman" panose="02020603050405020304" pitchFamily="18" charset="0"/>
              </a:rPr>
              <a:t>.</a:t>
            </a:r>
            <a:endParaRPr lang="cs-CZ" dirty="0" smtClean="0">
              <a:solidFill>
                <a:srgbClr val="307871"/>
              </a:solidFill>
              <a:latin typeface="Times New Roman" panose="02020603050405020304" pitchFamily="18" charset="0"/>
              <a:cs typeface="Times New Roman" panose="02020603050405020304" pitchFamily="18" charset="0"/>
            </a:endParaRPr>
          </a:p>
          <a:p>
            <a:endParaRPr lang="en-US" dirty="0">
              <a:solidFill>
                <a:srgbClr val="307871"/>
              </a:solidFill>
              <a:latin typeface="Times New Roman" panose="02020603050405020304" pitchFamily="18" charset="0"/>
              <a:cs typeface="Times New Roman" panose="02020603050405020304" pitchFamily="18" charset="0"/>
            </a:endParaRPr>
          </a:p>
          <a:p>
            <a:r>
              <a:rPr lang="cs-CZ" dirty="0" err="1" smtClean="0">
                <a:solidFill>
                  <a:srgbClr val="307871"/>
                </a:solidFill>
                <a:latin typeface="Times New Roman" panose="02020603050405020304" pitchFamily="18" charset="0"/>
                <a:cs typeface="Times New Roman" panose="02020603050405020304" pitchFamily="18" charset="0"/>
              </a:rPr>
              <a:t>Services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differ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from</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products</a:t>
            </a:r>
            <a:r>
              <a:rPr lang="cs-CZ" dirty="0" smtClean="0">
                <a:solidFill>
                  <a:srgbClr val="307871"/>
                </a:solidFill>
                <a:latin typeface="Times New Roman" panose="02020603050405020304" pitchFamily="18" charset="0"/>
                <a:cs typeface="Times New Roman" panose="02020603050405020304" pitchFamily="18" charset="0"/>
              </a:rPr>
              <a:t> in </a:t>
            </a:r>
            <a:r>
              <a:rPr lang="cs-CZ" dirty="0" err="1" smtClean="0">
                <a:solidFill>
                  <a:srgbClr val="307871"/>
                </a:solidFill>
                <a:latin typeface="Times New Roman" panose="02020603050405020304" pitchFamily="18" charset="0"/>
                <a:cs typeface="Times New Roman" panose="02020603050405020304" pitchFamily="18" charset="0"/>
              </a:rPr>
              <a:t>distribution</a:t>
            </a:r>
            <a:r>
              <a:rPr lang="cs-CZ" dirty="0" smtClean="0">
                <a:solidFill>
                  <a:srgbClr val="307871"/>
                </a:solidFill>
                <a:latin typeface="Times New Roman" panose="02020603050405020304" pitchFamily="18" charset="0"/>
                <a:cs typeface="Times New Roman" panose="02020603050405020304" pitchFamily="18" charset="0"/>
              </a:rPr>
              <a:t> as </a:t>
            </a:r>
            <a:r>
              <a:rPr lang="cs-CZ" dirty="0" err="1" smtClean="0">
                <a:solidFill>
                  <a:srgbClr val="307871"/>
                </a:solidFill>
                <a:latin typeface="Times New Roman" panose="02020603050405020304" pitchFamily="18" charset="0"/>
                <a:cs typeface="Times New Roman" panose="02020603050405020304" pitchFamily="18" charset="0"/>
              </a:rPr>
              <a:t>the</a:t>
            </a:r>
            <a:r>
              <a:rPr lang="cs-CZ" dirty="0" smtClean="0">
                <a:solidFill>
                  <a:srgbClr val="307871"/>
                </a:solidFill>
                <a:latin typeface="Times New Roman" panose="02020603050405020304" pitchFamily="18" charset="0"/>
                <a:cs typeface="Times New Roman" panose="02020603050405020304" pitchFamily="18" charset="0"/>
              </a:rPr>
              <a:t> m</a:t>
            </a:r>
            <a:r>
              <a:rPr lang="en-US" dirty="0" err="1" smtClean="0">
                <a:solidFill>
                  <a:srgbClr val="307871"/>
                </a:solidFill>
                <a:latin typeface="Times New Roman" panose="02020603050405020304" pitchFamily="18" charset="0"/>
                <a:cs typeface="Times New Roman" panose="02020603050405020304" pitchFamily="18" charset="0"/>
              </a:rPr>
              <a:t>ost</a:t>
            </a:r>
            <a:r>
              <a:rPr lang="en-US" dirty="0" smtClean="0">
                <a:solidFill>
                  <a:srgbClr val="307871"/>
                </a:solidFill>
                <a:latin typeface="Times New Roman" panose="02020603050405020304" pitchFamily="18" charset="0"/>
                <a:cs typeface="Times New Roman" panose="02020603050405020304" pitchFamily="18" charset="0"/>
              </a:rPr>
              <a:t> are </a:t>
            </a:r>
            <a:r>
              <a:rPr lang="en-US" dirty="0">
                <a:solidFill>
                  <a:srgbClr val="307871"/>
                </a:solidFill>
                <a:latin typeface="Times New Roman" panose="02020603050405020304" pitchFamily="18" charset="0"/>
                <a:cs typeface="Times New Roman" panose="02020603050405020304" pitchFamily="18" charset="0"/>
              </a:rPr>
              <a:t>distributed directly – DIRECT channel means it is owned by the service </a:t>
            </a:r>
            <a:r>
              <a:rPr lang="en-US" dirty="0" smtClean="0">
                <a:solidFill>
                  <a:srgbClr val="307871"/>
                </a:solidFill>
                <a:latin typeface="Times New Roman" panose="02020603050405020304" pitchFamily="18" charset="0"/>
                <a:cs typeface="Times New Roman" panose="02020603050405020304" pitchFamily="18" charset="0"/>
              </a:rPr>
              <a:t>company</a:t>
            </a:r>
            <a:r>
              <a:rPr lang="cs-CZ" dirty="0" smtClean="0">
                <a:solidFill>
                  <a:srgbClr val="307871"/>
                </a:solidFill>
                <a:latin typeface="Times New Roman" panose="02020603050405020304" pitchFamily="18" charset="0"/>
                <a:cs typeface="Times New Roman" panose="02020603050405020304" pitchFamily="18" charset="0"/>
              </a:rPr>
              <a:t>.</a:t>
            </a:r>
          </a:p>
          <a:p>
            <a:endParaRPr lang="en-US" dirty="0">
              <a:solidFill>
                <a:srgbClr val="307871"/>
              </a:solidFill>
              <a:latin typeface="Times New Roman" panose="02020603050405020304" pitchFamily="18" charset="0"/>
              <a:cs typeface="Times New Roman" panose="02020603050405020304" pitchFamily="18" charset="0"/>
            </a:endParaRPr>
          </a:p>
          <a:p>
            <a:r>
              <a:rPr lang="en-US" dirty="0">
                <a:solidFill>
                  <a:srgbClr val="307871"/>
                </a:solidFill>
                <a:latin typeface="Times New Roman" panose="02020603050405020304" pitchFamily="18" charset="0"/>
                <a:cs typeface="Times New Roman" panose="02020603050405020304" pitchFamily="18" charset="0"/>
              </a:rPr>
              <a:t>But some can use INDIRECT distribution – not owned by the </a:t>
            </a:r>
            <a:r>
              <a:rPr lang="en-US" dirty="0" smtClean="0">
                <a:solidFill>
                  <a:srgbClr val="307871"/>
                </a:solidFill>
                <a:latin typeface="Times New Roman" panose="02020603050405020304" pitchFamily="18" charset="0"/>
                <a:cs typeface="Times New Roman" panose="02020603050405020304" pitchFamily="18" charset="0"/>
              </a:rPr>
              <a:t>company</a:t>
            </a:r>
            <a:r>
              <a:rPr lang="cs-CZ" dirty="0" smtClean="0">
                <a:solidFill>
                  <a:srgbClr val="307871"/>
                </a:solidFill>
                <a:latin typeface="Times New Roman" panose="02020603050405020304" pitchFamily="18" charset="0"/>
                <a:cs typeface="Times New Roman" panose="02020603050405020304" pitchFamily="18" charset="0"/>
              </a:rPr>
              <a:t>.</a:t>
            </a:r>
            <a:endParaRPr lang="en-US"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err="1"/>
              <a:t>Distribution</a:t>
            </a:r>
            <a:r>
              <a:rPr lang="cs-CZ" dirty="0"/>
              <a:t> </a:t>
            </a:r>
            <a:r>
              <a:rPr lang="cs-CZ" dirty="0" err="1"/>
              <a:t>channels</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20</a:t>
            </a:fld>
            <a:endParaRPr lang="cs-CZ" dirty="0"/>
          </a:p>
        </p:txBody>
      </p:sp>
    </p:spTree>
    <p:extLst>
      <p:ext uri="{BB962C8B-B14F-4D97-AF65-F5344CB8AC3E}">
        <p14:creationId xmlns:p14="http://schemas.microsoft.com/office/powerpoint/2010/main" val="1644358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420859" cy="4992555"/>
          </a:xfrm>
          <a:prstGeom prst="rect">
            <a:avLst/>
          </a:prstGeom>
        </p:spPr>
        <p:txBody>
          <a:bodyPr>
            <a:noAutofit/>
          </a:bodyPr>
          <a:lstStyle/>
          <a:p>
            <a:r>
              <a:rPr lang="en-US" dirty="0">
                <a:solidFill>
                  <a:srgbClr val="307871"/>
                </a:solidFill>
                <a:latin typeface="Times New Roman" panose="02020603050405020304" pitchFamily="18" charset="0"/>
                <a:cs typeface="Times New Roman" panose="02020603050405020304" pitchFamily="18" charset="0"/>
              </a:rPr>
              <a:t>Distribution channels may not be restricted to physical products alone. </a:t>
            </a:r>
            <a:endParaRPr lang="cs-CZ" dirty="0" smtClean="0">
              <a:solidFill>
                <a:srgbClr val="307871"/>
              </a:solidFill>
              <a:latin typeface="Times New Roman" panose="02020603050405020304" pitchFamily="18" charset="0"/>
              <a:cs typeface="Times New Roman" panose="02020603050405020304" pitchFamily="18" charset="0"/>
            </a:endParaRPr>
          </a:p>
          <a:p>
            <a:r>
              <a:rPr lang="en-US" dirty="0" smtClean="0">
                <a:solidFill>
                  <a:srgbClr val="307871"/>
                </a:solidFill>
                <a:latin typeface="Times New Roman" panose="02020603050405020304" pitchFamily="18" charset="0"/>
                <a:cs typeface="Times New Roman" panose="02020603050405020304" pitchFamily="18" charset="0"/>
              </a:rPr>
              <a:t>They </a:t>
            </a:r>
            <a:r>
              <a:rPr lang="en-US" dirty="0">
                <a:solidFill>
                  <a:srgbClr val="307871"/>
                </a:solidFill>
                <a:latin typeface="Times New Roman" panose="02020603050405020304" pitchFamily="18" charset="0"/>
                <a:cs typeface="Times New Roman" panose="02020603050405020304" pitchFamily="18" charset="0"/>
              </a:rPr>
              <a:t>may be just as important for moving a service from producer to consumer in certain sectors, since both direct and indirect channels may be used. </a:t>
            </a:r>
            <a:endParaRPr lang="cs-CZ" dirty="0" smtClean="0">
              <a:solidFill>
                <a:srgbClr val="307871"/>
              </a:solidFill>
              <a:latin typeface="Times New Roman" panose="02020603050405020304" pitchFamily="18" charset="0"/>
              <a:cs typeface="Times New Roman" panose="02020603050405020304" pitchFamily="18" charset="0"/>
            </a:endParaRPr>
          </a:p>
          <a:p>
            <a:r>
              <a:rPr lang="en-US" dirty="0" smtClean="0">
                <a:solidFill>
                  <a:srgbClr val="307871"/>
                </a:solidFill>
                <a:latin typeface="Times New Roman" panose="02020603050405020304" pitchFamily="18" charset="0"/>
                <a:cs typeface="Times New Roman" panose="02020603050405020304" pitchFamily="18" charset="0"/>
              </a:rPr>
              <a:t>Hotels</a:t>
            </a:r>
            <a:r>
              <a:rPr lang="en-US" dirty="0">
                <a:solidFill>
                  <a:srgbClr val="307871"/>
                </a:solidFill>
                <a:latin typeface="Times New Roman" panose="02020603050405020304" pitchFamily="18" charset="0"/>
                <a:cs typeface="Times New Roman" panose="02020603050405020304" pitchFamily="18" charset="0"/>
              </a:rPr>
              <a:t>, for example, may sell their services (typically rooms) directly or through travel agents, tour operators, airlines, tourist boards, centralized reservation systems, etc</a:t>
            </a:r>
            <a:r>
              <a:rPr lang="en-US" dirty="0" smtClean="0">
                <a:solidFill>
                  <a:srgbClr val="307871"/>
                </a:solidFill>
                <a:latin typeface="Times New Roman" panose="02020603050405020304" pitchFamily="18" charset="0"/>
                <a:cs typeface="Times New Roman" panose="02020603050405020304" pitchFamily="18" charset="0"/>
              </a:rPr>
              <a:t>.</a:t>
            </a:r>
            <a:endParaRPr lang="cs-CZ" dirty="0" smtClean="0">
              <a:solidFill>
                <a:srgbClr val="307871"/>
              </a:solidFill>
              <a:latin typeface="Times New Roman" panose="02020603050405020304" pitchFamily="18" charset="0"/>
              <a:cs typeface="Times New Roman" panose="02020603050405020304" pitchFamily="18" charset="0"/>
            </a:endParaRPr>
          </a:p>
          <a:p>
            <a:r>
              <a:rPr lang="en-US" dirty="0" smtClean="0">
                <a:solidFill>
                  <a:srgbClr val="307871"/>
                </a:solidFill>
                <a:latin typeface="Times New Roman" panose="02020603050405020304" pitchFamily="18" charset="0"/>
                <a:cs typeface="Times New Roman" panose="02020603050405020304" pitchFamily="18" charset="0"/>
              </a:rPr>
              <a:t>Other </a:t>
            </a:r>
            <a:r>
              <a:rPr lang="en-US" dirty="0">
                <a:solidFill>
                  <a:srgbClr val="307871"/>
                </a:solidFill>
                <a:latin typeface="Times New Roman" panose="02020603050405020304" pitchFamily="18" charset="0"/>
                <a:cs typeface="Times New Roman" panose="02020603050405020304" pitchFamily="18" charset="0"/>
              </a:rPr>
              <a:t>functions: collecting information, sales promotion, contacting (potential) customers, adjusting the supply to customers needs, bargaining, </a:t>
            </a:r>
            <a:r>
              <a:rPr lang="cs-CZ" dirty="0" err="1" smtClean="0">
                <a:solidFill>
                  <a:srgbClr val="307871"/>
                </a:solidFill>
                <a:latin typeface="Times New Roman" panose="02020603050405020304" pitchFamily="18" charset="0"/>
                <a:cs typeface="Times New Roman" panose="02020603050405020304" pitchFamily="18" charset="0"/>
              </a:rPr>
              <a:t>etc</a:t>
            </a:r>
            <a:r>
              <a:rPr lang="cs-CZ" dirty="0" smtClean="0">
                <a:solidFill>
                  <a:srgbClr val="307871"/>
                </a:solidFill>
                <a:latin typeface="Times New Roman" panose="02020603050405020304" pitchFamily="18" charset="0"/>
                <a:cs typeface="Times New Roman" panose="02020603050405020304" pitchFamily="18" charset="0"/>
              </a:rPr>
              <a:t>.</a:t>
            </a:r>
            <a:endParaRPr lang="en-US"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err="1"/>
              <a:t>Distribution</a:t>
            </a:r>
            <a:r>
              <a:rPr lang="cs-CZ" dirty="0"/>
              <a:t> of </a:t>
            </a:r>
            <a:r>
              <a:rPr lang="cs-CZ" dirty="0" err="1"/>
              <a:t>services</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21</a:t>
            </a:fld>
            <a:endParaRPr lang="cs-CZ" dirty="0"/>
          </a:p>
        </p:txBody>
      </p:sp>
    </p:spTree>
    <p:extLst>
      <p:ext uri="{BB962C8B-B14F-4D97-AF65-F5344CB8AC3E}">
        <p14:creationId xmlns:p14="http://schemas.microsoft.com/office/powerpoint/2010/main" val="27155800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10361554" cy="4992555"/>
          </a:xfrm>
          <a:prstGeom prst="rect">
            <a:avLst/>
          </a:prstGeom>
        </p:spPr>
        <p:txBody>
          <a:bodyPr>
            <a:noAutofit/>
          </a:bodyPr>
          <a:lstStyle/>
          <a:p>
            <a:pPr algn="just"/>
            <a:r>
              <a:rPr lang="en-US" dirty="0">
                <a:solidFill>
                  <a:srgbClr val="307871"/>
                </a:solidFill>
                <a:latin typeface="Times New Roman" panose="02020603050405020304" pitchFamily="18" charset="0"/>
                <a:cs typeface="Times New Roman" panose="02020603050405020304" pitchFamily="18" charset="0"/>
              </a:rPr>
              <a:t>Intermediaries </a:t>
            </a:r>
            <a:r>
              <a:rPr lang="cs-CZ" dirty="0" smtClean="0">
                <a:solidFill>
                  <a:srgbClr val="307871"/>
                </a:solidFill>
                <a:latin typeface="Times New Roman" panose="02020603050405020304" pitchFamily="18" charset="0"/>
                <a:cs typeface="Times New Roman" panose="02020603050405020304" pitchFamily="18" charset="0"/>
              </a:rPr>
              <a:t>are </a:t>
            </a:r>
            <a:r>
              <a:rPr lang="cs-CZ" dirty="0" err="1" smtClean="0">
                <a:solidFill>
                  <a:srgbClr val="307871"/>
                </a:solidFill>
                <a:latin typeface="Times New Roman" panose="02020603050405020304" pitchFamily="18" charset="0"/>
                <a:cs typeface="Times New Roman" panose="02020603050405020304" pitchFamily="18" charset="0"/>
              </a:rPr>
              <a:t>the</a:t>
            </a:r>
            <a:r>
              <a:rPr lang="cs-CZ" dirty="0" smtClean="0">
                <a:solidFill>
                  <a:srgbClr val="307871"/>
                </a:solidFill>
                <a:latin typeface="Times New Roman" panose="02020603050405020304" pitchFamily="18" charset="0"/>
                <a:cs typeface="Times New Roman" panose="02020603050405020304" pitchFamily="18" charset="0"/>
              </a:rPr>
              <a:t> „man-in-</a:t>
            </a:r>
            <a:r>
              <a:rPr lang="cs-CZ" dirty="0" err="1" smtClean="0">
                <a:solidFill>
                  <a:srgbClr val="307871"/>
                </a:solidFill>
                <a:latin typeface="Times New Roman" panose="02020603050405020304" pitchFamily="18" charset="0"/>
                <a:cs typeface="Times New Roman" panose="02020603050405020304" pitchFamily="18" charset="0"/>
              </a:rPr>
              <a:t>the</a:t>
            </a:r>
            <a:r>
              <a:rPr lang="cs-CZ" dirty="0" smtClean="0">
                <a:solidFill>
                  <a:srgbClr val="307871"/>
                </a:solidFill>
                <a:latin typeface="Times New Roman" panose="02020603050405020304" pitchFamily="18" charset="0"/>
                <a:cs typeface="Times New Roman" panose="02020603050405020304" pitchFamily="18" charset="0"/>
              </a:rPr>
              <a:t>-</a:t>
            </a:r>
            <a:r>
              <a:rPr lang="cs-CZ" dirty="0" err="1" smtClean="0">
                <a:solidFill>
                  <a:srgbClr val="307871"/>
                </a:solidFill>
                <a:latin typeface="Times New Roman" panose="02020603050405020304" pitchFamily="18" charset="0"/>
                <a:cs typeface="Times New Roman" panose="02020603050405020304" pitchFamily="18" charset="0"/>
              </a:rPr>
              <a:t>middle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they</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can</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function </a:t>
            </a:r>
            <a:r>
              <a:rPr lang="en-US" dirty="0">
                <a:solidFill>
                  <a:srgbClr val="307871"/>
                </a:solidFill>
                <a:latin typeface="Times New Roman" panose="02020603050405020304" pitchFamily="18" charset="0"/>
                <a:cs typeface="Times New Roman" panose="02020603050405020304" pitchFamily="18" charset="0"/>
              </a:rPr>
              <a:t>as </a:t>
            </a:r>
            <a:r>
              <a:rPr lang="cs-CZ" dirty="0" smtClean="0">
                <a:solidFill>
                  <a:srgbClr val="307871"/>
                </a:solidFill>
                <a:latin typeface="Times New Roman" panose="02020603050405020304" pitchFamily="18" charset="0"/>
                <a:cs typeface="Times New Roman" panose="02020603050405020304" pitchFamily="18" charset="0"/>
              </a:rPr>
              <a:t>sort of a „</a:t>
            </a:r>
            <a:r>
              <a:rPr lang="en-US" dirty="0" smtClean="0">
                <a:solidFill>
                  <a:srgbClr val="307871"/>
                </a:solidFill>
                <a:latin typeface="Times New Roman" panose="02020603050405020304" pitchFamily="18" charset="0"/>
                <a:cs typeface="Times New Roman" panose="02020603050405020304" pitchFamily="18" charset="0"/>
              </a:rPr>
              <a:t>glue</a:t>
            </a:r>
            <a:r>
              <a:rPr lang="cs-CZ" dirty="0" smtClean="0">
                <a:solidFill>
                  <a:srgbClr val="307871"/>
                </a:solidFill>
                <a:latin typeface="Times New Roman" panose="02020603050405020304" pitchFamily="18" charset="0"/>
                <a:cs typeface="Times New Roman" panose="02020603050405020304" pitchFamily="18" charset="0"/>
              </a:rPr>
              <a:t>“</a:t>
            </a:r>
            <a:r>
              <a:rPr lang="en-US" dirty="0" smtClean="0">
                <a:solidFill>
                  <a:srgbClr val="307871"/>
                </a:solidFill>
                <a:latin typeface="Times New Roman" panose="02020603050405020304" pitchFamily="18" charset="0"/>
                <a:cs typeface="Times New Roman" panose="02020603050405020304" pitchFamily="18" charset="0"/>
              </a:rPr>
              <a:t> </a:t>
            </a:r>
            <a:r>
              <a:rPr lang="en-US" dirty="0">
                <a:solidFill>
                  <a:srgbClr val="307871"/>
                </a:solidFill>
                <a:latin typeface="Times New Roman" panose="02020603050405020304" pitchFamily="18" charset="0"/>
                <a:cs typeface="Times New Roman" panose="02020603050405020304" pitchFamily="18" charset="0"/>
              </a:rPr>
              <a:t>between </a:t>
            </a:r>
            <a:r>
              <a:rPr lang="cs-CZ" dirty="0" err="1" smtClean="0">
                <a:solidFill>
                  <a:srgbClr val="307871"/>
                </a:solidFill>
                <a:latin typeface="Times New Roman" panose="02020603050405020304" pitchFamily="18" charset="0"/>
                <a:cs typeface="Times New Roman" panose="02020603050405020304" pitchFamily="18" charset="0"/>
              </a:rPr>
              <a:t>our</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brand and </a:t>
            </a:r>
            <a:r>
              <a:rPr lang="en-US" dirty="0">
                <a:solidFill>
                  <a:srgbClr val="307871"/>
                </a:solidFill>
                <a:latin typeface="Times New Roman" panose="02020603050405020304" pitchFamily="18" charset="0"/>
                <a:cs typeface="Times New Roman" panose="02020603050405020304" pitchFamily="18" charset="0"/>
              </a:rPr>
              <a:t>the </a:t>
            </a:r>
            <a:r>
              <a:rPr lang="cs-CZ" dirty="0" err="1" smtClean="0">
                <a:solidFill>
                  <a:srgbClr val="307871"/>
                </a:solidFill>
                <a:latin typeface="Times New Roman" panose="02020603050405020304" pitchFamily="18" charset="0"/>
                <a:cs typeface="Times New Roman" panose="02020603050405020304" pitchFamily="18" charset="0"/>
              </a:rPr>
              <a:t>final</a:t>
            </a:r>
            <a:r>
              <a:rPr lang="cs-CZ" dirty="0" smtClean="0">
                <a:solidFill>
                  <a:srgbClr val="307871"/>
                </a:solidFill>
                <a:latin typeface="Times New Roman" panose="02020603050405020304" pitchFamily="18" charset="0"/>
                <a:cs typeface="Times New Roman" panose="02020603050405020304" pitchFamily="18" charset="0"/>
              </a:rPr>
              <a:t> end </a:t>
            </a:r>
            <a:r>
              <a:rPr lang="en-US" dirty="0" smtClean="0">
                <a:solidFill>
                  <a:srgbClr val="307871"/>
                </a:solidFill>
                <a:latin typeface="Times New Roman" panose="02020603050405020304" pitchFamily="18" charset="0"/>
                <a:cs typeface="Times New Roman" panose="02020603050405020304" pitchFamily="18" charset="0"/>
              </a:rPr>
              <a:t>customer </a:t>
            </a:r>
            <a:r>
              <a:rPr lang="en-US" dirty="0">
                <a:solidFill>
                  <a:srgbClr val="307871"/>
                </a:solidFill>
                <a:latin typeface="Times New Roman" panose="02020603050405020304" pitchFamily="18" charset="0"/>
                <a:cs typeface="Times New Roman" panose="02020603050405020304" pitchFamily="18" charset="0"/>
              </a:rPr>
              <a:t>by building the trusting </a:t>
            </a:r>
            <a:r>
              <a:rPr lang="en-US" dirty="0" smtClean="0">
                <a:solidFill>
                  <a:srgbClr val="307871"/>
                </a:solidFill>
                <a:latin typeface="Times New Roman" panose="02020603050405020304" pitchFamily="18" charset="0"/>
                <a:cs typeface="Times New Roman" panose="02020603050405020304" pitchFamily="18" charset="0"/>
              </a:rPr>
              <a:t>relationship. </a:t>
            </a:r>
            <a:endParaRPr lang="cs-CZ" dirty="0" smtClean="0">
              <a:solidFill>
                <a:srgbClr val="307871"/>
              </a:solidFill>
              <a:latin typeface="Times New Roman" panose="02020603050405020304" pitchFamily="18" charset="0"/>
              <a:cs typeface="Times New Roman" panose="02020603050405020304" pitchFamily="18" charset="0"/>
            </a:endParaRPr>
          </a:p>
          <a:p>
            <a:pPr algn="just"/>
            <a:endParaRPr lang="en-US" dirty="0">
              <a:solidFill>
                <a:srgbClr val="307871"/>
              </a:solidFill>
              <a:latin typeface="Times New Roman" panose="02020603050405020304" pitchFamily="18" charset="0"/>
              <a:cs typeface="Times New Roman" panose="02020603050405020304" pitchFamily="18" charset="0"/>
            </a:endParaRPr>
          </a:p>
          <a:p>
            <a:pPr algn="just"/>
            <a:r>
              <a:rPr lang="en-US" dirty="0">
                <a:solidFill>
                  <a:srgbClr val="307871"/>
                </a:solidFill>
                <a:latin typeface="Times New Roman" panose="02020603050405020304" pitchFamily="18" charset="0"/>
                <a:cs typeface="Times New Roman" panose="02020603050405020304" pitchFamily="18" charset="0"/>
              </a:rPr>
              <a:t>The primary types of intermediaries are: </a:t>
            </a:r>
          </a:p>
          <a:p>
            <a:pPr lvl="1" algn="just"/>
            <a:r>
              <a:rPr lang="en-US" sz="2800" dirty="0">
                <a:solidFill>
                  <a:srgbClr val="307871"/>
                </a:solidFill>
                <a:latin typeface="Times New Roman" panose="02020603050405020304" pitchFamily="18" charset="0"/>
                <a:cs typeface="Times New Roman" panose="02020603050405020304" pitchFamily="18" charset="0"/>
              </a:rPr>
              <a:t>franchisees, </a:t>
            </a:r>
          </a:p>
          <a:p>
            <a:pPr lvl="1" algn="just"/>
            <a:r>
              <a:rPr lang="en-US" sz="2800" dirty="0">
                <a:solidFill>
                  <a:srgbClr val="307871"/>
                </a:solidFill>
                <a:latin typeface="Times New Roman" panose="02020603050405020304" pitchFamily="18" charset="0"/>
                <a:cs typeface="Times New Roman" panose="02020603050405020304" pitchFamily="18" charset="0"/>
              </a:rPr>
              <a:t>agents, </a:t>
            </a:r>
          </a:p>
          <a:p>
            <a:pPr lvl="1" algn="just"/>
            <a:r>
              <a:rPr lang="en-US" sz="2800" dirty="0">
                <a:solidFill>
                  <a:srgbClr val="307871"/>
                </a:solidFill>
                <a:latin typeface="Times New Roman" panose="02020603050405020304" pitchFamily="18" charset="0"/>
                <a:cs typeface="Times New Roman" panose="02020603050405020304" pitchFamily="18" charset="0"/>
              </a:rPr>
              <a:t>brokers, </a:t>
            </a:r>
          </a:p>
          <a:p>
            <a:pPr lvl="1" algn="just"/>
            <a:r>
              <a:rPr lang="en-US" sz="2800" dirty="0">
                <a:solidFill>
                  <a:srgbClr val="307871"/>
                </a:solidFill>
                <a:latin typeface="Times New Roman" panose="02020603050405020304" pitchFamily="18" charset="0"/>
                <a:cs typeface="Times New Roman" panose="02020603050405020304" pitchFamily="18" charset="0"/>
              </a:rPr>
              <a:t>outsourced subcontractors (helpline in India) </a:t>
            </a:r>
          </a:p>
          <a:p>
            <a:pPr lvl="1" algn="just"/>
            <a:r>
              <a:rPr lang="en-US" sz="2800" dirty="0">
                <a:solidFill>
                  <a:srgbClr val="307871"/>
                </a:solidFill>
                <a:latin typeface="Times New Roman" panose="02020603050405020304" pitchFamily="18" charset="0"/>
                <a:cs typeface="Times New Roman" panose="02020603050405020304" pitchFamily="18" charset="0"/>
              </a:rPr>
              <a:t>and electronic channels. </a:t>
            </a:r>
            <a:endParaRPr lang="en-US" sz="28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err="1"/>
              <a:t>Intermediaries</a:t>
            </a:r>
            <a:r>
              <a:rPr lang="cs-CZ" dirty="0"/>
              <a:t> </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22</a:t>
            </a:fld>
            <a:endParaRPr lang="cs-CZ" dirty="0"/>
          </a:p>
        </p:txBody>
      </p:sp>
    </p:spTree>
    <p:extLst>
      <p:ext uri="{BB962C8B-B14F-4D97-AF65-F5344CB8AC3E}">
        <p14:creationId xmlns:p14="http://schemas.microsoft.com/office/powerpoint/2010/main" val="22649851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10807315" cy="4992555"/>
          </a:xfrm>
          <a:prstGeom prst="rect">
            <a:avLst/>
          </a:prstGeom>
        </p:spPr>
        <p:txBody>
          <a:bodyPr>
            <a:noAutofit/>
          </a:bodyPr>
          <a:lstStyle/>
          <a:p>
            <a:pPr algn="just"/>
            <a:r>
              <a:rPr lang="en-US" dirty="0">
                <a:solidFill>
                  <a:srgbClr val="307871"/>
                </a:solidFill>
                <a:latin typeface="Times New Roman" panose="02020603050405020304" pitchFamily="18" charset="0"/>
                <a:cs typeface="Times New Roman" panose="02020603050405020304" pitchFamily="18" charset="0"/>
              </a:rPr>
              <a:t>Franchising is the practice of using another firm's successful business model. </a:t>
            </a:r>
            <a:endParaRPr lang="cs-CZ" dirty="0" smtClean="0">
              <a:solidFill>
                <a:srgbClr val="307871"/>
              </a:solidFill>
              <a:latin typeface="Times New Roman" panose="02020603050405020304" pitchFamily="18" charset="0"/>
              <a:cs typeface="Times New Roman" panose="02020603050405020304" pitchFamily="18" charset="0"/>
            </a:endParaRPr>
          </a:p>
          <a:p>
            <a:pPr algn="just"/>
            <a:endParaRPr lang="en-US" dirty="0">
              <a:solidFill>
                <a:srgbClr val="307871"/>
              </a:solidFill>
              <a:latin typeface="Times New Roman" panose="02020603050405020304" pitchFamily="18" charset="0"/>
              <a:cs typeface="Times New Roman" panose="02020603050405020304" pitchFamily="18" charset="0"/>
            </a:endParaRPr>
          </a:p>
          <a:p>
            <a:pPr algn="just"/>
            <a:r>
              <a:rPr lang="cs-CZ" dirty="0" smtClean="0">
                <a:solidFill>
                  <a:srgbClr val="307871"/>
                </a:solidFill>
                <a:latin typeface="Times New Roman" panose="02020603050405020304" pitchFamily="18" charset="0"/>
                <a:cs typeface="Times New Roman" panose="02020603050405020304" pitchFamily="18" charset="0"/>
              </a:rPr>
              <a:t>„</a:t>
            </a:r>
            <a:r>
              <a:rPr lang="en-US" i="1" dirty="0" smtClean="0">
                <a:solidFill>
                  <a:srgbClr val="307871"/>
                </a:solidFill>
                <a:latin typeface="Times New Roman" panose="02020603050405020304" pitchFamily="18" charset="0"/>
                <a:cs typeface="Times New Roman" panose="02020603050405020304" pitchFamily="18" charset="0"/>
              </a:rPr>
              <a:t>A </a:t>
            </a:r>
            <a:r>
              <a:rPr lang="en-US" i="1" dirty="0">
                <a:solidFill>
                  <a:srgbClr val="307871"/>
                </a:solidFill>
                <a:latin typeface="Times New Roman" panose="02020603050405020304" pitchFamily="18" charset="0"/>
                <a:cs typeface="Times New Roman" panose="02020603050405020304" pitchFamily="18" charset="0"/>
              </a:rPr>
              <a:t>continuing relationship in which a franchisor provides a licensed privilege to the franchisee to do business and offers assistance in organizing, training, merchandising, marketing and managing in return for a monetary consideration. Franchising is a form of business by which the owner (franchisor) of a product, service or method obtains distribution through affiliated dealers (franchisees</a:t>
            </a:r>
            <a:r>
              <a:rPr lang="en-US" i="1" dirty="0" smtClean="0">
                <a:solidFill>
                  <a:srgbClr val="307871"/>
                </a:solidFill>
                <a:latin typeface="Times New Roman" panose="02020603050405020304" pitchFamily="18" charset="0"/>
                <a:cs typeface="Times New Roman" panose="02020603050405020304" pitchFamily="18" charset="0"/>
              </a:rPr>
              <a:t>)</a:t>
            </a:r>
            <a:r>
              <a:rPr lang="en-US" dirty="0" smtClean="0">
                <a:solidFill>
                  <a:srgbClr val="307871"/>
                </a:solidFill>
                <a:latin typeface="Times New Roman" panose="02020603050405020304" pitchFamily="18" charset="0"/>
                <a:cs typeface="Times New Roman" panose="02020603050405020304" pitchFamily="18" charset="0"/>
              </a:rPr>
              <a:t>.</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Entrepreneur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Europe</a:t>
            </a:r>
            <a:r>
              <a:rPr lang="cs-CZ" dirty="0" smtClean="0">
                <a:solidFill>
                  <a:srgbClr val="307871"/>
                </a:solidFill>
                <a:latin typeface="Times New Roman" panose="02020603050405020304" pitchFamily="18" charset="0"/>
                <a:cs typeface="Times New Roman" panose="02020603050405020304" pitchFamily="18" charset="0"/>
              </a:rPr>
              <a:t>)</a:t>
            </a:r>
            <a:endParaRPr lang="en-US"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err="1"/>
              <a:t>Franchising</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23</a:t>
            </a:fld>
            <a:endParaRPr lang="cs-CZ" dirty="0"/>
          </a:p>
        </p:txBody>
      </p:sp>
    </p:spTree>
    <p:extLst>
      <p:ext uri="{BB962C8B-B14F-4D97-AF65-F5344CB8AC3E}">
        <p14:creationId xmlns:p14="http://schemas.microsoft.com/office/powerpoint/2010/main" val="30031661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40069"/>
            <a:ext cx="10681191" cy="4969252"/>
          </a:xfrm>
          <a:prstGeom prst="rect">
            <a:avLst/>
          </a:prstGeom>
        </p:spPr>
        <p:txBody>
          <a:bodyPr>
            <a:noAutofit/>
          </a:bodyPr>
          <a:lstStyle/>
          <a:p>
            <a:r>
              <a:rPr lang="cs-CZ" dirty="0" smtClean="0">
                <a:solidFill>
                  <a:srgbClr val="307871"/>
                </a:solidFill>
                <a:latin typeface="Times New Roman" panose="02020603050405020304" pitchFamily="18" charset="0"/>
                <a:cs typeface="Times New Roman" panose="02020603050405020304" pitchFamily="18" charset="0"/>
              </a:rPr>
              <a:t>„</a:t>
            </a:r>
            <a:r>
              <a:rPr lang="en-US" i="1" dirty="0">
                <a:solidFill>
                  <a:srgbClr val="307871"/>
                </a:solidFill>
                <a:latin typeface="Times New Roman" panose="02020603050405020304" pitchFamily="18" charset="0"/>
                <a:cs typeface="Times New Roman" panose="02020603050405020304" pitchFamily="18" charset="0"/>
              </a:rPr>
              <a:t>An agency broker is a broker that acts as an agent to its clients. When acting as the agent, the agency broker must look after its clients' best interests, which involves attempting to fill client orders at the lowest price and in the fastest way possible</a:t>
            </a:r>
            <a:r>
              <a:rPr lang="en-US" dirty="0" smtClean="0">
                <a:solidFill>
                  <a:srgbClr val="307871"/>
                </a:solidFill>
                <a:latin typeface="Times New Roman" panose="02020603050405020304" pitchFamily="18" charset="0"/>
                <a:cs typeface="Times New Roman" panose="02020603050405020304" pitchFamily="18" charset="0"/>
              </a:rPr>
              <a:t>.</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Investopedia</a:t>
            </a:r>
            <a:r>
              <a:rPr lang="cs-CZ" dirty="0" smtClean="0">
                <a:solidFill>
                  <a:srgbClr val="307871"/>
                </a:solidFill>
                <a:latin typeface="Times New Roman" panose="02020603050405020304" pitchFamily="18" charset="0"/>
                <a:cs typeface="Times New Roman" panose="02020603050405020304" pitchFamily="18" charset="0"/>
              </a:rPr>
              <a:t>) </a:t>
            </a:r>
          </a:p>
          <a:p>
            <a:endParaRPr lang="cs-CZ" dirty="0">
              <a:solidFill>
                <a:srgbClr val="307871"/>
              </a:solidFill>
              <a:latin typeface="Times New Roman" panose="02020603050405020304" pitchFamily="18" charset="0"/>
              <a:cs typeface="Times New Roman" panose="02020603050405020304" pitchFamily="18" charset="0"/>
            </a:endParaRPr>
          </a:p>
          <a:p>
            <a:r>
              <a:rPr lang="cs-CZ" dirty="0" err="1" smtClean="0">
                <a:solidFill>
                  <a:srgbClr val="307871"/>
                </a:solidFill>
                <a:latin typeface="Times New Roman" panose="02020603050405020304" pitchFamily="18" charset="0"/>
                <a:cs typeface="Times New Roman" panose="02020603050405020304" pitchFamily="18" charset="0"/>
              </a:rPr>
              <a:t>An</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agent </a:t>
            </a:r>
            <a:r>
              <a:rPr lang="en-US" dirty="0">
                <a:solidFill>
                  <a:srgbClr val="307871"/>
                </a:solidFill>
                <a:latin typeface="Times New Roman" panose="02020603050405020304" pitchFamily="18" charset="0"/>
                <a:cs typeface="Times New Roman" panose="02020603050405020304" pitchFamily="18" charset="0"/>
              </a:rPr>
              <a:t>is an intermediary </a:t>
            </a:r>
            <a:r>
              <a:rPr lang="cs-CZ" dirty="0" err="1" smtClean="0">
                <a:solidFill>
                  <a:srgbClr val="307871"/>
                </a:solidFill>
                <a:latin typeface="Times New Roman" panose="02020603050405020304" pitchFamily="18" charset="0"/>
                <a:cs typeface="Times New Roman" panose="02020603050405020304" pitchFamily="18" charset="0"/>
              </a:rPr>
              <a:t>acting</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on </a:t>
            </a:r>
            <a:r>
              <a:rPr lang="en-US" dirty="0">
                <a:solidFill>
                  <a:srgbClr val="307871"/>
                </a:solidFill>
                <a:latin typeface="Times New Roman" panose="02020603050405020304" pitchFamily="18" charset="0"/>
                <a:cs typeface="Times New Roman" panose="02020603050405020304" pitchFamily="18" charset="0"/>
              </a:rPr>
              <a:t>behalf of a service </a:t>
            </a:r>
            <a:r>
              <a:rPr lang="cs-CZ" dirty="0" err="1" smtClean="0">
                <a:solidFill>
                  <a:srgbClr val="307871"/>
                </a:solidFill>
                <a:latin typeface="Times New Roman" panose="02020603050405020304" pitchFamily="18" charset="0"/>
                <a:cs typeface="Times New Roman" panose="02020603050405020304" pitchFamily="18" charset="0"/>
              </a:rPr>
              <a:t>owner</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(such </a:t>
            </a:r>
            <a:r>
              <a:rPr lang="en-US" dirty="0">
                <a:solidFill>
                  <a:srgbClr val="307871"/>
                </a:solidFill>
                <a:latin typeface="Times New Roman" panose="02020603050405020304" pitchFamily="18" charset="0"/>
                <a:cs typeface="Times New Roman" panose="02020603050405020304" pitchFamily="18" charset="0"/>
              </a:rPr>
              <a:t>as a real estate agent) or a customer and is authorized to make agreements between the </a:t>
            </a:r>
            <a:r>
              <a:rPr lang="cs-CZ" dirty="0" err="1" smtClean="0">
                <a:solidFill>
                  <a:srgbClr val="307871"/>
                </a:solidFill>
                <a:latin typeface="Times New Roman" panose="02020603050405020304" pitchFamily="18" charset="0"/>
                <a:cs typeface="Times New Roman" panose="02020603050405020304" pitchFamily="18" charset="0"/>
              </a:rPr>
              <a:t>owner</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and </a:t>
            </a:r>
            <a:r>
              <a:rPr lang="en-US" dirty="0">
                <a:solidFill>
                  <a:srgbClr val="307871"/>
                </a:solidFill>
                <a:latin typeface="Times New Roman" panose="02020603050405020304" pitchFamily="18" charset="0"/>
                <a:cs typeface="Times New Roman" panose="02020603050405020304" pitchFamily="18" charset="0"/>
              </a:rPr>
              <a:t>the customer. </a:t>
            </a:r>
          </a:p>
          <a:p>
            <a:r>
              <a:rPr lang="en-US" dirty="0">
                <a:solidFill>
                  <a:srgbClr val="307871"/>
                </a:solidFill>
                <a:latin typeface="Times New Roman" panose="02020603050405020304" pitchFamily="18" charset="0"/>
                <a:cs typeface="Times New Roman" panose="02020603050405020304" pitchFamily="18" charset="0"/>
              </a:rPr>
              <a:t>A broker is an intermediary who brings buyers and sellers together while assisting in negotiation (they have the know-how). </a:t>
            </a:r>
            <a:endParaRPr lang="en-US"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err="1"/>
              <a:t>Agents</a:t>
            </a:r>
            <a:r>
              <a:rPr lang="cs-CZ" dirty="0"/>
              <a:t> and </a:t>
            </a:r>
            <a:r>
              <a:rPr lang="cs-CZ" dirty="0" err="1"/>
              <a:t>Brokers</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24</a:t>
            </a:fld>
            <a:endParaRPr lang="cs-CZ" dirty="0"/>
          </a:p>
        </p:txBody>
      </p:sp>
    </p:spTree>
    <p:extLst>
      <p:ext uri="{BB962C8B-B14F-4D97-AF65-F5344CB8AC3E}">
        <p14:creationId xmlns:p14="http://schemas.microsoft.com/office/powerpoint/2010/main" val="9759289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10361554" cy="4992555"/>
          </a:xfrm>
          <a:prstGeom prst="rect">
            <a:avLst/>
          </a:prstGeom>
        </p:spPr>
        <p:txBody>
          <a:bodyPr>
            <a:noAutofit/>
          </a:bodyPr>
          <a:lstStyle/>
          <a:p>
            <a:pPr algn="just"/>
            <a:r>
              <a:rPr lang="en-US" dirty="0">
                <a:solidFill>
                  <a:srgbClr val="307871"/>
                </a:solidFill>
                <a:latin typeface="Times New Roman" panose="02020603050405020304" pitchFamily="18" charset="0"/>
                <a:cs typeface="Times New Roman" panose="02020603050405020304" pitchFamily="18" charset="0"/>
              </a:rPr>
              <a:t>The internet has </a:t>
            </a:r>
            <a:r>
              <a:rPr lang="cs-CZ" dirty="0" err="1" smtClean="0">
                <a:solidFill>
                  <a:srgbClr val="307871"/>
                </a:solidFill>
                <a:latin typeface="Times New Roman" panose="02020603050405020304" pitchFamily="18" charset="0"/>
                <a:cs typeface="Times New Roman" panose="02020603050405020304" pitchFamily="18" charset="0"/>
              </a:rPr>
              <a:t>changed</a:t>
            </a:r>
            <a:r>
              <a:rPr lang="cs-CZ" dirty="0" smtClean="0">
                <a:solidFill>
                  <a:srgbClr val="307871"/>
                </a:solidFill>
                <a:latin typeface="Times New Roman" panose="02020603050405020304" pitchFamily="18" charset="0"/>
                <a:cs typeface="Times New Roman" panose="02020603050405020304" pitchFamily="18" charset="0"/>
              </a:rPr>
              <a:t> many Things. </a:t>
            </a:r>
            <a:r>
              <a:rPr lang="cs-CZ" dirty="0" err="1" smtClean="0">
                <a:solidFill>
                  <a:srgbClr val="307871"/>
                </a:solidFill>
                <a:latin typeface="Times New Roman" panose="02020603050405020304" pitchFamily="18" charset="0"/>
                <a:cs typeface="Times New Roman" panose="02020603050405020304" pitchFamily="18" charset="0"/>
              </a:rPr>
              <a:t>It</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can</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be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said</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that</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it</a:t>
            </a:r>
            <a:r>
              <a:rPr lang="cs-CZ" dirty="0" smtClean="0">
                <a:solidFill>
                  <a:srgbClr val="307871"/>
                </a:solidFill>
                <a:latin typeface="Times New Roman" panose="02020603050405020304" pitchFamily="18" charset="0"/>
                <a:cs typeface="Times New Roman" panose="02020603050405020304" pitchFamily="18" charset="0"/>
              </a:rPr>
              <a:t> had </a:t>
            </a:r>
            <a:r>
              <a:rPr lang="en-US" dirty="0" smtClean="0">
                <a:solidFill>
                  <a:srgbClr val="307871"/>
                </a:solidFill>
                <a:latin typeface="Times New Roman" panose="02020603050405020304" pitchFamily="18" charset="0"/>
                <a:cs typeface="Times New Roman" panose="02020603050405020304" pitchFamily="18" charset="0"/>
              </a:rPr>
              <a:t>transformed </a:t>
            </a:r>
            <a:r>
              <a:rPr lang="cs-CZ" dirty="0" err="1" smtClean="0">
                <a:solidFill>
                  <a:srgbClr val="307871"/>
                </a:solidFill>
                <a:latin typeface="Times New Roman" panose="02020603050405020304" pitchFamily="18" charset="0"/>
                <a:cs typeface="Times New Roman" panose="02020603050405020304" pitchFamily="18" charset="0"/>
              </a:rPr>
              <a:t>the</a:t>
            </a:r>
            <a:r>
              <a:rPr lang="cs-CZ" dirty="0" smtClean="0">
                <a:solidFill>
                  <a:srgbClr val="307871"/>
                </a:solidFill>
                <a:latin typeface="Times New Roman" panose="02020603050405020304" pitchFamily="18" charset="0"/>
                <a:cs typeface="Times New Roman" panose="02020603050405020304" pitchFamily="18" charset="0"/>
              </a:rPr>
              <a:t> planet, </a:t>
            </a:r>
            <a:r>
              <a:rPr lang="en-US" dirty="0" smtClean="0">
                <a:solidFill>
                  <a:srgbClr val="307871"/>
                </a:solidFill>
                <a:latin typeface="Times New Roman" panose="02020603050405020304" pitchFamily="18" charset="0"/>
                <a:cs typeface="Times New Roman" panose="02020603050405020304" pitchFamily="18" charset="0"/>
              </a:rPr>
              <a:t>our </a:t>
            </a:r>
            <a:r>
              <a:rPr lang="en-US" dirty="0">
                <a:solidFill>
                  <a:srgbClr val="307871"/>
                </a:solidFill>
                <a:latin typeface="Times New Roman" panose="02020603050405020304" pitchFamily="18" charset="0"/>
                <a:cs typeface="Times New Roman" panose="02020603050405020304" pitchFamily="18" charset="0"/>
              </a:rPr>
              <a:t>lives and </a:t>
            </a:r>
            <a:r>
              <a:rPr lang="cs-CZ" dirty="0" err="1" smtClean="0">
                <a:solidFill>
                  <a:srgbClr val="307871"/>
                </a:solidFill>
                <a:latin typeface="Times New Roman" panose="02020603050405020304" pitchFamily="18" charset="0"/>
                <a:cs typeface="Times New Roman" panose="02020603050405020304" pitchFamily="18" charset="0"/>
              </a:rPr>
              <a:t>subsequently</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also</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how </a:t>
            </a:r>
            <a:r>
              <a:rPr lang="en-US" dirty="0">
                <a:solidFill>
                  <a:srgbClr val="307871"/>
                </a:solidFill>
                <a:latin typeface="Times New Roman" panose="02020603050405020304" pitchFamily="18" charset="0"/>
                <a:cs typeface="Times New Roman" panose="02020603050405020304" pitchFamily="18" charset="0"/>
              </a:rPr>
              <a:t>services can be delivered to the customer. </a:t>
            </a:r>
            <a:endParaRPr lang="cs-CZ" dirty="0" smtClean="0">
              <a:solidFill>
                <a:srgbClr val="307871"/>
              </a:solidFill>
              <a:latin typeface="Times New Roman" panose="02020603050405020304" pitchFamily="18" charset="0"/>
              <a:cs typeface="Times New Roman" panose="02020603050405020304" pitchFamily="18" charset="0"/>
            </a:endParaRPr>
          </a:p>
          <a:p>
            <a:pPr algn="just"/>
            <a:endParaRPr lang="en-US" dirty="0">
              <a:solidFill>
                <a:srgbClr val="307871"/>
              </a:solidFill>
              <a:latin typeface="Times New Roman" panose="02020603050405020304" pitchFamily="18" charset="0"/>
              <a:cs typeface="Times New Roman" panose="02020603050405020304" pitchFamily="18" charset="0"/>
            </a:endParaRPr>
          </a:p>
          <a:p>
            <a:pPr algn="just"/>
            <a:r>
              <a:rPr lang="en-US" dirty="0">
                <a:solidFill>
                  <a:srgbClr val="307871"/>
                </a:solidFill>
                <a:latin typeface="Times New Roman" panose="02020603050405020304" pitchFamily="18" charset="0"/>
                <a:cs typeface="Times New Roman" panose="02020603050405020304" pitchFamily="18" charset="0"/>
              </a:rPr>
              <a:t>Examples of great changes are: movies on demand, interactive news and music, banking and financial services, multimedia libraries and databases, distance learning, desktop videoconferencing, remote health services, online games. </a:t>
            </a:r>
            <a:endParaRPr lang="en-US"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8599851" cy="676937"/>
          </a:xfrm>
        </p:spPr>
        <p:txBody>
          <a:bodyPr/>
          <a:lstStyle/>
          <a:p>
            <a:r>
              <a:rPr lang="cs-CZ" dirty="0" err="1"/>
              <a:t>Electronic</a:t>
            </a:r>
            <a:r>
              <a:rPr lang="cs-CZ" dirty="0"/>
              <a:t> </a:t>
            </a:r>
            <a:r>
              <a:rPr lang="cs-CZ" dirty="0" err="1"/>
              <a:t>channels</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25</a:t>
            </a:fld>
            <a:endParaRPr lang="cs-CZ" dirty="0"/>
          </a:p>
        </p:txBody>
      </p:sp>
    </p:spTree>
    <p:extLst>
      <p:ext uri="{BB962C8B-B14F-4D97-AF65-F5344CB8AC3E}">
        <p14:creationId xmlns:p14="http://schemas.microsoft.com/office/powerpoint/2010/main" val="26524433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198179"/>
            <a:ext cx="10003274" cy="5111142"/>
          </a:xfrm>
          <a:prstGeom prst="rect">
            <a:avLst/>
          </a:prstGeom>
        </p:spPr>
        <p:txBody>
          <a:bodyPr>
            <a:noAutofit/>
          </a:bodyPr>
          <a:lstStyle/>
          <a:p>
            <a:r>
              <a:rPr lang="en-US" sz="3200" dirty="0">
                <a:solidFill>
                  <a:srgbClr val="307871"/>
                </a:solidFill>
                <a:latin typeface="Times New Roman" panose="02020603050405020304" pitchFamily="18" charset="0"/>
                <a:cs typeface="Times New Roman" panose="02020603050405020304" pitchFamily="18" charset="0"/>
              </a:rPr>
              <a:t>Channel conflict over objectives and </a:t>
            </a:r>
            <a:r>
              <a:rPr lang="en-US" sz="3200" dirty="0" smtClean="0">
                <a:solidFill>
                  <a:srgbClr val="307871"/>
                </a:solidFill>
                <a:latin typeface="Times New Roman" panose="02020603050405020304" pitchFamily="18" charset="0"/>
                <a:cs typeface="Times New Roman" panose="02020603050405020304" pitchFamily="18" charset="0"/>
              </a:rPr>
              <a:t>performance</a:t>
            </a:r>
            <a:r>
              <a:rPr lang="cs-CZ" sz="3200" dirty="0" smtClean="0">
                <a:solidFill>
                  <a:srgbClr val="307871"/>
                </a:solidFill>
                <a:latin typeface="Times New Roman" panose="02020603050405020304" pitchFamily="18" charset="0"/>
                <a:cs typeface="Times New Roman" panose="02020603050405020304" pitchFamily="18" charset="0"/>
              </a:rPr>
              <a:t>.</a:t>
            </a:r>
          </a:p>
          <a:p>
            <a:endParaRPr lang="en-US" sz="3200" dirty="0">
              <a:solidFill>
                <a:srgbClr val="307871"/>
              </a:solidFill>
              <a:latin typeface="Times New Roman" panose="02020603050405020304" pitchFamily="18" charset="0"/>
              <a:cs typeface="Times New Roman" panose="02020603050405020304" pitchFamily="18" charset="0"/>
            </a:endParaRPr>
          </a:p>
          <a:p>
            <a:r>
              <a:rPr lang="en-US" sz="3200" dirty="0">
                <a:solidFill>
                  <a:srgbClr val="307871"/>
                </a:solidFill>
                <a:latin typeface="Times New Roman" panose="02020603050405020304" pitchFamily="18" charset="0"/>
                <a:cs typeface="Times New Roman" panose="02020603050405020304" pitchFamily="18" charset="0"/>
              </a:rPr>
              <a:t>Difficulty </a:t>
            </a:r>
            <a:r>
              <a:rPr lang="en-US" sz="3200" dirty="0" err="1" smtClean="0">
                <a:solidFill>
                  <a:srgbClr val="307871"/>
                </a:solidFill>
                <a:latin typeface="Times New Roman" panose="02020603050405020304" pitchFamily="18" charset="0"/>
                <a:cs typeface="Times New Roman" panose="02020603050405020304" pitchFamily="18" charset="0"/>
              </a:rPr>
              <a:t>contro</a:t>
            </a:r>
            <a:r>
              <a:rPr lang="cs-CZ" sz="3200" dirty="0" smtClean="0">
                <a:solidFill>
                  <a:srgbClr val="307871"/>
                </a:solidFill>
                <a:latin typeface="Times New Roman" panose="02020603050405020304" pitchFamily="18" charset="0"/>
                <a:cs typeface="Times New Roman" panose="02020603050405020304" pitchFamily="18" charset="0"/>
              </a:rPr>
              <a:t>l</a:t>
            </a:r>
            <a:r>
              <a:rPr lang="en-US" sz="3200" dirty="0" smtClean="0">
                <a:solidFill>
                  <a:srgbClr val="307871"/>
                </a:solidFill>
                <a:latin typeface="Times New Roman" panose="02020603050405020304" pitchFamily="18" charset="0"/>
                <a:cs typeface="Times New Roman" panose="02020603050405020304" pitchFamily="18" charset="0"/>
              </a:rPr>
              <a:t>ling </a:t>
            </a:r>
            <a:r>
              <a:rPr lang="en-US" sz="3200" dirty="0">
                <a:solidFill>
                  <a:srgbClr val="307871"/>
                </a:solidFill>
                <a:latin typeface="Times New Roman" panose="02020603050405020304" pitchFamily="18" charset="0"/>
                <a:cs typeface="Times New Roman" panose="02020603050405020304" pitchFamily="18" charset="0"/>
              </a:rPr>
              <a:t>quality and consistency across </a:t>
            </a:r>
            <a:r>
              <a:rPr lang="en-US" sz="3200" dirty="0" smtClean="0">
                <a:solidFill>
                  <a:srgbClr val="307871"/>
                </a:solidFill>
                <a:latin typeface="Times New Roman" panose="02020603050405020304" pitchFamily="18" charset="0"/>
                <a:cs typeface="Times New Roman" panose="02020603050405020304" pitchFamily="18" charset="0"/>
              </a:rPr>
              <a:t>outlets</a:t>
            </a:r>
            <a:r>
              <a:rPr lang="cs-CZ" sz="3200" dirty="0" smtClean="0">
                <a:solidFill>
                  <a:srgbClr val="307871"/>
                </a:solidFill>
                <a:latin typeface="Times New Roman" panose="02020603050405020304" pitchFamily="18" charset="0"/>
                <a:cs typeface="Times New Roman" panose="02020603050405020304" pitchFamily="18" charset="0"/>
              </a:rPr>
              <a:t>.</a:t>
            </a:r>
          </a:p>
          <a:p>
            <a:endParaRPr lang="en-US" sz="3200" dirty="0">
              <a:solidFill>
                <a:srgbClr val="307871"/>
              </a:solidFill>
              <a:latin typeface="Times New Roman" panose="02020603050405020304" pitchFamily="18" charset="0"/>
              <a:cs typeface="Times New Roman" panose="02020603050405020304" pitchFamily="18" charset="0"/>
            </a:endParaRPr>
          </a:p>
          <a:p>
            <a:r>
              <a:rPr lang="en-US" sz="3200" dirty="0">
                <a:solidFill>
                  <a:srgbClr val="307871"/>
                </a:solidFill>
                <a:latin typeface="Times New Roman" panose="02020603050405020304" pitchFamily="18" charset="0"/>
                <a:cs typeface="Times New Roman" panose="02020603050405020304" pitchFamily="18" charset="0"/>
              </a:rPr>
              <a:t>Tension between empowerment and control (McDonalds</a:t>
            </a:r>
            <a:r>
              <a:rPr lang="en-US" sz="3200" dirty="0" smtClean="0">
                <a:solidFill>
                  <a:srgbClr val="307871"/>
                </a:solidFill>
                <a:latin typeface="Times New Roman" panose="02020603050405020304" pitchFamily="18" charset="0"/>
                <a:cs typeface="Times New Roman" panose="02020603050405020304" pitchFamily="18" charset="0"/>
              </a:rPr>
              <a:t>)</a:t>
            </a:r>
            <a:r>
              <a:rPr lang="cs-CZ" sz="3200" dirty="0" smtClean="0">
                <a:solidFill>
                  <a:srgbClr val="307871"/>
                </a:solidFill>
                <a:latin typeface="Times New Roman" panose="02020603050405020304" pitchFamily="18" charset="0"/>
                <a:cs typeface="Times New Roman" panose="02020603050405020304" pitchFamily="18" charset="0"/>
              </a:rPr>
              <a:t>.</a:t>
            </a:r>
          </a:p>
          <a:p>
            <a:endParaRPr lang="en-US" sz="3200" dirty="0">
              <a:solidFill>
                <a:srgbClr val="307871"/>
              </a:solidFill>
              <a:latin typeface="Times New Roman" panose="02020603050405020304" pitchFamily="18" charset="0"/>
              <a:cs typeface="Times New Roman" panose="02020603050405020304" pitchFamily="18" charset="0"/>
            </a:endParaRPr>
          </a:p>
          <a:p>
            <a:r>
              <a:rPr lang="en-US" sz="3200" dirty="0">
                <a:solidFill>
                  <a:srgbClr val="307871"/>
                </a:solidFill>
                <a:latin typeface="Times New Roman" panose="02020603050405020304" pitchFamily="18" charset="0"/>
                <a:cs typeface="Times New Roman" panose="02020603050405020304" pitchFamily="18" charset="0"/>
              </a:rPr>
              <a:t>Channel ambiguity (who spends money?)</a:t>
            </a:r>
          </a:p>
        </p:txBody>
      </p:sp>
      <p:sp>
        <p:nvSpPr>
          <p:cNvPr id="6" name="Nadpis 5"/>
          <p:cNvSpPr>
            <a:spLocks noGrp="1"/>
          </p:cNvSpPr>
          <p:nvPr>
            <p:ph type="title"/>
          </p:nvPr>
        </p:nvSpPr>
        <p:spPr>
          <a:xfrm>
            <a:off x="239349" y="260649"/>
            <a:ext cx="7296811" cy="676937"/>
          </a:xfrm>
        </p:spPr>
        <p:txBody>
          <a:bodyPr/>
          <a:lstStyle/>
          <a:p>
            <a:r>
              <a:rPr lang="cs-CZ" dirty="0" err="1"/>
              <a:t>Common</a:t>
            </a:r>
            <a:r>
              <a:rPr lang="cs-CZ" dirty="0"/>
              <a:t> </a:t>
            </a:r>
            <a:r>
              <a:rPr lang="cs-CZ" dirty="0" err="1"/>
              <a:t>intermediary</a:t>
            </a:r>
            <a:r>
              <a:rPr lang="cs-CZ" dirty="0"/>
              <a:t> </a:t>
            </a:r>
            <a:r>
              <a:rPr lang="cs-CZ" dirty="0" err="1"/>
              <a:t>issues</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26</a:t>
            </a:fld>
            <a:endParaRPr lang="cs-CZ" dirty="0"/>
          </a:p>
        </p:txBody>
      </p:sp>
    </p:spTree>
    <p:extLst>
      <p:ext uri="{BB962C8B-B14F-4D97-AF65-F5344CB8AC3E}">
        <p14:creationId xmlns:p14="http://schemas.microsoft.com/office/powerpoint/2010/main" val="29980410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937587"/>
            <a:ext cx="10870378" cy="5371734"/>
          </a:xfrm>
          <a:prstGeom prst="rect">
            <a:avLst/>
          </a:prstGeom>
        </p:spPr>
        <p:txBody>
          <a:bodyPr>
            <a:noAutofit/>
          </a:bodyPr>
          <a:lstStyle/>
          <a:p>
            <a:r>
              <a:rPr lang="en-US" dirty="0">
                <a:solidFill>
                  <a:srgbClr val="307871"/>
                </a:solidFill>
                <a:latin typeface="Times New Roman" panose="02020603050405020304" pitchFamily="18" charset="0"/>
                <a:cs typeface="Times New Roman" panose="02020603050405020304" pitchFamily="18" charset="0"/>
              </a:rPr>
              <a:t>Distribution channels can have a number of levels:</a:t>
            </a:r>
          </a:p>
          <a:p>
            <a:endParaRPr lang="en-US" dirty="0">
              <a:solidFill>
                <a:srgbClr val="307871"/>
              </a:solidFill>
              <a:latin typeface="Times New Roman" panose="02020603050405020304" pitchFamily="18" charset="0"/>
              <a:cs typeface="Times New Roman" panose="02020603050405020304" pitchFamily="18" charset="0"/>
            </a:endParaRPr>
          </a:p>
          <a:p>
            <a:r>
              <a:rPr lang="en-US" dirty="0">
                <a:solidFill>
                  <a:srgbClr val="307871"/>
                </a:solidFill>
                <a:latin typeface="Times New Roman" panose="02020603050405020304" pitchFamily="18" charset="0"/>
                <a:cs typeface="Times New Roman" panose="02020603050405020304" pitchFamily="18" charset="0"/>
              </a:rPr>
              <a:t>The </a:t>
            </a:r>
            <a:r>
              <a:rPr lang="en-US" dirty="0" smtClean="0">
                <a:solidFill>
                  <a:srgbClr val="307871"/>
                </a:solidFill>
                <a:latin typeface="Times New Roman" panose="02020603050405020304" pitchFamily="18" charset="0"/>
                <a:cs typeface="Times New Roman" panose="02020603050405020304" pitchFamily="18" charset="0"/>
              </a:rPr>
              <a:t>„</a:t>
            </a:r>
            <a:r>
              <a:rPr lang="en-US" dirty="0">
                <a:solidFill>
                  <a:srgbClr val="307871"/>
                </a:solidFill>
                <a:latin typeface="Times New Roman" panose="02020603050405020304" pitchFamily="18" charset="0"/>
                <a:cs typeface="Times New Roman" panose="02020603050405020304" pitchFamily="18" charset="0"/>
              </a:rPr>
              <a:t>zero-level“ channel </a:t>
            </a:r>
            <a:r>
              <a:rPr lang="cs-CZ" dirty="0" err="1" smtClean="0">
                <a:solidFill>
                  <a:srgbClr val="307871"/>
                </a:solidFill>
                <a:latin typeface="Times New Roman" panose="02020603050405020304" pitchFamily="18" charset="0"/>
                <a:cs typeface="Times New Roman" panose="02020603050405020304" pitchFamily="18" charset="0"/>
              </a:rPr>
              <a:t>is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the</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simplest </a:t>
            </a:r>
            <a:r>
              <a:rPr lang="en-US" dirty="0">
                <a:solidFill>
                  <a:srgbClr val="307871"/>
                </a:solidFill>
                <a:latin typeface="Times New Roman" panose="02020603050405020304" pitchFamily="18" charset="0"/>
                <a:cs typeface="Times New Roman" panose="02020603050405020304" pitchFamily="18" charset="0"/>
              </a:rPr>
              <a:t>level </a:t>
            </a:r>
            <a:r>
              <a:rPr lang="cs-CZ" dirty="0" err="1" smtClean="0">
                <a:solidFill>
                  <a:srgbClr val="307871"/>
                </a:solidFill>
                <a:latin typeface="Times New Roman" panose="02020603050405020304" pitchFamily="18" charset="0"/>
                <a:cs typeface="Times New Roman" panose="02020603050405020304" pitchFamily="18" charset="0"/>
              </a:rPr>
              <a:t>where</a:t>
            </a:r>
            <a:r>
              <a:rPr lang="cs-CZ" dirty="0" smtClean="0">
                <a:solidFill>
                  <a:srgbClr val="307871"/>
                </a:solidFill>
                <a:latin typeface="Times New Roman" panose="02020603050405020304" pitchFamily="18" charset="0"/>
                <a:cs typeface="Times New Roman" panose="02020603050405020304" pitchFamily="18" charset="0"/>
              </a:rPr>
              <a:t> a </a:t>
            </a:r>
            <a:r>
              <a:rPr lang="cs-CZ" dirty="0" err="1" smtClean="0">
                <a:solidFill>
                  <a:srgbClr val="307871"/>
                </a:solidFill>
                <a:latin typeface="Times New Roman" panose="02020603050405020304" pitchFamily="18" charset="0"/>
                <a:cs typeface="Times New Roman" panose="02020603050405020304" pitchFamily="18" charset="0"/>
              </a:rPr>
              <a:t>company</a:t>
            </a:r>
            <a:r>
              <a:rPr lang="cs-CZ" dirty="0" smtClean="0">
                <a:solidFill>
                  <a:srgbClr val="307871"/>
                </a:solidFill>
                <a:latin typeface="Times New Roman" panose="02020603050405020304" pitchFamily="18" charset="0"/>
                <a:cs typeface="Times New Roman" panose="02020603050405020304" pitchFamily="18" charset="0"/>
              </a:rPr>
              <a:t> has </a:t>
            </a:r>
            <a:r>
              <a:rPr lang="en-US" dirty="0" smtClean="0">
                <a:solidFill>
                  <a:srgbClr val="307871"/>
                </a:solidFill>
                <a:latin typeface="Times New Roman" panose="02020603050405020304" pitchFamily="18" charset="0"/>
                <a:cs typeface="Times New Roman" panose="02020603050405020304" pitchFamily="18" charset="0"/>
              </a:rPr>
              <a:t>direct </a:t>
            </a:r>
            <a:r>
              <a:rPr lang="en-US" dirty="0">
                <a:solidFill>
                  <a:srgbClr val="307871"/>
                </a:solidFill>
                <a:latin typeface="Times New Roman" panose="02020603050405020304" pitchFamily="18" charset="0"/>
                <a:cs typeface="Times New Roman" panose="02020603050405020304" pitchFamily="18" charset="0"/>
              </a:rPr>
              <a:t>contact </a:t>
            </a:r>
            <a:r>
              <a:rPr lang="en-US" dirty="0" smtClean="0">
                <a:solidFill>
                  <a:srgbClr val="307871"/>
                </a:solidFill>
                <a:latin typeface="Times New Roman" panose="02020603050405020304" pitchFamily="18" charset="0"/>
                <a:cs typeface="Times New Roman" panose="02020603050405020304" pitchFamily="18" charset="0"/>
              </a:rPr>
              <a:t>with</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the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customer</a:t>
            </a:r>
            <a:r>
              <a:rPr lang="cs-CZ" dirty="0" smtClean="0">
                <a:solidFill>
                  <a:srgbClr val="307871"/>
                </a:solidFill>
                <a:latin typeface="Times New Roman" panose="02020603050405020304" pitchFamily="18" charset="0"/>
                <a:cs typeface="Times New Roman" panose="02020603050405020304" pitchFamily="18" charset="0"/>
              </a:rPr>
              <a:t>,</a:t>
            </a:r>
            <a:r>
              <a:rPr lang="en-US" dirty="0" smtClean="0">
                <a:solidFill>
                  <a:srgbClr val="307871"/>
                </a:solidFill>
                <a:latin typeface="Times New Roman" panose="02020603050405020304" pitchFamily="18" charset="0"/>
                <a:cs typeface="Times New Roman" panose="02020603050405020304" pitchFamily="18" charset="0"/>
              </a:rPr>
              <a:t> </a:t>
            </a:r>
            <a:r>
              <a:rPr lang="en-US" dirty="0">
                <a:solidFill>
                  <a:srgbClr val="307871"/>
                </a:solidFill>
                <a:latin typeface="Times New Roman" panose="02020603050405020304" pitchFamily="18" charset="0"/>
                <a:cs typeface="Times New Roman" panose="02020603050405020304" pitchFamily="18" charset="0"/>
              </a:rPr>
              <a:t>no intermediaries </a:t>
            </a:r>
            <a:r>
              <a:rPr lang="cs-CZ" dirty="0" smtClean="0">
                <a:solidFill>
                  <a:srgbClr val="307871"/>
                </a:solidFill>
                <a:latin typeface="Times New Roman" panose="02020603050405020304" pitchFamily="18" charset="0"/>
                <a:cs typeface="Times New Roman" panose="02020603050405020304" pitchFamily="18" charset="0"/>
              </a:rPr>
              <a:t>are </a:t>
            </a:r>
            <a:r>
              <a:rPr lang="en-US" dirty="0" smtClean="0">
                <a:solidFill>
                  <a:srgbClr val="307871"/>
                </a:solidFill>
                <a:latin typeface="Times New Roman" panose="02020603050405020304" pitchFamily="18" charset="0"/>
                <a:cs typeface="Times New Roman" panose="02020603050405020304" pitchFamily="18" charset="0"/>
              </a:rPr>
              <a:t>involved. </a:t>
            </a:r>
            <a:endParaRPr lang="en-US" dirty="0">
              <a:solidFill>
                <a:srgbClr val="307871"/>
              </a:solidFill>
              <a:latin typeface="Times New Roman" panose="02020603050405020304" pitchFamily="18" charset="0"/>
              <a:cs typeface="Times New Roman" panose="02020603050405020304" pitchFamily="18" charset="0"/>
            </a:endParaRPr>
          </a:p>
          <a:p>
            <a:endParaRPr lang="en-US" dirty="0">
              <a:solidFill>
                <a:srgbClr val="307871"/>
              </a:solidFill>
              <a:latin typeface="Times New Roman" panose="02020603050405020304" pitchFamily="18" charset="0"/>
              <a:cs typeface="Times New Roman" panose="02020603050405020304" pitchFamily="18" charset="0"/>
            </a:endParaRPr>
          </a:p>
          <a:p>
            <a:r>
              <a:rPr lang="en-US" dirty="0">
                <a:solidFill>
                  <a:srgbClr val="307871"/>
                </a:solidFill>
                <a:latin typeface="Times New Roman" panose="02020603050405020304" pitchFamily="18" charset="0"/>
                <a:cs typeface="Times New Roman" panose="02020603050405020304" pitchFamily="18" charset="0"/>
              </a:rPr>
              <a:t>The „one-level“ </a:t>
            </a:r>
            <a:r>
              <a:rPr lang="en-US" dirty="0" smtClean="0">
                <a:solidFill>
                  <a:srgbClr val="307871"/>
                </a:solidFill>
                <a:latin typeface="Times New Roman" panose="02020603050405020304" pitchFamily="18" charset="0"/>
                <a:cs typeface="Times New Roman" panose="02020603050405020304" pitchFamily="18" charset="0"/>
              </a:rPr>
              <a:t>channel</a:t>
            </a:r>
            <a:r>
              <a:rPr lang="cs-CZ" dirty="0" smtClean="0">
                <a:solidFill>
                  <a:srgbClr val="307871"/>
                </a:solidFill>
                <a:latin typeface="Times New Roman" panose="02020603050405020304" pitchFamily="18" charset="0"/>
                <a:cs typeface="Times New Roman" panose="02020603050405020304" pitchFamily="18" charset="0"/>
              </a:rPr>
              <a:t> has </a:t>
            </a:r>
            <a:r>
              <a:rPr lang="cs-CZ" dirty="0" err="1" smtClean="0">
                <a:solidFill>
                  <a:srgbClr val="307871"/>
                </a:solidFill>
                <a:latin typeface="Times New Roman" panose="02020603050405020304" pitchFamily="18" charset="0"/>
                <a:cs typeface="Times New Roman" panose="02020603050405020304" pitchFamily="18" charset="0"/>
              </a:rPr>
              <a:t>only</a:t>
            </a:r>
            <a:r>
              <a:rPr lang="en-US" dirty="0" smtClean="0">
                <a:solidFill>
                  <a:srgbClr val="307871"/>
                </a:solidFill>
                <a:latin typeface="Times New Roman" panose="02020603050405020304" pitchFamily="18" charset="0"/>
                <a:cs typeface="Times New Roman" panose="02020603050405020304" pitchFamily="18" charset="0"/>
              </a:rPr>
              <a:t> </a:t>
            </a:r>
            <a:r>
              <a:rPr lang="en-US" dirty="0">
                <a:solidFill>
                  <a:srgbClr val="307871"/>
                </a:solidFill>
                <a:latin typeface="Times New Roman" panose="02020603050405020304" pitchFamily="18" charset="0"/>
                <a:cs typeface="Times New Roman" panose="02020603050405020304" pitchFamily="18" charset="0"/>
              </a:rPr>
              <a:t>one intermediary. </a:t>
            </a:r>
            <a:r>
              <a:rPr lang="cs-CZ" dirty="0" err="1" smtClean="0">
                <a:solidFill>
                  <a:srgbClr val="307871"/>
                </a:solidFill>
                <a:latin typeface="Times New Roman" panose="02020603050405020304" pitchFamily="18" charset="0"/>
                <a:cs typeface="Times New Roman" panose="02020603050405020304" pitchFamily="18" charset="0"/>
              </a:rPr>
              <a:t>For</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small markets</a:t>
            </a:r>
            <a:r>
              <a:rPr lang="cs-CZ" dirty="0" smtClean="0">
                <a:solidFill>
                  <a:srgbClr val="307871"/>
                </a:solidFill>
                <a:latin typeface="Times New Roman" panose="02020603050405020304" pitchFamily="18" charset="0"/>
                <a:cs typeface="Times New Roman" panose="02020603050405020304" pitchFamily="18" charset="0"/>
              </a:rPr>
              <a:t>, such as </a:t>
            </a:r>
            <a:r>
              <a:rPr lang="cs-CZ" dirty="0" err="1" smtClean="0">
                <a:solidFill>
                  <a:srgbClr val="307871"/>
                </a:solidFill>
                <a:latin typeface="Times New Roman" panose="02020603050405020304" pitchFamily="18" charset="0"/>
                <a:cs typeface="Times New Roman" panose="02020603050405020304" pitchFamily="18" charset="0"/>
              </a:rPr>
              <a:t>our</a:t>
            </a:r>
            <a:r>
              <a:rPr lang="cs-CZ" dirty="0" smtClean="0">
                <a:solidFill>
                  <a:srgbClr val="307871"/>
                </a:solidFill>
                <a:latin typeface="Times New Roman" panose="02020603050405020304" pitchFamily="18" charset="0"/>
                <a:cs typeface="Times New Roman" panose="02020603050405020304" pitchFamily="18" charset="0"/>
              </a:rPr>
              <a:t> country,</a:t>
            </a:r>
            <a:r>
              <a:rPr lang="en-US" dirty="0" smtClean="0">
                <a:solidFill>
                  <a:srgbClr val="307871"/>
                </a:solidFill>
                <a:latin typeface="Times New Roman" panose="02020603050405020304" pitchFamily="18" charset="0"/>
                <a:cs typeface="Times New Roman" panose="02020603050405020304" pitchFamily="18" charset="0"/>
              </a:rPr>
              <a:t> </a:t>
            </a:r>
            <a:r>
              <a:rPr lang="en-US" dirty="0">
                <a:solidFill>
                  <a:srgbClr val="307871"/>
                </a:solidFill>
                <a:latin typeface="Times New Roman" panose="02020603050405020304" pitchFamily="18" charset="0"/>
                <a:cs typeface="Times New Roman" panose="02020603050405020304" pitchFamily="18" charset="0"/>
              </a:rPr>
              <a:t>it is </a:t>
            </a:r>
            <a:r>
              <a:rPr lang="cs-CZ" dirty="0" err="1" smtClean="0">
                <a:solidFill>
                  <a:srgbClr val="307871"/>
                </a:solidFill>
                <a:latin typeface="Times New Roman" panose="02020603050405020304" pitchFamily="18" charset="0"/>
                <a:cs typeface="Times New Roman" panose="02020603050405020304" pitchFamily="18" charset="0"/>
              </a:rPr>
              <a:t>convenient</a:t>
            </a:r>
            <a:r>
              <a:rPr lang="cs-CZ" dirty="0" smtClean="0">
                <a:solidFill>
                  <a:srgbClr val="307871"/>
                </a:solidFill>
                <a:latin typeface="Times New Roman" panose="02020603050405020304" pitchFamily="18" charset="0"/>
                <a:cs typeface="Times New Roman" panose="02020603050405020304" pitchFamily="18" charset="0"/>
              </a:rPr>
              <a:t> </a:t>
            </a:r>
            <a:r>
              <a:rPr lang="en-US" dirty="0" smtClean="0">
                <a:solidFill>
                  <a:srgbClr val="307871"/>
                </a:solidFill>
                <a:latin typeface="Times New Roman" panose="02020603050405020304" pitchFamily="18" charset="0"/>
                <a:cs typeface="Times New Roman" panose="02020603050405020304" pitchFamily="18" charset="0"/>
              </a:rPr>
              <a:t>to </a:t>
            </a:r>
            <a:r>
              <a:rPr lang="en-US" dirty="0">
                <a:solidFill>
                  <a:srgbClr val="307871"/>
                </a:solidFill>
                <a:latin typeface="Times New Roman" panose="02020603050405020304" pitchFamily="18" charset="0"/>
                <a:cs typeface="Times New Roman" panose="02020603050405020304" pitchFamily="18" charset="0"/>
              </a:rPr>
              <a:t>reach the whole market using just one- and zero- level channels. </a:t>
            </a:r>
          </a:p>
          <a:p>
            <a:endParaRPr lang="en-US" dirty="0">
              <a:solidFill>
                <a:srgbClr val="307871"/>
              </a:solidFill>
              <a:latin typeface="Times New Roman" panose="02020603050405020304" pitchFamily="18" charset="0"/>
              <a:cs typeface="Times New Roman" panose="02020603050405020304" pitchFamily="18" charset="0"/>
            </a:endParaRPr>
          </a:p>
          <a:p>
            <a:r>
              <a:rPr lang="cs-CZ" dirty="0" err="1" smtClean="0">
                <a:solidFill>
                  <a:srgbClr val="307871"/>
                </a:solidFill>
                <a:latin typeface="Times New Roman" panose="02020603050405020304" pitchFamily="18" charset="0"/>
                <a:cs typeface="Times New Roman" panose="02020603050405020304" pitchFamily="18" charset="0"/>
              </a:rPr>
              <a:t>The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two-level</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channel</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is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used</a:t>
            </a:r>
            <a:r>
              <a:rPr lang="cs-CZ" dirty="0" smtClean="0">
                <a:solidFill>
                  <a:srgbClr val="307871"/>
                </a:solidFill>
                <a:latin typeface="Times New Roman" panose="02020603050405020304" pitchFamily="18" charset="0"/>
                <a:cs typeface="Times New Roman" panose="02020603050405020304" pitchFamily="18" charset="0"/>
              </a:rPr>
              <a:t> i</a:t>
            </a:r>
            <a:r>
              <a:rPr lang="en-US" dirty="0" smtClean="0">
                <a:solidFill>
                  <a:srgbClr val="307871"/>
                </a:solidFill>
                <a:latin typeface="Times New Roman" panose="02020603050405020304" pitchFamily="18" charset="0"/>
                <a:cs typeface="Times New Roman" panose="02020603050405020304" pitchFamily="18" charset="0"/>
              </a:rPr>
              <a:t>n large</a:t>
            </a:r>
            <a:r>
              <a:rPr lang="cs-CZ" dirty="0" smtClean="0">
                <a:solidFill>
                  <a:srgbClr val="307871"/>
                </a:solidFill>
                <a:latin typeface="Times New Roman" panose="02020603050405020304" pitchFamily="18" charset="0"/>
                <a:cs typeface="Times New Roman" panose="02020603050405020304" pitchFamily="18" charset="0"/>
              </a:rPr>
              <a:t>r</a:t>
            </a:r>
            <a:r>
              <a:rPr lang="en-US" dirty="0" smtClean="0">
                <a:solidFill>
                  <a:srgbClr val="307871"/>
                </a:solidFill>
                <a:latin typeface="Times New Roman" panose="02020603050405020304" pitchFamily="18" charset="0"/>
                <a:cs typeface="Times New Roman" panose="02020603050405020304" pitchFamily="18" charset="0"/>
              </a:rPr>
              <a:t> countries</a:t>
            </a:r>
            <a:r>
              <a:rPr lang="cs-CZ" dirty="0" smtClean="0">
                <a:solidFill>
                  <a:srgbClr val="307871"/>
                </a:solidFill>
                <a:latin typeface="Times New Roman" panose="02020603050405020304" pitchFamily="18" charset="0"/>
                <a:cs typeface="Times New Roman" panose="02020603050405020304" pitchFamily="18" charset="0"/>
              </a:rPr>
              <a:t>.</a:t>
            </a:r>
            <a:r>
              <a:rPr lang="en-US"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For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example</a:t>
            </a:r>
            <a:r>
              <a:rPr lang="cs-CZ" dirty="0" smtClean="0">
                <a:solidFill>
                  <a:srgbClr val="307871"/>
                </a:solidFill>
                <a:latin typeface="Times New Roman" panose="02020603050405020304" pitchFamily="18" charset="0"/>
                <a:cs typeface="Times New Roman" panose="02020603050405020304" pitchFamily="18" charset="0"/>
              </a:rPr>
              <a:t> a </a:t>
            </a:r>
            <a:r>
              <a:rPr lang="en-US" dirty="0" smtClean="0">
                <a:solidFill>
                  <a:srgbClr val="307871"/>
                </a:solidFill>
                <a:latin typeface="Times New Roman" panose="02020603050405020304" pitchFamily="18" charset="0"/>
                <a:cs typeface="Times New Roman" panose="02020603050405020304" pitchFamily="18" charset="0"/>
              </a:rPr>
              <a:t>wholesaler is mainly </a:t>
            </a:r>
            <a:r>
              <a:rPr lang="en-US" dirty="0">
                <a:solidFill>
                  <a:srgbClr val="307871"/>
                </a:solidFill>
                <a:latin typeface="Times New Roman" panose="02020603050405020304" pitchFamily="18" charset="0"/>
                <a:cs typeface="Times New Roman" panose="02020603050405020304" pitchFamily="18" charset="0"/>
              </a:rPr>
              <a:t>used to extend distribution to the large number of small, neighborhood retailers. </a:t>
            </a:r>
            <a:endParaRPr lang="en-US"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err="1"/>
              <a:t>Channel</a:t>
            </a:r>
            <a:r>
              <a:rPr lang="cs-CZ" dirty="0"/>
              <a:t> </a:t>
            </a:r>
            <a:r>
              <a:rPr lang="cs-CZ" dirty="0" err="1"/>
              <a:t>members</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27</a:t>
            </a:fld>
            <a:endParaRPr lang="cs-CZ" dirty="0"/>
          </a:p>
        </p:txBody>
      </p:sp>
    </p:spTree>
    <p:extLst>
      <p:ext uri="{BB962C8B-B14F-4D97-AF65-F5344CB8AC3E}">
        <p14:creationId xmlns:p14="http://schemas.microsoft.com/office/powerpoint/2010/main" val="33188910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10361554" cy="4992555"/>
          </a:xfrm>
          <a:prstGeom prst="rect">
            <a:avLst/>
          </a:prstGeom>
        </p:spPr>
        <p:txBody>
          <a:bodyPr>
            <a:noAutofit/>
          </a:bodyPr>
          <a:lstStyle/>
          <a:p>
            <a:r>
              <a:rPr lang="cs-CZ" dirty="0" err="1" smtClean="0">
                <a:solidFill>
                  <a:srgbClr val="307871"/>
                </a:solidFill>
                <a:latin typeface="Times New Roman" panose="02020603050405020304" pitchFamily="18" charset="0"/>
                <a:cs typeface="Times New Roman" panose="02020603050405020304" pitchFamily="18" charset="0"/>
              </a:rPr>
              <a:t>Motivating</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our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employees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is</a:t>
            </a:r>
            <a:r>
              <a:rPr lang="cs-CZ" dirty="0" smtClean="0">
                <a:solidFill>
                  <a:srgbClr val="307871"/>
                </a:solidFill>
                <a:latin typeface="Times New Roman" panose="02020603050405020304" pitchFamily="18" charset="0"/>
                <a:cs typeface="Times New Roman" panose="02020603050405020304" pitchFamily="18" charset="0"/>
              </a:rPr>
              <a:t> hard, </a:t>
            </a:r>
            <a:r>
              <a:rPr lang="cs-CZ" dirty="0" err="1" smtClean="0">
                <a:solidFill>
                  <a:srgbClr val="307871"/>
                </a:solidFill>
                <a:latin typeface="Times New Roman" panose="02020603050405020304" pitchFamily="18" charset="0"/>
                <a:cs typeface="Times New Roman" panose="02020603050405020304" pitchFamily="18" charset="0"/>
              </a:rPr>
              <a:t>now</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with</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other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employees</a:t>
            </a:r>
            <a:r>
              <a:rPr lang="cs-CZ" dirty="0" smtClean="0">
                <a:solidFill>
                  <a:srgbClr val="307871"/>
                </a:solidFill>
                <a:latin typeface="Times New Roman" panose="02020603050405020304" pitchFamily="18" charset="0"/>
                <a:cs typeface="Times New Roman" panose="02020603050405020304" pitchFamily="18" charset="0"/>
              </a:rPr>
              <a:t> of </a:t>
            </a:r>
            <a:r>
              <a:rPr lang="cs-CZ" dirty="0" err="1" smtClean="0">
                <a:solidFill>
                  <a:srgbClr val="307871"/>
                </a:solidFill>
                <a:latin typeface="Times New Roman" panose="02020603050405020304" pitchFamily="18" charset="0"/>
                <a:cs typeface="Times New Roman" panose="02020603050405020304" pitchFamily="18" charset="0"/>
              </a:rPr>
              <a:t>other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intermediaries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it</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is</a:t>
            </a:r>
            <a:r>
              <a:rPr lang="cs-CZ" dirty="0" smtClean="0">
                <a:solidFill>
                  <a:srgbClr val="307871"/>
                </a:solidFill>
                <a:latin typeface="Times New Roman" panose="02020603050405020304" pitchFamily="18" charset="0"/>
                <a:cs typeface="Times New Roman" panose="02020603050405020304" pitchFamily="18" charset="0"/>
              </a:rPr>
              <a:t> very hard.</a:t>
            </a:r>
          </a:p>
          <a:p>
            <a:endParaRPr lang="cs-CZ" dirty="0">
              <a:solidFill>
                <a:srgbClr val="307871"/>
              </a:solidFill>
              <a:latin typeface="Times New Roman" panose="02020603050405020304" pitchFamily="18" charset="0"/>
              <a:cs typeface="Times New Roman" panose="02020603050405020304" pitchFamily="18" charset="0"/>
            </a:endParaRPr>
          </a:p>
          <a:p>
            <a:r>
              <a:rPr lang="cs-CZ" dirty="0" err="1" smtClean="0">
                <a:solidFill>
                  <a:srgbClr val="307871"/>
                </a:solidFill>
                <a:latin typeface="Times New Roman" panose="02020603050405020304" pitchFamily="18" charset="0"/>
                <a:cs typeface="Times New Roman" panose="02020603050405020304" pitchFamily="18" charset="0"/>
              </a:rPr>
              <a:t>Motivation</a:t>
            </a:r>
            <a:r>
              <a:rPr lang="cs-CZ" dirty="0" smtClean="0">
                <a:solidFill>
                  <a:srgbClr val="307871"/>
                </a:solidFill>
                <a:latin typeface="Times New Roman" panose="02020603050405020304" pitchFamily="18" charset="0"/>
                <a:cs typeface="Times New Roman" panose="02020603050405020304" pitchFamily="18" charset="0"/>
              </a:rPr>
              <a:t> by </a:t>
            </a:r>
            <a:r>
              <a:rPr lang="cs-CZ" dirty="0" err="1" smtClean="0">
                <a:solidFill>
                  <a:srgbClr val="307871"/>
                </a:solidFill>
                <a:latin typeface="Times New Roman" panose="02020603050405020304" pitchFamily="18" charset="0"/>
                <a:cs typeface="Times New Roman" panose="02020603050405020304" pitchFamily="18" charset="0"/>
              </a:rPr>
              <a:t>money</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works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the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best</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e.g</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Margins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Other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good</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motivations</a:t>
            </a:r>
            <a:r>
              <a:rPr lang="cs-CZ" dirty="0" smtClean="0">
                <a:solidFill>
                  <a:srgbClr val="307871"/>
                </a:solidFill>
                <a:latin typeface="Times New Roman" panose="02020603050405020304" pitchFamily="18" charset="0"/>
                <a:cs typeface="Times New Roman" panose="02020603050405020304" pitchFamily="18" charset="0"/>
              </a:rPr>
              <a:t> are </a:t>
            </a:r>
            <a:r>
              <a:rPr lang="cs-CZ" dirty="0" err="1" smtClean="0">
                <a:solidFill>
                  <a:srgbClr val="307871"/>
                </a:solidFill>
                <a:latin typeface="Times New Roman" panose="02020603050405020304" pitchFamily="18" charset="0"/>
                <a:cs typeface="Times New Roman" panose="02020603050405020304" pitchFamily="18" charset="0"/>
              </a:rPr>
              <a:t>training</a:t>
            </a:r>
            <a:r>
              <a:rPr lang="cs-CZ" dirty="0" smtClean="0">
                <a:solidFill>
                  <a:srgbClr val="307871"/>
                </a:solidFill>
                <a:latin typeface="Times New Roman" panose="02020603050405020304" pitchFamily="18" charset="0"/>
                <a:cs typeface="Times New Roman" panose="02020603050405020304" pitchFamily="18" charset="0"/>
              </a:rPr>
              <a:t> and </a:t>
            </a:r>
            <a:r>
              <a:rPr lang="cs-CZ" dirty="0" err="1" smtClean="0">
                <a:solidFill>
                  <a:srgbClr val="307871"/>
                </a:solidFill>
                <a:latin typeface="Times New Roman" panose="02020603050405020304" pitchFamily="18" charset="0"/>
                <a:cs typeface="Times New Roman" panose="02020603050405020304" pitchFamily="18" charset="0"/>
              </a:rPr>
              <a:t>education</a:t>
            </a:r>
            <a:r>
              <a:rPr lang="cs-CZ" dirty="0" smtClean="0">
                <a:solidFill>
                  <a:srgbClr val="307871"/>
                </a:solidFill>
                <a:latin typeface="Times New Roman" panose="02020603050405020304" pitchFamily="18" charset="0"/>
                <a:cs typeface="Times New Roman" panose="02020603050405020304" pitchFamily="18" charset="0"/>
              </a:rPr>
              <a:t> in </a:t>
            </a:r>
            <a:r>
              <a:rPr lang="cs-CZ" dirty="0" err="1" smtClean="0">
                <a:solidFill>
                  <a:srgbClr val="307871"/>
                </a:solidFill>
                <a:latin typeface="Times New Roman" panose="02020603050405020304" pitchFamily="18" charset="0"/>
                <a:cs typeface="Times New Roman" panose="02020603050405020304" pitchFamily="18" charset="0"/>
              </a:rPr>
              <a:t>exotic</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places</a:t>
            </a:r>
            <a:r>
              <a:rPr lang="cs-CZ" dirty="0" smtClean="0">
                <a:solidFill>
                  <a:srgbClr val="307871"/>
                </a:solidFill>
                <a:latin typeface="Times New Roman" panose="02020603050405020304" pitchFamily="18" charset="0"/>
                <a:cs typeface="Times New Roman" panose="02020603050405020304" pitchFamily="18" charset="0"/>
              </a:rPr>
              <a:t>.</a:t>
            </a:r>
          </a:p>
          <a:p>
            <a:endParaRPr lang="cs-CZ" dirty="0">
              <a:solidFill>
                <a:srgbClr val="307871"/>
              </a:solidFill>
              <a:latin typeface="Times New Roman" panose="02020603050405020304" pitchFamily="18" charset="0"/>
              <a:cs typeface="Times New Roman" panose="02020603050405020304" pitchFamily="18" charset="0"/>
            </a:endParaRPr>
          </a:p>
          <a:p>
            <a:r>
              <a:rPr lang="en-US" dirty="0">
                <a:solidFill>
                  <a:srgbClr val="307871"/>
                </a:solidFill>
                <a:latin typeface="Times New Roman" panose="02020603050405020304" pitchFamily="18" charset="0"/>
                <a:cs typeface="Times New Roman" panose="02020603050405020304" pitchFamily="18" charset="0"/>
              </a:rPr>
              <a:t>Conflicts in distribution might occur – who is doing what for how much money. (</a:t>
            </a:r>
            <a:r>
              <a:rPr lang="en-US" dirty="0" err="1">
                <a:solidFill>
                  <a:srgbClr val="307871"/>
                </a:solidFill>
                <a:latin typeface="Times New Roman" panose="02020603050405020304" pitchFamily="18" charset="0"/>
                <a:cs typeface="Times New Roman" panose="02020603050405020304" pitchFamily="18" charset="0"/>
              </a:rPr>
              <a:t>eshop</a:t>
            </a:r>
            <a:r>
              <a:rPr lang="en-US" dirty="0">
                <a:solidFill>
                  <a:srgbClr val="307871"/>
                </a:solidFill>
                <a:latin typeface="Times New Roman" panose="02020603050405020304" pitchFamily="18" charset="0"/>
                <a:cs typeface="Times New Roman" panose="02020603050405020304" pitchFamily="18" charset="0"/>
              </a:rPr>
              <a:t> stealing customers of dealers)</a:t>
            </a:r>
          </a:p>
          <a:p>
            <a:endParaRPr lang="cs-CZ"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err="1"/>
              <a:t>Channel</a:t>
            </a:r>
            <a:r>
              <a:rPr lang="cs-CZ" dirty="0"/>
              <a:t> </a:t>
            </a:r>
            <a:r>
              <a:rPr lang="cs-CZ" dirty="0" err="1"/>
              <a:t>motivation</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28</a:t>
            </a:fld>
            <a:endParaRPr lang="cs-CZ" dirty="0"/>
          </a:p>
        </p:txBody>
      </p:sp>
    </p:spTree>
    <p:extLst>
      <p:ext uri="{BB962C8B-B14F-4D97-AF65-F5344CB8AC3E}">
        <p14:creationId xmlns:p14="http://schemas.microsoft.com/office/powerpoint/2010/main" val="37646857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10361554" cy="4992555"/>
          </a:xfrm>
          <a:prstGeom prst="rect">
            <a:avLst/>
          </a:prstGeom>
        </p:spPr>
        <p:txBody>
          <a:bodyPr>
            <a:noAutofit/>
          </a:bodyPr>
          <a:lstStyle/>
          <a:p>
            <a:r>
              <a:rPr lang="en-US" dirty="0">
                <a:solidFill>
                  <a:srgbClr val="307871"/>
                </a:solidFill>
                <a:latin typeface="Times New Roman" panose="02020603050405020304" pitchFamily="18" charset="0"/>
                <a:cs typeface="Times New Roman" panose="02020603050405020304" pitchFamily="18" charset="0"/>
              </a:rPr>
              <a:t>Cost</a:t>
            </a:r>
          </a:p>
          <a:p>
            <a:r>
              <a:rPr lang="en-US" dirty="0">
                <a:solidFill>
                  <a:srgbClr val="307871"/>
                </a:solidFill>
                <a:latin typeface="Times New Roman" panose="02020603050405020304" pitchFamily="18" charset="0"/>
                <a:cs typeface="Times New Roman" panose="02020603050405020304" pitchFamily="18" charset="0"/>
              </a:rPr>
              <a:t>Competition</a:t>
            </a:r>
          </a:p>
          <a:p>
            <a:r>
              <a:rPr lang="en-US" dirty="0">
                <a:solidFill>
                  <a:srgbClr val="307871"/>
                </a:solidFill>
                <a:latin typeface="Times New Roman" panose="02020603050405020304" pitchFamily="18" charset="0"/>
                <a:cs typeface="Times New Roman" panose="02020603050405020304" pitchFamily="18" charset="0"/>
              </a:rPr>
              <a:t>Type of product</a:t>
            </a:r>
          </a:p>
          <a:p>
            <a:r>
              <a:rPr lang="en-US" dirty="0">
                <a:solidFill>
                  <a:srgbClr val="307871"/>
                </a:solidFill>
                <a:latin typeface="Times New Roman" panose="02020603050405020304" pitchFamily="18" charset="0"/>
                <a:cs typeface="Times New Roman" panose="02020603050405020304" pitchFamily="18" charset="0"/>
              </a:rPr>
              <a:t>Culture</a:t>
            </a:r>
          </a:p>
          <a:p>
            <a:r>
              <a:rPr lang="en-US" dirty="0">
                <a:solidFill>
                  <a:srgbClr val="307871"/>
                </a:solidFill>
                <a:latin typeface="Times New Roman" panose="02020603050405020304" pitchFamily="18" charset="0"/>
                <a:cs typeface="Times New Roman" panose="02020603050405020304" pitchFamily="18" charset="0"/>
              </a:rPr>
              <a:t>Customer</a:t>
            </a:r>
          </a:p>
          <a:p>
            <a:r>
              <a:rPr lang="en-US" dirty="0">
                <a:solidFill>
                  <a:srgbClr val="307871"/>
                </a:solidFill>
                <a:latin typeface="Times New Roman" panose="02020603050405020304" pitchFamily="18" charset="0"/>
                <a:cs typeface="Times New Roman" panose="02020603050405020304" pitchFamily="18" charset="0"/>
              </a:rPr>
              <a:t>Control</a:t>
            </a:r>
          </a:p>
          <a:p>
            <a:r>
              <a:rPr lang="en-US" dirty="0">
                <a:solidFill>
                  <a:srgbClr val="307871"/>
                </a:solidFill>
                <a:latin typeface="Times New Roman" panose="02020603050405020304" pitchFamily="18" charset="0"/>
                <a:cs typeface="Times New Roman" panose="02020603050405020304" pitchFamily="18" charset="0"/>
              </a:rPr>
              <a:t>Capital requirement</a:t>
            </a:r>
          </a:p>
          <a:p>
            <a:r>
              <a:rPr lang="en-US" dirty="0">
                <a:solidFill>
                  <a:srgbClr val="307871"/>
                </a:solidFill>
                <a:latin typeface="Times New Roman" panose="02020603050405020304" pitchFamily="18" charset="0"/>
                <a:cs typeface="Times New Roman" panose="02020603050405020304" pitchFamily="18" charset="0"/>
              </a:rPr>
              <a:t>Firm goals</a:t>
            </a:r>
            <a:endParaRPr lang="en-US"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err="1"/>
              <a:t>Factors</a:t>
            </a:r>
            <a:r>
              <a:rPr lang="cs-CZ" dirty="0"/>
              <a:t> </a:t>
            </a:r>
            <a:r>
              <a:rPr lang="cs-CZ" dirty="0" err="1"/>
              <a:t>affecting</a:t>
            </a:r>
            <a:r>
              <a:rPr lang="cs-CZ" dirty="0"/>
              <a:t> </a:t>
            </a:r>
            <a:r>
              <a:rPr lang="cs-CZ" dirty="0" err="1"/>
              <a:t>channel</a:t>
            </a:r>
            <a:r>
              <a:rPr lang="cs-CZ" dirty="0"/>
              <a:t> </a:t>
            </a:r>
            <a:r>
              <a:rPr lang="cs-CZ" dirty="0" err="1"/>
              <a:t>choice</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29</a:t>
            </a:fld>
            <a:endParaRPr lang="cs-CZ" dirty="0"/>
          </a:p>
        </p:txBody>
      </p:sp>
    </p:spTree>
    <p:extLst>
      <p:ext uri="{BB962C8B-B14F-4D97-AF65-F5344CB8AC3E}">
        <p14:creationId xmlns:p14="http://schemas.microsoft.com/office/powerpoint/2010/main" val="4120459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525178" y="514222"/>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1165203"/>
            <a:ext cx="4297080" cy="2283851"/>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pl-PL" sz="4000" b="1" cap="all" dirty="0"/>
              <a:t>Physical Evidence and Distribution</a:t>
            </a:r>
            <a:endParaRPr lang="cs-CZ" sz="4000" b="1" cap="all" dirty="0"/>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1966670"/>
            <a:ext cx="4806091" cy="2964767"/>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b="1" dirty="0" err="1" smtClean="0">
                <a:cs typeface="Arial" panose="020B0604020202020204" pitchFamily="34" charset="0"/>
              </a:rPr>
              <a:t>Physical</a:t>
            </a:r>
            <a:r>
              <a:rPr lang="cs-CZ" sz="2400" b="1" dirty="0" smtClean="0">
                <a:cs typeface="Arial" panose="020B0604020202020204" pitchFamily="34" charset="0"/>
              </a:rPr>
              <a:t> evidence</a:t>
            </a:r>
          </a:p>
          <a:p>
            <a:pPr marL="0" indent="0">
              <a:buNone/>
            </a:pPr>
            <a:r>
              <a:rPr lang="cs-CZ" sz="2400" b="1" dirty="0" smtClean="0">
                <a:cs typeface="Arial" panose="020B0604020202020204" pitchFamily="34" charset="0"/>
              </a:rPr>
              <a:t>POP </a:t>
            </a:r>
            <a:r>
              <a:rPr lang="cs-CZ" sz="2400" b="1" dirty="0" err="1" smtClean="0">
                <a:cs typeface="Arial" panose="020B0604020202020204" pitchFamily="34" charset="0"/>
              </a:rPr>
              <a:t>materials</a:t>
            </a:r>
            <a:endParaRPr lang="cs-CZ" sz="2400" b="1" dirty="0" smtClean="0">
              <a:cs typeface="Arial" panose="020B0604020202020204" pitchFamily="34" charset="0"/>
            </a:endParaRPr>
          </a:p>
          <a:p>
            <a:pPr marL="0" indent="0">
              <a:buNone/>
            </a:pPr>
            <a:r>
              <a:rPr lang="cs-CZ" sz="2400" b="1" dirty="0" smtClean="0">
                <a:cs typeface="Arial" panose="020B0604020202020204" pitchFamily="34" charset="0"/>
              </a:rPr>
              <a:t>Ambient marketing</a:t>
            </a:r>
          </a:p>
          <a:p>
            <a:pPr marL="0" indent="0">
              <a:buNone/>
            </a:pPr>
            <a:r>
              <a:rPr lang="cs-CZ" sz="2400" b="1" dirty="0" err="1" smtClean="0">
                <a:cs typeface="Arial" panose="020B0604020202020204" pitchFamily="34" charset="0"/>
              </a:rPr>
              <a:t>Distribution</a:t>
            </a:r>
            <a:endParaRPr lang="cs-CZ" sz="2400" b="1" dirty="0" smtClean="0">
              <a:cs typeface="Arial" panose="020B0604020202020204" pitchFamily="34" charset="0"/>
            </a:endParaRPr>
          </a:p>
          <a:p>
            <a:pPr marL="0" indent="0">
              <a:buNone/>
            </a:pPr>
            <a:endParaRPr lang="cs-CZ" sz="2400" b="1" dirty="0">
              <a:solidFill>
                <a:srgbClr val="002060"/>
              </a:solidFill>
              <a:cs typeface="Arial" panose="020B0604020202020204" pitchFamily="34" charset="0"/>
            </a:endParaRPr>
          </a:p>
        </p:txBody>
      </p:sp>
      <p:sp>
        <p:nvSpPr>
          <p:cNvPr id="3" name="TextovéPole 2"/>
          <p:cNvSpPr txBox="1"/>
          <p:nvPr/>
        </p:nvSpPr>
        <p:spPr>
          <a:xfrm>
            <a:off x="860612" y="3872753"/>
            <a:ext cx="3603812" cy="584775"/>
          </a:xfrm>
          <a:prstGeom prst="rect">
            <a:avLst/>
          </a:prstGeom>
          <a:noFill/>
        </p:spPr>
        <p:txBody>
          <a:bodyPr wrap="square" rtlCol="0">
            <a:spAutoFit/>
          </a:bodyPr>
          <a:lstStyle/>
          <a:p>
            <a:r>
              <a:rPr lang="cs-CZ" sz="3200" dirty="0" err="1" smtClean="0">
                <a:solidFill>
                  <a:schemeClr val="bg1"/>
                </a:solidFill>
              </a:rPr>
              <a:t>Lecture</a:t>
            </a:r>
            <a:r>
              <a:rPr lang="cs-CZ" sz="3200" dirty="0" smtClean="0">
                <a:solidFill>
                  <a:schemeClr val="bg1"/>
                </a:solidFill>
              </a:rPr>
              <a:t> content</a:t>
            </a:r>
            <a:endParaRPr lang="cs-CZ" sz="3200" dirty="0">
              <a:solidFill>
                <a:schemeClr val="bg1"/>
              </a:solidFill>
            </a:endParaRPr>
          </a:p>
        </p:txBody>
      </p:sp>
    </p:spTree>
    <p:extLst>
      <p:ext uri="{BB962C8B-B14F-4D97-AF65-F5344CB8AC3E}">
        <p14:creationId xmlns:p14="http://schemas.microsoft.com/office/powerpoint/2010/main" val="1628521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10361554" cy="4992555"/>
          </a:xfrm>
          <a:prstGeom prst="rect">
            <a:avLst/>
          </a:prstGeom>
        </p:spPr>
        <p:txBody>
          <a:bodyPr>
            <a:noAutofit/>
          </a:bodyPr>
          <a:lstStyle/>
          <a:p>
            <a:r>
              <a:rPr lang="cs-CZ" dirty="0" err="1" smtClean="0">
                <a:solidFill>
                  <a:srgbClr val="307871"/>
                </a:solidFill>
                <a:latin typeface="Times New Roman" panose="02020603050405020304" pitchFamily="18" charset="0"/>
                <a:cs typeface="Times New Roman" panose="02020603050405020304" pitchFamily="18" charset="0"/>
              </a:rPr>
              <a:t>There</a:t>
            </a:r>
            <a:r>
              <a:rPr lang="cs-CZ" dirty="0" smtClean="0">
                <a:solidFill>
                  <a:srgbClr val="307871"/>
                </a:solidFill>
                <a:latin typeface="Times New Roman" panose="02020603050405020304" pitchFamily="18" charset="0"/>
                <a:cs typeface="Times New Roman" panose="02020603050405020304" pitchFamily="18" charset="0"/>
              </a:rPr>
              <a:t> are 3 </a:t>
            </a:r>
            <a:r>
              <a:rPr lang="cs-CZ" dirty="0" err="1" smtClean="0">
                <a:solidFill>
                  <a:srgbClr val="307871"/>
                </a:solidFill>
                <a:latin typeface="Times New Roman" panose="02020603050405020304" pitchFamily="18" charset="0"/>
                <a:cs typeface="Times New Roman" panose="02020603050405020304" pitchFamily="18" charset="0"/>
              </a:rPr>
              <a:t>possible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options</a:t>
            </a:r>
            <a:r>
              <a:rPr lang="cs-CZ" dirty="0" smtClean="0">
                <a:solidFill>
                  <a:srgbClr val="307871"/>
                </a:solidFill>
                <a:latin typeface="Times New Roman" panose="02020603050405020304" pitchFamily="18" charset="0"/>
                <a:cs typeface="Times New Roman" panose="02020603050405020304" pitchFamily="18" charset="0"/>
              </a:rPr>
              <a:t>.</a:t>
            </a:r>
          </a:p>
          <a:p>
            <a:endParaRPr lang="cs-CZ" dirty="0">
              <a:solidFill>
                <a:srgbClr val="307871"/>
              </a:solidFill>
              <a:latin typeface="Times New Roman" panose="02020603050405020304" pitchFamily="18" charset="0"/>
              <a:cs typeface="Times New Roman" panose="02020603050405020304" pitchFamily="18" charset="0"/>
            </a:endParaRPr>
          </a:p>
          <a:p>
            <a:r>
              <a:rPr lang="cs-CZ" dirty="0" err="1" smtClean="0">
                <a:solidFill>
                  <a:srgbClr val="307871"/>
                </a:solidFill>
                <a:latin typeface="Times New Roman" panose="02020603050405020304" pitchFamily="18" charset="0"/>
                <a:cs typeface="Times New Roman" panose="02020603050405020304" pitchFamily="18" charset="0"/>
              </a:rPr>
              <a:t>Customers</a:t>
            </a:r>
            <a:r>
              <a:rPr lang="cs-CZ" dirty="0" smtClean="0">
                <a:solidFill>
                  <a:srgbClr val="307871"/>
                </a:solidFill>
                <a:latin typeface="Times New Roman" panose="02020603050405020304" pitchFamily="18" charset="0"/>
                <a:cs typeface="Times New Roman" panose="02020603050405020304" pitchFamily="18" charset="0"/>
              </a:rPr>
              <a:t> visit </a:t>
            </a:r>
            <a:r>
              <a:rPr lang="cs-CZ" dirty="0" err="1" smtClean="0">
                <a:solidFill>
                  <a:srgbClr val="307871"/>
                </a:solidFill>
                <a:latin typeface="Times New Roman" panose="02020603050405020304" pitchFamily="18" charset="0"/>
                <a:cs typeface="Times New Roman" panose="02020603050405020304" pitchFamily="18" charset="0"/>
              </a:rPr>
              <a:t>service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site</a:t>
            </a:r>
            <a:r>
              <a:rPr lang="cs-CZ" dirty="0" smtClean="0">
                <a:solidFill>
                  <a:srgbClr val="307871"/>
                </a:solidFill>
                <a:latin typeface="Times New Roman" panose="02020603050405020304" pitchFamily="18" charset="0"/>
                <a:cs typeface="Times New Roman" panose="02020603050405020304" pitchFamily="18" charset="0"/>
              </a:rPr>
              <a:t> – </a:t>
            </a:r>
            <a:r>
              <a:rPr lang="cs-CZ" dirty="0" err="1" smtClean="0">
                <a:solidFill>
                  <a:srgbClr val="307871"/>
                </a:solidFill>
                <a:latin typeface="Times New Roman" panose="02020603050405020304" pitchFamily="18" charset="0"/>
                <a:cs typeface="Times New Roman" panose="02020603050405020304" pitchFamily="18" charset="0"/>
              </a:rPr>
              <a:t>like</a:t>
            </a:r>
            <a:r>
              <a:rPr lang="cs-CZ" dirty="0" smtClean="0">
                <a:solidFill>
                  <a:srgbClr val="307871"/>
                </a:solidFill>
                <a:latin typeface="Times New Roman" panose="02020603050405020304" pitchFamily="18" charset="0"/>
                <a:cs typeface="Times New Roman" panose="02020603050405020304" pitchFamily="18" charset="0"/>
              </a:rPr>
              <a:t> a restaurant.</a:t>
            </a:r>
          </a:p>
          <a:p>
            <a:endParaRPr lang="cs-CZ" dirty="0">
              <a:solidFill>
                <a:srgbClr val="307871"/>
              </a:solidFill>
              <a:latin typeface="Times New Roman" panose="02020603050405020304" pitchFamily="18" charset="0"/>
              <a:cs typeface="Times New Roman" panose="02020603050405020304" pitchFamily="18" charset="0"/>
            </a:endParaRPr>
          </a:p>
          <a:p>
            <a:r>
              <a:rPr lang="cs-CZ" dirty="0" err="1" smtClean="0">
                <a:solidFill>
                  <a:srgbClr val="307871"/>
                </a:solidFill>
                <a:latin typeface="Times New Roman" panose="02020603050405020304" pitchFamily="18" charset="0"/>
                <a:cs typeface="Times New Roman" panose="02020603050405020304" pitchFamily="18" charset="0"/>
              </a:rPr>
              <a:t>Service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providers</a:t>
            </a:r>
            <a:r>
              <a:rPr lang="cs-CZ" dirty="0" smtClean="0">
                <a:solidFill>
                  <a:srgbClr val="307871"/>
                </a:solidFill>
                <a:latin typeface="Times New Roman" panose="02020603050405020304" pitchFamily="18" charset="0"/>
                <a:cs typeface="Times New Roman" panose="02020603050405020304" pitchFamily="18" charset="0"/>
              </a:rPr>
              <a:t> go to </a:t>
            </a:r>
            <a:r>
              <a:rPr lang="cs-CZ" dirty="0" err="1" smtClean="0">
                <a:solidFill>
                  <a:srgbClr val="307871"/>
                </a:solidFill>
                <a:latin typeface="Times New Roman" panose="02020603050405020304" pitchFamily="18" charset="0"/>
                <a:cs typeface="Times New Roman" panose="02020603050405020304" pitchFamily="18" charset="0"/>
              </a:rPr>
              <a:t>customers</a:t>
            </a:r>
            <a:r>
              <a:rPr lang="cs-CZ" dirty="0" smtClean="0">
                <a:solidFill>
                  <a:srgbClr val="307871"/>
                </a:solidFill>
                <a:latin typeface="Times New Roman" panose="02020603050405020304" pitchFamily="18" charset="0"/>
                <a:cs typeface="Times New Roman" panose="02020603050405020304" pitchFamily="18" charset="0"/>
              </a:rPr>
              <a:t> – </a:t>
            </a:r>
            <a:r>
              <a:rPr lang="cs-CZ" dirty="0" err="1" smtClean="0">
                <a:solidFill>
                  <a:srgbClr val="307871"/>
                </a:solidFill>
                <a:latin typeface="Times New Roman" panose="02020603050405020304" pitchFamily="18" charset="0"/>
                <a:cs typeface="Times New Roman" panose="02020603050405020304" pitchFamily="18" charset="0"/>
              </a:rPr>
              <a:t>avon</a:t>
            </a:r>
            <a:r>
              <a:rPr lang="cs-CZ" dirty="0" smtClean="0">
                <a:solidFill>
                  <a:srgbClr val="307871"/>
                </a:solidFill>
                <a:latin typeface="Times New Roman" panose="02020603050405020304" pitchFamily="18" charset="0"/>
                <a:cs typeface="Times New Roman" panose="02020603050405020304" pitchFamily="18" charset="0"/>
              </a:rPr>
              <a:t>. </a:t>
            </a:r>
          </a:p>
          <a:p>
            <a:endParaRPr lang="cs-CZ" dirty="0">
              <a:solidFill>
                <a:srgbClr val="307871"/>
              </a:solidFill>
              <a:latin typeface="Times New Roman" panose="02020603050405020304" pitchFamily="18" charset="0"/>
              <a:cs typeface="Times New Roman" panose="02020603050405020304" pitchFamily="18" charset="0"/>
            </a:endParaRPr>
          </a:p>
          <a:p>
            <a:r>
              <a:rPr lang="cs-CZ" dirty="0" err="1" smtClean="0">
                <a:solidFill>
                  <a:srgbClr val="307871"/>
                </a:solidFill>
                <a:latin typeface="Times New Roman" panose="02020603050405020304" pitchFamily="18" charset="0"/>
                <a:cs typeface="Times New Roman" panose="02020603050405020304" pitchFamily="18" charset="0"/>
              </a:rPr>
              <a:t>Service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transaction</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is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conducted</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remotely</a:t>
            </a:r>
            <a:r>
              <a:rPr lang="cs-CZ" dirty="0" smtClean="0">
                <a:solidFill>
                  <a:srgbClr val="307871"/>
                </a:solidFill>
                <a:latin typeface="Times New Roman" panose="02020603050405020304" pitchFamily="18" charset="0"/>
                <a:cs typeface="Times New Roman" panose="02020603050405020304" pitchFamily="18" charset="0"/>
              </a:rPr>
              <a:t>  - </a:t>
            </a:r>
            <a:r>
              <a:rPr lang="cs-CZ" dirty="0" err="1" smtClean="0">
                <a:solidFill>
                  <a:srgbClr val="307871"/>
                </a:solidFill>
                <a:latin typeface="Times New Roman" panose="02020603050405020304" pitchFamily="18" charset="0"/>
                <a:cs typeface="Times New Roman" panose="02020603050405020304" pitchFamily="18" charset="0"/>
              </a:rPr>
              <a:t>banking</a:t>
            </a:r>
            <a:r>
              <a:rPr lang="cs-CZ" dirty="0" smtClean="0">
                <a:solidFill>
                  <a:srgbClr val="307871"/>
                </a:solidFill>
                <a:latin typeface="Times New Roman" panose="02020603050405020304" pitchFamily="18" charset="0"/>
                <a:cs typeface="Times New Roman" panose="02020603050405020304" pitchFamily="18" charset="0"/>
              </a:rPr>
              <a:t>.</a:t>
            </a:r>
            <a:endParaRPr lang="cs-CZ" sz="2400"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err="1" smtClean="0"/>
              <a:t>Distribution</a:t>
            </a:r>
            <a:r>
              <a:rPr lang="cs-CZ" dirty="0" smtClean="0"/>
              <a:t> </a:t>
            </a:r>
            <a:r>
              <a:rPr lang="cs-CZ" dirty="0" err="1" smtClean="0"/>
              <a:t>options</a:t>
            </a:r>
            <a:r>
              <a:rPr lang="cs-CZ" dirty="0" smtClean="0"/>
              <a:t> </a:t>
            </a:r>
            <a:r>
              <a:rPr lang="cs-CZ" dirty="0" err="1" smtClean="0"/>
              <a:t>for</a:t>
            </a:r>
            <a:r>
              <a:rPr lang="cs-CZ" dirty="0" smtClean="0"/>
              <a:t> </a:t>
            </a:r>
            <a:r>
              <a:rPr lang="cs-CZ" dirty="0" err="1" smtClean="0"/>
              <a:t>serving</a:t>
            </a:r>
            <a:r>
              <a:rPr lang="cs-CZ" dirty="0" smtClean="0"/>
              <a:t> </a:t>
            </a:r>
            <a:r>
              <a:rPr lang="cs-CZ" dirty="0" err="1" smtClean="0"/>
              <a:t>customers</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30</a:t>
            </a:fld>
            <a:endParaRPr lang="cs-CZ" dirty="0"/>
          </a:p>
        </p:txBody>
      </p:sp>
    </p:spTree>
    <p:extLst>
      <p:ext uri="{BB962C8B-B14F-4D97-AF65-F5344CB8AC3E}">
        <p14:creationId xmlns:p14="http://schemas.microsoft.com/office/powerpoint/2010/main" val="4278303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10208226" cy="4992555"/>
          </a:xfrm>
          <a:prstGeom prst="rect">
            <a:avLst/>
          </a:prstGeom>
        </p:spPr>
        <p:txBody>
          <a:bodyPr>
            <a:noAutofit/>
          </a:bodyPr>
          <a:lstStyle/>
          <a:p>
            <a:r>
              <a:rPr lang="cs-CZ" dirty="0" smtClean="0">
                <a:solidFill>
                  <a:srgbClr val="307871"/>
                </a:solidFill>
                <a:latin typeface="Times New Roman" panose="02020603050405020304" pitchFamily="18" charset="0"/>
                <a:cs typeface="Times New Roman" panose="02020603050405020304" pitchFamily="18" charset="0"/>
              </a:rPr>
              <a:t>Place and </a:t>
            </a:r>
            <a:r>
              <a:rPr lang="cs-CZ" dirty="0" err="1" smtClean="0">
                <a:solidFill>
                  <a:srgbClr val="307871"/>
                </a:solidFill>
                <a:latin typeface="Times New Roman" panose="02020603050405020304" pitchFamily="18" charset="0"/>
                <a:cs typeface="Times New Roman" panose="02020603050405020304" pitchFamily="18" charset="0"/>
              </a:rPr>
              <a:t>time</a:t>
            </a:r>
            <a:r>
              <a:rPr lang="cs-CZ" dirty="0" smtClean="0">
                <a:solidFill>
                  <a:srgbClr val="307871"/>
                </a:solidFill>
                <a:latin typeface="Times New Roman" panose="02020603050405020304" pitchFamily="18" charset="0"/>
                <a:cs typeface="Times New Roman" panose="02020603050405020304" pitchFamily="18" charset="0"/>
              </a:rPr>
              <a:t> are </a:t>
            </a:r>
            <a:r>
              <a:rPr lang="cs-CZ" dirty="0" err="1" smtClean="0">
                <a:solidFill>
                  <a:srgbClr val="307871"/>
                </a:solidFill>
                <a:latin typeface="Times New Roman" panose="02020603050405020304" pitchFamily="18" charset="0"/>
                <a:cs typeface="Times New Roman" panose="02020603050405020304" pitchFamily="18" charset="0"/>
              </a:rPr>
              <a:t>important</a:t>
            </a:r>
            <a:r>
              <a:rPr lang="cs-CZ" dirty="0" smtClean="0">
                <a:solidFill>
                  <a:srgbClr val="307871"/>
                </a:solidFill>
                <a:latin typeface="Times New Roman" panose="02020603050405020304" pitchFamily="18" charset="0"/>
                <a:cs typeface="Times New Roman" panose="02020603050405020304" pitchFamily="18" charset="0"/>
              </a:rPr>
              <a:t> to </a:t>
            </a:r>
            <a:r>
              <a:rPr lang="cs-CZ" dirty="0" err="1" smtClean="0">
                <a:solidFill>
                  <a:srgbClr val="307871"/>
                </a:solidFill>
                <a:latin typeface="Times New Roman" panose="02020603050405020304" pitchFamily="18" charset="0"/>
                <a:cs typeface="Times New Roman" panose="02020603050405020304" pitchFamily="18" charset="0"/>
              </a:rPr>
              <a:t>decide</a:t>
            </a:r>
            <a:r>
              <a:rPr lang="cs-CZ" dirty="0" smtClean="0">
                <a:solidFill>
                  <a:srgbClr val="307871"/>
                </a:solidFill>
                <a:latin typeface="Times New Roman" panose="02020603050405020304" pitchFamily="18" charset="0"/>
                <a:cs typeface="Times New Roman" panose="02020603050405020304" pitchFamily="18" charset="0"/>
              </a:rPr>
              <a:t>.</a:t>
            </a:r>
          </a:p>
          <a:p>
            <a:endParaRPr lang="cs-CZ" sz="2800" dirty="0">
              <a:solidFill>
                <a:srgbClr val="307871"/>
              </a:solidFill>
              <a:latin typeface="Times New Roman" panose="02020603050405020304" pitchFamily="18" charset="0"/>
              <a:cs typeface="Times New Roman" panose="02020603050405020304" pitchFamily="18" charset="0"/>
            </a:endParaRPr>
          </a:p>
          <a:p>
            <a:r>
              <a:rPr lang="cs-CZ" dirty="0" err="1" smtClean="0">
                <a:solidFill>
                  <a:srgbClr val="307871"/>
                </a:solidFill>
                <a:latin typeface="Times New Roman" panose="02020603050405020304" pitchFamily="18" charset="0"/>
                <a:cs typeface="Times New Roman" panose="02020603050405020304" pitchFamily="18" charset="0"/>
              </a:rPr>
              <a:t>We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nee</a:t>
            </a:r>
            <a:r>
              <a:rPr lang="cs-CZ" dirty="0" err="1" smtClean="0">
                <a:solidFill>
                  <a:srgbClr val="307871"/>
                </a:solidFill>
                <a:latin typeface="Times New Roman" panose="02020603050405020304" pitchFamily="18" charset="0"/>
                <a:cs typeface="Times New Roman" panose="02020603050405020304" pitchFamily="18" charset="0"/>
              </a:rPr>
              <a:t>d</a:t>
            </a:r>
            <a:r>
              <a:rPr lang="cs-CZ" dirty="0" smtClean="0">
                <a:solidFill>
                  <a:srgbClr val="307871"/>
                </a:solidFill>
                <a:latin typeface="Times New Roman" panose="02020603050405020304" pitchFamily="18" charset="0"/>
                <a:cs typeface="Times New Roman" panose="02020603050405020304" pitchFamily="18" charset="0"/>
              </a:rPr>
              <a:t> to </a:t>
            </a:r>
            <a:r>
              <a:rPr lang="cs-CZ" dirty="0" err="1" smtClean="0">
                <a:solidFill>
                  <a:srgbClr val="307871"/>
                </a:solidFill>
                <a:latin typeface="Times New Roman" panose="02020603050405020304" pitchFamily="18" charset="0"/>
                <a:cs typeface="Times New Roman" panose="02020603050405020304" pitchFamily="18" charset="0"/>
              </a:rPr>
              <a:t>decide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where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our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service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is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gonna</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be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available</a:t>
            </a:r>
            <a:r>
              <a:rPr lang="cs-CZ" dirty="0" smtClean="0">
                <a:solidFill>
                  <a:srgbClr val="307871"/>
                </a:solidFill>
                <a:latin typeface="Times New Roman" panose="02020603050405020304" pitchFamily="18" charset="0"/>
                <a:cs typeface="Times New Roman" panose="02020603050405020304" pitchFamily="18" charset="0"/>
              </a:rPr>
              <a:t> and </a:t>
            </a:r>
            <a:r>
              <a:rPr lang="cs-CZ" dirty="0" err="1" smtClean="0">
                <a:solidFill>
                  <a:srgbClr val="307871"/>
                </a:solidFill>
                <a:latin typeface="Times New Roman" panose="02020603050405020304" pitchFamily="18" charset="0"/>
                <a:cs typeface="Times New Roman" panose="02020603050405020304" pitchFamily="18" charset="0"/>
              </a:rPr>
              <a:t>when</a:t>
            </a:r>
            <a:r>
              <a:rPr lang="cs-CZ" dirty="0" smtClean="0">
                <a:solidFill>
                  <a:srgbClr val="307871"/>
                </a:solidFill>
                <a:latin typeface="Times New Roman" panose="02020603050405020304" pitchFamily="18" charset="0"/>
                <a:cs typeface="Times New Roman" panose="02020603050405020304" pitchFamily="18" charset="0"/>
              </a:rPr>
              <a:t>.</a:t>
            </a:r>
          </a:p>
          <a:p>
            <a:endParaRPr lang="cs-CZ" sz="2800" dirty="0">
              <a:solidFill>
                <a:srgbClr val="307871"/>
              </a:solidFill>
              <a:latin typeface="Times New Roman" panose="02020603050405020304" pitchFamily="18" charset="0"/>
              <a:cs typeface="Times New Roman" panose="02020603050405020304" pitchFamily="18" charset="0"/>
            </a:endParaRPr>
          </a:p>
          <a:p>
            <a:r>
              <a:rPr lang="cs-CZ" dirty="0" err="1" smtClean="0">
                <a:solidFill>
                  <a:srgbClr val="307871"/>
                </a:solidFill>
                <a:latin typeface="Times New Roman" panose="02020603050405020304" pitchFamily="18" charset="0"/>
                <a:cs typeface="Times New Roman" panose="02020603050405020304" pitchFamily="18" charset="0"/>
              </a:rPr>
              <a:t>Location</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constraints</a:t>
            </a:r>
            <a:r>
              <a:rPr lang="cs-CZ" dirty="0" smtClean="0">
                <a:solidFill>
                  <a:srgbClr val="307871"/>
                </a:solidFill>
                <a:latin typeface="Times New Roman" panose="02020603050405020304" pitchFamily="18" charset="0"/>
                <a:cs typeface="Times New Roman" panose="02020603050405020304" pitchFamily="18" charset="0"/>
              </a:rPr>
              <a:t> – do I </a:t>
            </a:r>
            <a:r>
              <a:rPr lang="cs-CZ" dirty="0" err="1" smtClean="0">
                <a:solidFill>
                  <a:srgbClr val="307871"/>
                </a:solidFill>
                <a:latin typeface="Times New Roman" panose="02020603050405020304" pitchFamily="18" charset="0"/>
                <a:cs typeface="Times New Roman" panose="02020603050405020304" pitchFamily="18" charset="0"/>
              </a:rPr>
              <a:t>need</a:t>
            </a:r>
            <a:r>
              <a:rPr lang="cs-CZ" dirty="0" smtClean="0">
                <a:solidFill>
                  <a:srgbClr val="307871"/>
                </a:solidFill>
                <a:latin typeface="Times New Roman" panose="02020603050405020304" pitchFamily="18" charset="0"/>
                <a:cs typeface="Times New Roman" panose="02020603050405020304" pitchFamily="18" charset="0"/>
              </a:rPr>
              <a:t> a </a:t>
            </a:r>
            <a:r>
              <a:rPr lang="cs-CZ" dirty="0" err="1" smtClean="0">
                <a:solidFill>
                  <a:srgbClr val="307871"/>
                </a:solidFill>
                <a:latin typeface="Times New Roman" panose="02020603050405020304" pitchFamily="18" charset="0"/>
                <a:cs typeface="Times New Roman" panose="02020603050405020304" pitchFamily="18" charset="0"/>
              </a:rPr>
              <a:t>special</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location</a:t>
            </a:r>
            <a:r>
              <a:rPr lang="cs-CZ" dirty="0" smtClean="0">
                <a:solidFill>
                  <a:srgbClr val="307871"/>
                </a:solidFill>
                <a:latin typeface="Times New Roman" panose="02020603050405020304" pitchFamily="18" charset="0"/>
                <a:cs typeface="Times New Roman" panose="02020603050405020304" pitchFamily="18" charset="0"/>
              </a:rPr>
              <a:t> to </a:t>
            </a:r>
            <a:r>
              <a:rPr lang="cs-CZ" dirty="0" err="1" smtClean="0">
                <a:solidFill>
                  <a:srgbClr val="307871"/>
                </a:solidFill>
                <a:latin typeface="Times New Roman" panose="02020603050405020304" pitchFamily="18" charset="0"/>
                <a:cs typeface="Times New Roman" panose="02020603050405020304" pitchFamily="18" charset="0"/>
              </a:rPr>
              <a:t>be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able</a:t>
            </a:r>
            <a:r>
              <a:rPr lang="cs-CZ" dirty="0" smtClean="0">
                <a:solidFill>
                  <a:srgbClr val="307871"/>
                </a:solidFill>
                <a:latin typeface="Times New Roman" panose="02020603050405020304" pitchFamily="18" charset="0"/>
                <a:cs typeface="Times New Roman" panose="02020603050405020304" pitchFamily="18" charset="0"/>
              </a:rPr>
              <a:t> to </a:t>
            </a:r>
            <a:r>
              <a:rPr lang="cs-CZ" dirty="0" err="1" smtClean="0">
                <a:solidFill>
                  <a:srgbClr val="307871"/>
                </a:solidFill>
                <a:latin typeface="Times New Roman" panose="02020603050405020304" pitchFamily="18" charset="0"/>
                <a:cs typeface="Times New Roman" panose="02020603050405020304" pitchFamily="18" charset="0"/>
              </a:rPr>
              <a:t>provide</a:t>
            </a:r>
            <a:r>
              <a:rPr lang="cs-CZ" dirty="0" smtClean="0">
                <a:solidFill>
                  <a:srgbClr val="307871"/>
                </a:solidFill>
                <a:latin typeface="Times New Roman" panose="02020603050405020304" pitchFamily="18" charset="0"/>
                <a:cs typeface="Times New Roman" panose="02020603050405020304" pitchFamily="18" charset="0"/>
              </a:rPr>
              <a:t> my </a:t>
            </a:r>
            <a:r>
              <a:rPr lang="cs-CZ" dirty="0" err="1" smtClean="0">
                <a:solidFill>
                  <a:srgbClr val="307871"/>
                </a:solidFill>
                <a:latin typeface="Times New Roman" panose="02020603050405020304" pitchFamily="18" charset="0"/>
                <a:cs typeface="Times New Roman" panose="02020603050405020304" pitchFamily="18" charset="0"/>
              </a:rPr>
              <a:t>service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airport</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Can</a:t>
            </a:r>
            <a:r>
              <a:rPr lang="cs-CZ" dirty="0" smtClean="0">
                <a:solidFill>
                  <a:srgbClr val="307871"/>
                </a:solidFill>
                <a:latin typeface="Times New Roman" panose="02020603050405020304" pitchFamily="18" charset="0"/>
                <a:cs typeface="Times New Roman" panose="02020603050405020304" pitchFamily="18" charset="0"/>
              </a:rPr>
              <a:t> I </a:t>
            </a:r>
            <a:r>
              <a:rPr lang="cs-CZ" dirty="0" err="1" smtClean="0">
                <a:solidFill>
                  <a:srgbClr val="307871"/>
                </a:solidFill>
                <a:latin typeface="Times New Roman" panose="02020603050405020304" pitchFamily="18" charset="0"/>
                <a:cs typeface="Times New Roman" panose="02020603050405020304" pitchFamily="18" charset="0"/>
              </a:rPr>
              <a:t>bundle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services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together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plyclinic</a:t>
            </a:r>
            <a:r>
              <a:rPr lang="cs-CZ" dirty="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instead</a:t>
            </a:r>
            <a:r>
              <a:rPr lang="cs-CZ" dirty="0" smtClean="0">
                <a:solidFill>
                  <a:srgbClr val="307871"/>
                </a:solidFill>
                <a:latin typeface="Times New Roman" panose="02020603050405020304" pitchFamily="18" charset="0"/>
                <a:cs typeface="Times New Roman" panose="02020603050405020304" pitchFamily="18" charset="0"/>
              </a:rPr>
              <a:t> of </a:t>
            </a:r>
            <a:r>
              <a:rPr lang="cs-CZ" dirty="0" err="1" smtClean="0">
                <a:solidFill>
                  <a:srgbClr val="307871"/>
                </a:solidFill>
                <a:latin typeface="Times New Roman" panose="02020603050405020304" pitchFamily="18" charset="0"/>
                <a:cs typeface="Times New Roman" panose="02020603050405020304" pitchFamily="18" charset="0"/>
              </a:rPr>
              <a:t>separate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doctors</a:t>
            </a:r>
            <a:r>
              <a:rPr lang="cs-CZ" dirty="0" smtClean="0">
                <a:solidFill>
                  <a:srgbClr val="307871"/>
                </a:solidFill>
                <a:latin typeface="Times New Roman" panose="02020603050405020304" pitchFamily="18" charset="0"/>
                <a:cs typeface="Times New Roman" panose="02020603050405020304" pitchFamily="18" charset="0"/>
              </a:rPr>
              <a:t>)</a:t>
            </a:r>
            <a:endParaRPr lang="cs-CZ" sz="2800"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smtClean="0"/>
              <a:t>Place and </a:t>
            </a:r>
            <a:r>
              <a:rPr lang="cs-CZ" dirty="0" err="1" smtClean="0"/>
              <a:t>time</a:t>
            </a:r>
            <a:r>
              <a:rPr lang="cs-CZ" dirty="0" smtClean="0"/>
              <a:t> </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31</a:t>
            </a:fld>
            <a:endParaRPr lang="cs-CZ" dirty="0"/>
          </a:p>
        </p:txBody>
      </p:sp>
    </p:spTree>
    <p:extLst>
      <p:ext uri="{BB962C8B-B14F-4D97-AF65-F5344CB8AC3E}">
        <p14:creationId xmlns:p14="http://schemas.microsoft.com/office/powerpoint/2010/main" val="32837844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11137641" cy="4992555"/>
          </a:xfrm>
          <a:prstGeom prst="rect">
            <a:avLst/>
          </a:prstGeom>
        </p:spPr>
        <p:txBody>
          <a:bodyPr>
            <a:noAutofit/>
          </a:bodyPr>
          <a:lstStyle/>
          <a:p>
            <a:r>
              <a:rPr lang="cs-CZ" dirty="0" err="1" smtClean="0">
                <a:solidFill>
                  <a:srgbClr val="307871"/>
                </a:solidFill>
                <a:latin typeface="Times New Roman" panose="02020603050405020304" pitchFamily="18" charset="0"/>
                <a:cs typeface="Times New Roman" panose="02020603050405020304" pitchFamily="18" charset="0"/>
              </a:rPr>
              <a:t>When</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should</a:t>
            </a:r>
            <a:r>
              <a:rPr lang="cs-CZ" dirty="0" smtClean="0">
                <a:solidFill>
                  <a:srgbClr val="307871"/>
                </a:solidFill>
                <a:latin typeface="Times New Roman" panose="02020603050405020304" pitchFamily="18" charset="0"/>
                <a:cs typeface="Times New Roman" panose="02020603050405020304" pitchFamily="18" charset="0"/>
              </a:rPr>
              <a:t> my </a:t>
            </a:r>
            <a:r>
              <a:rPr lang="cs-CZ" dirty="0" err="1" smtClean="0">
                <a:solidFill>
                  <a:srgbClr val="307871"/>
                </a:solidFill>
                <a:latin typeface="Times New Roman" panose="02020603050405020304" pitchFamily="18" charset="0"/>
                <a:cs typeface="Times New Roman" panose="02020603050405020304" pitchFamily="18" charset="0"/>
              </a:rPr>
              <a:t>service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be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available</a:t>
            </a:r>
            <a:r>
              <a:rPr lang="cs-CZ" dirty="0" smtClean="0">
                <a:solidFill>
                  <a:srgbClr val="307871"/>
                </a:solidFill>
                <a:latin typeface="Times New Roman" panose="02020603050405020304" pitchFamily="18" charset="0"/>
                <a:cs typeface="Times New Roman" panose="02020603050405020304" pitchFamily="18" charset="0"/>
              </a:rPr>
              <a:t>?</a:t>
            </a:r>
          </a:p>
          <a:p>
            <a:endParaRPr lang="cs-CZ" dirty="0">
              <a:solidFill>
                <a:srgbClr val="307871"/>
              </a:solidFill>
              <a:latin typeface="Times New Roman" panose="02020603050405020304" pitchFamily="18" charset="0"/>
              <a:cs typeface="Times New Roman" panose="02020603050405020304" pitchFamily="18" charset="0"/>
            </a:endParaRPr>
          </a:p>
          <a:p>
            <a:r>
              <a:rPr lang="cs-CZ" dirty="0" smtClean="0">
                <a:solidFill>
                  <a:srgbClr val="307871"/>
                </a:solidFill>
                <a:latin typeface="Times New Roman" panose="02020603050405020304" pitchFamily="18" charset="0"/>
                <a:cs typeface="Times New Roman" panose="02020603050405020304" pitchFamily="18" charset="0"/>
              </a:rPr>
              <a:t>In </a:t>
            </a:r>
            <a:r>
              <a:rPr lang="cs-CZ" dirty="0" err="1" smtClean="0">
                <a:solidFill>
                  <a:srgbClr val="307871"/>
                </a:solidFill>
                <a:latin typeface="Times New Roman" panose="02020603050405020304" pitchFamily="18" charset="0"/>
                <a:cs typeface="Times New Roman" panose="02020603050405020304" pitchFamily="18" charset="0"/>
              </a:rPr>
              <a:t>the</a:t>
            </a:r>
            <a:r>
              <a:rPr lang="cs-CZ" dirty="0" smtClean="0">
                <a:solidFill>
                  <a:srgbClr val="307871"/>
                </a:solidFill>
                <a:latin typeface="Times New Roman" panose="02020603050405020304" pitchFamily="18" charset="0"/>
                <a:cs typeface="Times New Roman" panose="02020603050405020304" pitchFamily="18" charset="0"/>
              </a:rPr>
              <a:t> past </a:t>
            </a:r>
            <a:r>
              <a:rPr lang="cs-CZ" dirty="0" err="1" smtClean="0">
                <a:solidFill>
                  <a:srgbClr val="307871"/>
                </a:solidFill>
                <a:latin typeface="Times New Roman" panose="02020603050405020304" pitchFamily="18" charset="0"/>
                <a:cs typeface="Times New Roman" panose="02020603050405020304" pitchFamily="18" charset="0"/>
              </a:rPr>
              <a:t>it</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was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fixed</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hours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Now</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with</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new</a:t>
            </a:r>
            <a:r>
              <a:rPr lang="cs-CZ" dirty="0" smtClean="0">
                <a:solidFill>
                  <a:srgbClr val="307871"/>
                </a:solidFill>
                <a:latin typeface="Times New Roman" panose="02020603050405020304" pitchFamily="18" charset="0"/>
                <a:cs typeface="Times New Roman" panose="02020603050405020304" pitchFamily="18" charset="0"/>
              </a:rPr>
              <a:t> technology and </a:t>
            </a:r>
            <a:r>
              <a:rPr lang="cs-CZ" dirty="0" err="1" smtClean="0">
                <a:solidFill>
                  <a:srgbClr val="307871"/>
                </a:solidFill>
                <a:latin typeface="Times New Roman" panose="02020603050405020304" pitchFamily="18" charset="0"/>
                <a:cs typeface="Times New Roman" panose="02020603050405020304" pitchFamily="18" charset="0"/>
              </a:rPr>
              <a:t>new</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customers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its</a:t>
            </a:r>
            <a:r>
              <a:rPr lang="cs-CZ" dirty="0" smtClean="0">
                <a:solidFill>
                  <a:srgbClr val="307871"/>
                </a:solidFill>
                <a:latin typeface="Times New Roman" panose="02020603050405020304" pitchFamily="18" charset="0"/>
                <a:cs typeface="Times New Roman" panose="02020603050405020304" pitchFamily="18" charset="0"/>
              </a:rPr>
              <a:t> 24/7.</a:t>
            </a:r>
          </a:p>
          <a:p>
            <a:endParaRPr lang="cs-CZ" dirty="0">
              <a:solidFill>
                <a:srgbClr val="307871"/>
              </a:solidFill>
              <a:latin typeface="Times New Roman" panose="02020603050405020304" pitchFamily="18" charset="0"/>
              <a:cs typeface="Times New Roman" panose="02020603050405020304" pitchFamily="18" charset="0"/>
            </a:endParaRPr>
          </a:p>
          <a:p>
            <a:r>
              <a:rPr lang="cs-CZ" dirty="0" err="1" smtClean="0">
                <a:solidFill>
                  <a:srgbClr val="307871"/>
                </a:solidFill>
                <a:latin typeface="Times New Roman" panose="02020603050405020304" pitchFamily="18" charset="0"/>
                <a:cs typeface="Times New Roman" panose="02020603050405020304" pitchFamily="18" charset="0"/>
              </a:rPr>
              <a:t>We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need</a:t>
            </a:r>
            <a:r>
              <a:rPr lang="cs-CZ" dirty="0" smtClean="0">
                <a:solidFill>
                  <a:srgbClr val="307871"/>
                </a:solidFill>
                <a:latin typeface="Times New Roman" panose="02020603050405020304" pitchFamily="18" charset="0"/>
                <a:cs typeface="Times New Roman" panose="02020603050405020304" pitchFamily="18" charset="0"/>
              </a:rPr>
              <a:t> to analyse </a:t>
            </a:r>
            <a:r>
              <a:rPr lang="cs-CZ" dirty="0" err="1" smtClean="0">
                <a:solidFill>
                  <a:srgbClr val="307871"/>
                </a:solidFill>
                <a:latin typeface="Times New Roman" panose="02020603050405020304" pitchFamily="18" charset="0"/>
                <a:cs typeface="Times New Roman" panose="02020603050405020304" pitchFamily="18" charset="0"/>
              </a:rPr>
              <a:t>our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customers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E.g</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Sushi</a:t>
            </a:r>
            <a:r>
              <a:rPr lang="cs-CZ" dirty="0" smtClean="0">
                <a:solidFill>
                  <a:srgbClr val="307871"/>
                </a:solidFill>
                <a:latin typeface="Times New Roman" panose="02020603050405020304" pitchFamily="18" charset="0"/>
                <a:cs typeface="Times New Roman" panose="02020603050405020304" pitchFamily="18" charset="0"/>
              </a:rPr>
              <a:t> in Karviná – </a:t>
            </a:r>
            <a:r>
              <a:rPr lang="cs-CZ" dirty="0" err="1" smtClean="0">
                <a:solidFill>
                  <a:srgbClr val="307871"/>
                </a:solidFill>
                <a:latin typeface="Times New Roman" panose="02020603050405020304" pitchFamily="18" charset="0"/>
                <a:cs typeface="Times New Roman" panose="02020603050405020304" pitchFamily="18" charset="0"/>
              </a:rPr>
              <a:t>luxury</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service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experience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for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middle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class</a:t>
            </a:r>
            <a:r>
              <a:rPr lang="cs-CZ" dirty="0" smtClean="0">
                <a:solidFill>
                  <a:srgbClr val="307871"/>
                </a:solidFill>
                <a:latin typeface="Times New Roman" panose="02020603050405020304" pitchFamily="18" charset="0"/>
                <a:cs typeface="Times New Roman" panose="02020603050405020304" pitchFamily="18" charset="0"/>
              </a:rPr>
              <a:t> and </a:t>
            </a:r>
            <a:r>
              <a:rPr lang="cs-CZ" dirty="0" err="1" smtClean="0">
                <a:solidFill>
                  <a:srgbClr val="307871"/>
                </a:solidFill>
                <a:latin typeface="Times New Roman" panose="02020603050405020304" pitchFamily="18" charset="0"/>
                <a:cs typeface="Times New Roman" panose="02020603050405020304" pitchFamily="18" charset="0"/>
              </a:rPr>
              <a:t>upper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class</a:t>
            </a:r>
            <a:r>
              <a:rPr lang="cs-CZ" dirty="0" smtClean="0">
                <a:solidFill>
                  <a:srgbClr val="307871"/>
                </a:solidFill>
                <a:latin typeface="Times New Roman" panose="02020603050405020304" pitchFamily="18" charset="0"/>
                <a:cs typeface="Times New Roman" panose="02020603050405020304" pitchFamily="18" charset="0"/>
              </a:rPr>
              <a:t> – </a:t>
            </a:r>
            <a:r>
              <a:rPr lang="cs-CZ" dirty="0" err="1" smtClean="0">
                <a:solidFill>
                  <a:srgbClr val="307871"/>
                </a:solidFill>
                <a:latin typeface="Times New Roman" panose="02020603050405020304" pitchFamily="18" charset="0"/>
                <a:cs typeface="Times New Roman" panose="02020603050405020304" pitchFamily="18" charset="0"/>
              </a:rPr>
              <a:t>opened</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from</a:t>
            </a:r>
            <a:r>
              <a:rPr lang="cs-CZ" dirty="0" smtClean="0">
                <a:solidFill>
                  <a:srgbClr val="307871"/>
                </a:solidFill>
                <a:latin typeface="Times New Roman" panose="02020603050405020304" pitchFamily="18" charset="0"/>
                <a:cs typeface="Times New Roman" panose="02020603050405020304" pitchFamily="18" charset="0"/>
              </a:rPr>
              <a:t> 3PM to 9PM.</a:t>
            </a:r>
            <a:endParaRPr lang="cs-CZ"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Place and </a:t>
            </a:r>
            <a:r>
              <a:rPr lang="cs-CZ" dirty="0" err="1"/>
              <a:t>time</a:t>
            </a:r>
            <a:r>
              <a:rPr lang="cs-CZ" dirty="0"/>
              <a:t> </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32</a:t>
            </a:fld>
            <a:endParaRPr lang="cs-CZ" dirty="0"/>
          </a:p>
        </p:txBody>
      </p:sp>
    </p:spTree>
    <p:extLst>
      <p:ext uri="{BB962C8B-B14F-4D97-AF65-F5344CB8AC3E}">
        <p14:creationId xmlns:p14="http://schemas.microsoft.com/office/powerpoint/2010/main" val="7725373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31904" y="1137004"/>
            <a:ext cx="10756206" cy="4992555"/>
          </a:xfrm>
          <a:prstGeom prst="rect">
            <a:avLst/>
          </a:prstGeom>
        </p:spPr>
        <p:txBody>
          <a:bodyPr>
            <a:noAutofit/>
          </a:bodyPr>
          <a:lstStyle/>
          <a:p>
            <a:r>
              <a:rPr lang="cs-CZ" dirty="0" err="1" smtClean="0">
                <a:solidFill>
                  <a:srgbClr val="307871"/>
                </a:solidFill>
                <a:latin typeface="Times New Roman" panose="02020603050405020304" pitchFamily="18" charset="0"/>
                <a:cs typeface="Times New Roman" panose="02020603050405020304" pitchFamily="18" charset="0"/>
              </a:rPr>
              <a:t>Can</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we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sell</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our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services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internationally</a:t>
            </a:r>
            <a:r>
              <a:rPr lang="cs-CZ" dirty="0" smtClean="0">
                <a:solidFill>
                  <a:srgbClr val="307871"/>
                </a:solidFill>
                <a:latin typeface="Times New Roman" panose="02020603050405020304" pitchFamily="18" charset="0"/>
                <a:cs typeface="Times New Roman" panose="02020603050405020304" pitchFamily="18" charset="0"/>
              </a:rPr>
              <a:t>?</a:t>
            </a:r>
          </a:p>
          <a:p>
            <a:endParaRPr lang="cs-CZ" dirty="0">
              <a:solidFill>
                <a:srgbClr val="307871"/>
              </a:solidFill>
              <a:latin typeface="Times New Roman" panose="02020603050405020304" pitchFamily="18" charset="0"/>
              <a:cs typeface="Times New Roman" panose="02020603050405020304" pitchFamily="18" charset="0"/>
            </a:endParaRPr>
          </a:p>
          <a:p>
            <a:r>
              <a:rPr lang="cs-CZ" dirty="0" err="1" smtClean="0">
                <a:solidFill>
                  <a:srgbClr val="307871"/>
                </a:solidFill>
                <a:latin typeface="Times New Roman" panose="02020603050405020304" pitchFamily="18" charset="0"/>
                <a:cs typeface="Times New Roman" panose="02020603050405020304" pitchFamily="18" charset="0"/>
              </a:rPr>
              <a:t>Yes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we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can</a:t>
            </a:r>
            <a:r>
              <a:rPr lang="cs-CZ" dirty="0" smtClean="0">
                <a:solidFill>
                  <a:srgbClr val="307871"/>
                </a:solidFill>
                <a:latin typeface="Times New Roman" panose="02020603050405020304" pitchFamily="18" charset="0"/>
                <a:cs typeface="Times New Roman" panose="02020603050405020304" pitchFamily="18" charset="0"/>
              </a:rPr>
              <a:t>! </a:t>
            </a:r>
          </a:p>
          <a:p>
            <a:endParaRPr lang="cs-CZ" dirty="0">
              <a:solidFill>
                <a:srgbClr val="307871"/>
              </a:solidFill>
              <a:latin typeface="Times New Roman" panose="02020603050405020304" pitchFamily="18" charset="0"/>
              <a:cs typeface="Times New Roman" panose="02020603050405020304" pitchFamily="18" charset="0"/>
            </a:endParaRPr>
          </a:p>
          <a:p>
            <a:r>
              <a:rPr lang="cs-CZ" dirty="0" err="1" smtClean="0">
                <a:solidFill>
                  <a:srgbClr val="307871"/>
                </a:solidFill>
                <a:latin typeface="Times New Roman" panose="02020603050405020304" pitchFamily="18" charset="0"/>
                <a:cs typeface="Times New Roman" panose="02020603050405020304" pitchFamily="18" charset="0"/>
              </a:rPr>
              <a:t>However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we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have</a:t>
            </a:r>
            <a:r>
              <a:rPr lang="cs-CZ" dirty="0" smtClean="0">
                <a:solidFill>
                  <a:srgbClr val="307871"/>
                </a:solidFill>
                <a:latin typeface="Times New Roman" panose="02020603050405020304" pitchFamily="18" charset="0"/>
                <a:cs typeface="Times New Roman" panose="02020603050405020304" pitchFamily="18" charset="0"/>
              </a:rPr>
              <a:t> to </a:t>
            </a:r>
            <a:r>
              <a:rPr lang="cs-CZ" dirty="0" err="1" smtClean="0">
                <a:solidFill>
                  <a:srgbClr val="307871"/>
                </a:solidFill>
                <a:latin typeface="Times New Roman" panose="02020603050405020304" pitchFamily="18" charset="0"/>
                <a:cs typeface="Times New Roman" panose="02020603050405020304" pitchFamily="18" charset="0"/>
              </a:rPr>
              <a:t>adapt</a:t>
            </a:r>
            <a:r>
              <a:rPr lang="cs-CZ" dirty="0" smtClean="0">
                <a:solidFill>
                  <a:srgbClr val="307871"/>
                </a:solidFill>
                <a:latin typeface="Times New Roman" panose="02020603050405020304" pitchFamily="18" charset="0"/>
                <a:cs typeface="Times New Roman" panose="02020603050405020304" pitchFamily="18" charset="0"/>
              </a:rPr>
              <a:t> to </a:t>
            </a:r>
            <a:r>
              <a:rPr lang="cs-CZ" dirty="0" err="1" smtClean="0">
                <a:solidFill>
                  <a:srgbClr val="307871"/>
                </a:solidFill>
                <a:latin typeface="Times New Roman" panose="02020603050405020304" pitchFamily="18" charset="0"/>
                <a:cs typeface="Times New Roman" panose="02020603050405020304" pitchFamily="18" charset="0"/>
              </a:rPr>
              <a:t>our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customers</a:t>
            </a:r>
            <a:r>
              <a:rPr lang="cs-CZ" dirty="0" smtClean="0">
                <a:solidFill>
                  <a:srgbClr val="307871"/>
                </a:solidFill>
                <a:latin typeface="Times New Roman" panose="02020603050405020304" pitchFamily="18" charset="0"/>
                <a:cs typeface="Times New Roman" panose="02020603050405020304" pitchFamily="18" charset="0"/>
              </a:rPr>
              <a:t>. In </a:t>
            </a:r>
            <a:r>
              <a:rPr lang="cs-CZ" dirty="0" err="1" smtClean="0">
                <a:solidFill>
                  <a:srgbClr val="307871"/>
                </a:solidFill>
                <a:latin typeface="Times New Roman" panose="02020603050405020304" pitchFamily="18" charset="0"/>
                <a:cs typeface="Times New Roman" panose="02020603050405020304" pitchFamily="18" charset="0"/>
              </a:rPr>
              <a:t>every</a:t>
            </a:r>
            <a:r>
              <a:rPr lang="cs-CZ" dirty="0" smtClean="0">
                <a:solidFill>
                  <a:srgbClr val="307871"/>
                </a:solidFill>
                <a:latin typeface="Times New Roman" panose="02020603050405020304" pitchFamily="18" charset="0"/>
                <a:cs typeface="Times New Roman" panose="02020603050405020304" pitchFamily="18" charset="0"/>
              </a:rPr>
              <a:t> country, </a:t>
            </a:r>
            <a:r>
              <a:rPr lang="cs-CZ" dirty="0" err="1" smtClean="0">
                <a:solidFill>
                  <a:srgbClr val="307871"/>
                </a:solidFill>
                <a:latin typeface="Times New Roman" panose="02020603050405020304" pitchFamily="18" charset="0"/>
                <a:cs typeface="Times New Roman" panose="02020603050405020304" pitchFamily="18" charset="0"/>
              </a:rPr>
              <a:t>people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will</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demand</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different</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distribution</a:t>
            </a:r>
            <a:r>
              <a:rPr lang="cs-CZ" dirty="0" smtClean="0">
                <a:solidFill>
                  <a:srgbClr val="307871"/>
                </a:solidFill>
                <a:latin typeface="Times New Roman" panose="02020603050405020304" pitchFamily="18" charset="0"/>
                <a:cs typeface="Times New Roman" panose="02020603050405020304" pitchFamily="18" charset="0"/>
              </a:rPr>
              <a:t> and </a:t>
            </a:r>
            <a:r>
              <a:rPr lang="cs-CZ" dirty="0" err="1" smtClean="0">
                <a:solidFill>
                  <a:srgbClr val="307871"/>
                </a:solidFill>
                <a:latin typeface="Times New Roman" panose="02020603050405020304" pitchFamily="18" charset="0"/>
                <a:cs typeface="Times New Roman" panose="02020603050405020304" pitchFamily="18" charset="0"/>
              </a:rPr>
              <a:t>physical</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environment</a:t>
            </a:r>
            <a:r>
              <a:rPr lang="cs-CZ" dirty="0" smtClean="0">
                <a:solidFill>
                  <a:srgbClr val="307871"/>
                </a:solidFill>
                <a:latin typeface="Times New Roman" panose="02020603050405020304" pitchFamily="18" charset="0"/>
                <a:cs typeface="Times New Roman" panose="02020603050405020304" pitchFamily="18" charset="0"/>
              </a:rPr>
              <a:t>.</a:t>
            </a:r>
          </a:p>
          <a:p>
            <a:endParaRPr lang="cs-CZ" dirty="0">
              <a:solidFill>
                <a:srgbClr val="307871"/>
              </a:solidFill>
              <a:latin typeface="Times New Roman" panose="02020603050405020304" pitchFamily="18" charset="0"/>
              <a:cs typeface="Times New Roman" panose="02020603050405020304" pitchFamily="18" charset="0"/>
            </a:endParaRPr>
          </a:p>
          <a:p>
            <a:r>
              <a:rPr lang="cs-CZ" dirty="0" smtClean="0">
                <a:solidFill>
                  <a:srgbClr val="307871"/>
                </a:solidFill>
                <a:latin typeface="Times New Roman" panose="02020603050405020304" pitchFamily="18" charset="0"/>
                <a:cs typeface="Times New Roman" panose="02020603050405020304" pitchFamily="18" charset="0"/>
              </a:rPr>
              <a:t>Fast-food in USA </a:t>
            </a:r>
            <a:r>
              <a:rPr lang="cs-CZ" dirty="0" err="1" smtClean="0">
                <a:solidFill>
                  <a:srgbClr val="307871"/>
                </a:solidFill>
                <a:latin typeface="Times New Roman" panose="02020603050405020304" pitchFamily="18" charset="0"/>
                <a:cs typeface="Times New Roman" panose="02020603050405020304" pitchFamily="18" charset="0"/>
              </a:rPr>
              <a:t>is</a:t>
            </a:r>
            <a:r>
              <a:rPr lang="cs-CZ" dirty="0" smtClean="0">
                <a:solidFill>
                  <a:srgbClr val="307871"/>
                </a:solidFill>
                <a:latin typeface="Times New Roman" panose="02020603050405020304" pitchFamily="18" charset="0"/>
                <a:cs typeface="Times New Roman" panose="02020603050405020304" pitchFamily="18" charset="0"/>
              </a:rPr>
              <a:t> fast, </a:t>
            </a:r>
            <a:r>
              <a:rPr lang="cs-CZ" dirty="0" err="1" smtClean="0">
                <a:solidFill>
                  <a:srgbClr val="307871"/>
                </a:solidFill>
                <a:latin typeface="Times New Roman" panose="02020603050405020304" pitchFamily="18" charset="0"/>
                <a:cs typeface="Times New Roman" panose="02020603050405020304" pitchFamily="18" charset="0"/>
              </a:rPr>
              <a:t>mainly</a:t>
            </a:r>
            <a:r>
              <a:rPr lang="cs-CZ" dirty="0" smtClean="0">
                <a:solidFill>
                  <a:srgbClr val="307871"/>
                </a:solidFill>
                <a:latin typeface="Times New Roman" panose="02020603050405020304" pitchFamily="18" charset="0"/>
                <a:cs typeface="Times New Roman" panose="02020603050405020304" pitchFamily="18" charset="0"/>
              </a:rPr>
              <a:t> done </a:t>
            </a:r>
            <a:r>
              <a:rPr lang="cs-CZ" dirty="0" err="1" smtClean="0">
                <a:solidFill>
                  <a:srgbClr val="307871"/>
                </a:solidFill>
                <a:latin typeface="Times New Roman" panose="02020603050405020304" pitchFamily="18" charset="0"/>
                <a:cs typeface="Times New Roman" panose="02020603050405020304" pitchFamily="18" charset="0"/>
              </a:rPr>
              <a:t>from</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the</a:t>
            </a:r>
            <a:r>
              <a:rPr lang="cs-CZ" dirty="0" smtClean="0">
                <a:solidFill>
                  <a:srgbClr val="307871"/>
                </a:solidFill>
                <a:latin typeface="Times New Roman" panose="02020603050405020304" pitchFamily="18" charset="0"/>
                <a:cs typeface="Times New Roman" panose="02020603050405020304" pitchFamily="18" charset="0"/>
              </a:rPr>
              <a:t> car, in EU </a:t>
            </a:r>
            <a:r>
              <a:rPr lang="cs-CZ" dirty="0" err="1" smtClean="0">
                <a:solidFill>
                  <a:srgbClr val="307871"/>
                </a:solidFill>
                <a:latin typeface="Times New Roman" panose="02020603050405020304" pitchFamily="18" charset="0"/>
                <a:cs typeface="Times New Roman" panose="02020603050405020304" pitchFamily="18" charset="0"/>
              </a:rPr>
              <a:t>its</a:t>
            </a:r>
            <a:r>
              <a:rPr lang="cs-CZ" dirty="0" smtClean="0">
                <a:solidFill>
                  <a:srgbClr val="307871"/>
                </a:solidFill>
                <a:latin typeface="Times New Roman" panose="02020603050405020304" pitchFamily="18" charset="0"/>
                <a:cs typeface="Times New Roman" panose="02020603050405020304" pitchFamily="18" charset="0"/>
              </a:rPr>
              <a:t> not as fast, </a:t>
            </a:r>
            <a:r>
              <a:rPr lang="cs-CZ" dirty="0" err="1" smtClean="0">
                <a:solidFill>
                  <a:srgbClr val="307871"/>
                </a:solidFill>
                <a:latin typeface="Times New Roman" panose="02020603050405020304" pitchFamily="18" charset="0"/>
                <a:cs typeface="Times New Roman" panose="02020603050405020304" pitchFamily="18" charset="0"/>
              </a:rPr>
              <a:t>mainly</a:t>
            </a:r>
            <a:r>
              <a:rPr lang="cs-CZ" dirty="0" smtClean="0">
                <a:solidFill>
                  <a:srgbClr val="307871"/>
                </a:solidFill>
                <a:latin typeface="Times New Roman" panose="02020603050405020304" pitchFamily="18" charset="0"/>
                <a:cs typeface="Times New Roman" panose="02020603050405020304" pitchFamily="18" charset="0"/>
              </a:rPr>
              <a:t> done in a restaurant, in </a:t>
            </a:r>
            <a:r>
              <a:rPr lang="cs-CZ" dirty="0" err="1" smtClean="0">
                <a:solidFill>
                  <a:srgbClr val="307871"/>
                </a:solidFill>
                <a:latin typeface="Times New Roman" panose="02020603050405020304" pitchFamily="18" charset="0"/>
                <a:cs typeface="Times New Roman" panose="02020603050405020304" pitchFamily="18" charset="0"/>
              </a:rPr>
              <a:t>Turkey</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its</a:t>
            </a:r>
            <a:r>
              <a:rPr lang="cs-CZ" dirty="0" smtClean="0">
                <a:solidFill>
                  <a:srgbClr val="307871"/>
                </a:solidFill>
                <a:latin typeface="Times New Roman" panose="02020603050405020304" pitchFamily="18" charset="0"/>
                <a:cs typeface="Times New Roman" panose="02020603050405020304" pitchFamily="18" charset="0"/>
              </a:rPr>
              <a:t> much </a:t>
            </a:r>
            <a:r>
              <a:rPr lang="cs-CZ" dirty="0" err="1" smtClean="0">
                <a:solidFill>
                  <a:srgbClr val="307871"/>
                </a:solidFill>
                <a:latin typeface="Times New Roman" panose="02020603050405020304" pitchFamily="18" charset="0"/>
                <a:cs typeface="Times New Roman" panose="02020603050405020304" pitchFamily="18" charset="0"/>
              </a:rPr>
              <a:t>slower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small</a:t>
            </a:r>
            <a:r>
              <a:rPr lang="cs-CZ" dirty="0" smtClean="0">
                <a:solidFill>
                  <a:srgbClr val="307871"/>
                </a:solidFill>
                <a:latin typeface="Times New Roman" panose="02020603050405020304" pitchFamily="18" charset="0"/>
                <a:cs typeface="Times New Roman" panose="02020603050405020304" pitchFamily="18" charset="0"/>
              </a:rPr>
              <a:t>-talk </a:t>
            </a:r>
            <a:r>
              <a:rPr lang="cs-CZ" dirty="0" err="1" smtClean="0">
                <a:solidFill>
                  <a:srgbClr val="307871"/>
                </a:solidFill>
                <a:latin typeface="Times New Roman" panose="02020603050405020304" pitchFamily="18" charset="0"/>
                <a:cs typeface="Times New Roman" panose="02020603050405020304" pitchFamily="18" charset="0"/>
              </a:rPr>
              <a:t>with</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employees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is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required</a:t>
            </a:r>
            <a:r>
              <a:rPr lang="cs-CZ" dirty="0" smtClean="0">
                <a:solidFill>
                  <a:srgbClr val="307871"/>
                </a:solidFill>
                <a:latin typeface="Times New Roman" panose="02020603050405020304" pitchFamily="18" charset="0"/>
                <a:cs typeface="Times New Roman" panose="02020603050405020304" pitchFamily="18" charset="0"/>
              </a:rPr>
              <a:t>.</a:t>
            </a:r>
            <a:endParaRPr lang="cs-CZ"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err="1" smtClean="0"/>
              <a:t>Services</a:t>
            </a:r>
            <a:r>
              <a:rPr lang="cs-CZ" dirty="0" smtClean="0"/>
              <a:t> </a:t>
            </a:r>
            <a:r>
              <a:rPr lang="cs-CZ" dirty="0" err="1" smtClean="0"/>
              <a:t>internationally</a:t>
            </a:r>
            <a:r>
              <a:rPr lang="cs-CZ" dirty="0" smtClean="0"/>
              <a:t>?</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33</a:t>
            </a:fld>
            <a:endParaRPr lang="cs-CZ" dirty="0"/>
          </a:p>
        </p:txBody>
      </p:sp>
    </p:spTree>
    <p:extLst>
      <p:ext uri="{BB962C8B-B14F-4D97-AF65-F5344CB8AC3E}">
        <p14:creationId xmlns:p14="http://schemas.microsoft.com/office/powerpoint/2010/main" val="11598969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412333" y="576523"/>
            <a:ext cx="1901483"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Conclusion</a:t>
            </a:r>
            <a:endParaRPr kumimoji="0" lang="en-GB" sz="2800" b="1" i="0" u="none" strike="noStrike" kern="0" cap="none" spc="0" normalizeH="0" baseline="0" dirty="0">
              <a:ln>
                <a:noFill/>
              </a:ln>
              <a:solidFill>
                <a:sysClr val="windowText" lastClr="000000"/>
              </a:solidFill>
              <a:effectLst/>
              <a:uLnTx/>
              <a:uFillTx/>
            </a:endParaRPr>
          </a:p>
        </p:txBody>
      </p:sp>
      <p:sp>
        <p:nvSpPr>
          <p:cNvPr id="2" name="TextovéPole 1"/>
          <p:cNvSpPr txBox="1"/>
          <p:nvPr/>
        </p:nvSpPr>
        <p:spPr>
          <a:xfrm>
            <a:off x="117049" y="1548711"/>
            <a:ext cx="10156504" cy="461665"/>
          </a:xfrm>
          <a:prstGeom prst="rect">
            <a:avLst/>
          </a:prstGeom>
          <a:solidFill>
            <a:schemeClr val="accent6">
              <a:lumMod val="40000"/>
              <a:lumOff val="60000"/>
            </a:schemeClr>
          </a:solidFill>
        </p:spPr>
        <p:txBody>
          <a:bodyPr wrap="square" rtlCol="0">
            <a:spAutoFit/>
          </a:bodyPr>
          <a:lstStyle/>
          <a:p>
            <a:endParaRPr lang="cs-CZ" sz="2400" b="1" dirty="0">
              <a:solidFill>
                <a:srgbClr val="002060"/>
              </a:solidFill>
              <a:cs typeface="Arial" panose="020B0604020202020204" pitchFamily="34"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7" name="Content Placeholder 2">
            <a:extLst>
              <a:ext uri="{FF2B5EF4-FFF2-40B4-BE49-F238E27FC236}">
                <a16:creationId xmlns:a16="http://schemas.microsoft.com/office/drawing/2014/main" xmlns="" id="{2C251978-D2C0-4060-9117-96E17C5F82A7}"/>
              </a:ext>
            </a:extLst>
          </p:cNvPr>
          <p:cNvSpPr txBox="1">
            <a:spLocks/>
          </p:cNvSpPr>
          <p:nvPr/>
        </p:nvSpPr>
        <p:spPr>
          <a:xfrm>
            <a:off x="527381" y="2207171"/>
            <a:ext cx="10965681" cy="4815367"/>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300" dirty="0" err="1" smtClean="0"/>
              <a:t>You</a:t>
            </a:r>
            <a:r>
              <a:rPr lang="cs-CZ" sz="2300" dirty="0" smtClean="0"/>
              <a:t> </a:t>
            </a:r>
            <a:r>
              <a:rPr lang="cs-CZ" sz="2300" dirty="0" err="1" smtClean="0"/>
              <a:t>have</a:t>
            </a:r>
            <a:r>
              <a:rPr lang="cs-CZ" sz="2300" dirty="0" smtClean="0"/>
              <a:t> </a:t>
            </a:r>
            <a:r>
              <a:rPr lang="cs-CZ" sz="2300" dirty="0" err="1" smtClean="0"/>
              <a:t>learned</a:t>
            </a:r>
            <a:r>
              <a:rPr lang="cs-CZ" sz="2300" dirty="0" smtClean="0"/>
              <a:t> </a:t>
            </a:r>
            <a:r>
              <a:rPr lang="cs-CZ" sz="2300" dirty="0" err="1" smtClean="0"/>
              <a:t>about</a:t>
            </a:r>
            <a:r>
              <a:rPr lang="cs-CZ" sz="2300" dirty="0" smtClean="0"/>
              <a:t> </a:t>
            </a:r>
            <a:r>
              <a:rPr lang="cs-CZ" sz="2300" dirty="0" err="1" smtClean="0"/>
              <a:t>the</a:t>
            </a:r>
            <a:r>
              <a:rPr lang="cs-CZ" sz="2300" dirty="0" smtClean="0"/>
              <a:t> </a:t>
            </a:r>
            <a:r>
              <a:rPr lang="cs-CZ" sz="2300" dirty="0" err="1" smtClean="0"/>
              <a:t>physical</a:t>
            </a:r>
            <a:r>
              <a:rPr lang="cs-CZ" sz="2300" dirty="0" smtClean="0"/>
              <a:t> </a:t>
            </a:r>
            <a:r>
              <a:rPr lang="cs-CZ" sz="2300" dirty="0" err="1" smtClean="0"/>
              <a:t>environment</a:t>
            </a:r>
            <a:r>
              <a:rPr lang="cs-CZ" sz="2300" dirty="0" smtClean="0"/>
              <a:t> and </a:t>
            </a:r>
            <a:r>
              <a:rPr lang="cs-CZ" sz="2300" dirty="0" err="1" smtClean="0"/>
              <a:t>distribution</a:t>
            </a:r>
            <a:r>
              <a:rPr lang="cs-CZ" sz="2300" dirty="0" smtClean="0"/>
              <a:t> of </a:t>
            </a:r>
            <a:r>
              <a:rPr lang="cs-CZ" sz="2300" dirty="0" err="1" smtClean="0"/>
              <a:t>services</a:t>
            </a:r>
            <a:r>
              <a:rPr lang="cs-CZ" sz="2300" dirty="0" smtClean="0"/>
              <a:t>.</a:t>
            </a:r>
          </a:p>
          <a:p>
            <a:pPr algn="just"/>
            <a:r>
              <a:rPr lang="cs-CZ" sz="2300" dirty="0" err="1" smtClean="0"/>
              <a:t>We</a:t>
            </a:r>
            <a:r>
              <a:rPr lang="cs-CZ" sz="2300" dirty="0" smtClean="0"/>
              <a:t> </a:t>
            </a:r>
            <a:r>
              <a:rPr lang="cs-CZ" sz="2300" dirty="0" err="1" smtClean="0"/>
              <a:t>hav</a:t>
            </a:r>
            <a:r>
              <a:rPr lang="cs-CZ" sz="2300" dirty="0" err="1" smtClean="0"/>
              <a:t>e</a:t>
            </a:r>
            <a:r>
              <a:rPr lang="cs-CZ" sz="2300" dirty="0" smtClean="0"/>
              <a:t> </a:t>
            </a:r>
            <a:r>
              <a:rPr lang="cs-CZ" sz="2300" dirty="0" err="1" smtClean="0"/>
              <a:t>gone</a:t>
            </a:r>
            <a:r>
              <a:rPr lang="cs-CZ" sz="2300" dirty="0" smtClean="0"/>
              <a:t> </a:t>
            </a:r>
            <a:r>
              <a:rPr lang="cs-CZ" sz="2300" dirty="0" err="1" smtClean="0"/>
              <a:t>through</a:t>
            </a:r>
            <a:r>
              <a:rPr lang="cs-CZ" sz="2300" dirty="0" smtClean="0"/>
              <a:t> </a:t>
            </a:r>
            <a:r>
              <a:rPr lang="cs-CZ" sz="2300" dirty="0" err="1" smtClean="0"/>
              <a:t>what</a:t>
            </a:r>
            <a:r>
              <a:rPr lang="cs-CZ" sz="2300" dirty="0" smtClean="0"/>
              <a:t> </a:t>
            </a:r>
            <a:r>
              <a:rPr lang="cs-CZ" sz="2300" dirty="0" err="1" smtClean="0"/>
              <a:t>physical</a:t>
            </a:r>
            <a:r>
              <a:rPr lang="cs-CZ" sz="2300" dirty="0" smtClean="0"/>
              <a:t> </a:t>
            </a:r>
            <a:r>
              <a:rPr lang="cs-CZ" sz="2300" dirty="0" err="1" smtClean="0"/>
              <a:t>environment</a:t>
            </a:r>
            <a:r>
              <a:rPr lang="cs-CZ" sz="2300" dirty="0" smtClean="0"/>
              <a:t> </a:t>
            </a:r>
            <a:r>
              <a:rPr lang="cs-CZ" sz="2300" dirty="0" err="1" smtClean="0"/>
              <a:t>means</a:t>
            </a:r>
            <a:r>
              <a:rPr lang="cs-CZ" sz="2300" dirty="0" smtClean="0"/>
              <a:t>, </a:t>
            </a:r>
            <a:r>
              <a:rPr lang="cs-CZ" sz="2300" dirty="0" err="1" smtClean="0"/>
              <a:t>nowadays</a:t>
            </a:r>
            <a:r>
              <a:rPr lang="cs-CZ" sz="2300" dirty="0" smtClean="0"/>
              <a:t> </a:t>
            </a:r>
            <a:r>
              <a:rPr lang="cs-CZ" sz="2300" dirty="0" err="1" smtClean="0"/>
              <a:t>also</a:t>
            </a:r>
            <a:r>
              <a:rPr lang="cs-CZ" sz="2300" dirty="0" smtClean="0"/>
              <a:t> </a:t>
            </a:r>
            <a:r>
              <a:rPr lang="cs-CZ" sz="2300" dirty="0" err="1" smtClean="0"/>
              <a:t>called</a:t>
            </a:r>
            <a:r>
              <a:rPr lang="cs-CZ" sz="2300" dirty="0" smtClean="0"/>
              <a:t> </a:t>
            </a:r>
            <a:r>
              <a:rPr lang="cs-CZ" sz="2300" dirty="0" err="1" smtClean="0"/>
              <a:t>the</a:t>
            </a:r>
            <a:r>
              <a:rPr lang="cs-CZ" sz="2300" dirty="0" smtClean="0"/>
              <a:t> </a:t>
            </a:r>
            <a:r>
              <a:rPr lang="cs-CZ" sz="2300" dirty="0" err="1" smtClean="0"/>
              <a:t>serviscape</a:t>
            </a:r>
            <a:r>
              <a:rPr lang="cs-CZ" sz="2300" dirty="0" smtClean="0"/>
              <a:t>. </a:t>
            </a:r>
          </a:p>
          <a:p>
            <a:pPr algn="just"/>
            <a:r>
              <a:rPr lang="cs-CZ" sz="2300" dirty="0" err="1" smtClean="0"/>
              <a:t>How</a:t>
            </a:r>
            <a:r>
              <a:rPr lang="cs-CZ" sz="2300" dirty="0" smtClean="0"/>
              <a:t> </a:t>
            </a:r>
            <a:r>
              <a:rPr lang="cs-CZ" sz="2300" dirty="0" err="1" smtClean="0"/>
              <a:t>various</a:t>
            </a:r>
            <a:r>
              <a:rPr lang="cs-CZ" sz="2300" dirty="0" smtClean="0"/>
              <a:t> </a:t>
            </a:r>
            <a:r>
              <a:rPr lang="cs-CZ" sz="2300" dirty="0" err="1" smtClean="0"/>
              <a:t>human</a:t>
            </a:r>
            <a:r>
              <a:rPr lang="cs-CZ" sz="2300" dirty="0" smtClean="0"/>
              <a:t> </a:t>
            </a:r>
            <a:r>
              <a:rPr lang="cs-CZ" sz="2300" dirty="0" err="1" smtClean="0"/>
              <a:t>senses</a:t>
            </a:r>
            <a:r>
              <a:rPr lang="cs-CZ" sz="2300" dirty="0" smtClean="0"/>
              <a:t> are </a:t>
            </a:r>
            <a:r>
              <a:rPr lang="cs-CZ" sz="2300" dirty="0" err="1" smtClean="0"/>
              <a:t>connected</a:t>
            </a:r>
            <a:r>
              <a:rPr lang="cs-CZ" sz="2300" dirty="0" smtClean="0"/>
              <a:t> </a:t>
            </a:r>
            <a:r>
              <a:rPr lang="cs-CZ" sz="2300" dirty="0" err="1" smtClean="0"/>
              <a:t>with</a:t>
            </a:r>
            <a:r>
              <a:rPr lang="cs-CZ" sz="2300" dirty="0" smtClean="0"/>
              <a:t> </a:t>
            </a:r>
            <a:r>
              <a:rPr lang="cs-CZ" sz="2300" dirty="0" err="1" smtClean="0"/>
              <a:t>our</a:t>
            </a:r>
            <a:r>
              <a:rPr lang="cs-CZ" sz="2300" dirty="0" smtClean="0"/>
              <a:t> </a:t>
            </a:r>
            <a:r>
              <a:rPr lang="cs-CZ" sz="2300" dirty="0" err="1" smtClean="0"/>
              <a:t>servicescape</a:t>
            </a:r>
            <a:r>
              <a:rPr lang="cs-CZ" sz="2300" dirty="0" smtClean="0"/>
              <a:t>.</a:t>
            </a:r>
          </a:p>
          <a:p>
            <a:pPr algn="just"/>
            <a:r>
              <a:rPr lang="cs-CZ" sz="2300" dirty="0" err="1" smtClean="0"/>
              <a:t>We</a:t>
            </a:r>
            <a:r>
              <a:rPr lang="cs-CZ" sz="2300" dirty="0" smtClean="0"/>
              <a:t> </a:t>
            </a:r>
            <a:r>
              <a:rPr lang="cs-CZ" sz="2300" dirty="0" err="1" smtClean="0"/>
              <a:t>have</a:t>
            </a:r>
            <a:r>
              <a:rPr lang="cs-CZ" sz="2300" dirty="0" smtClean="0"/>
              <a:t> </a:t>
            </a:r>
            <a:r>
              <a:rPr lang="cs-CZ" sz="2300" dirty="0" err="1" smtClean="0"/>
              <a:t>examined</a:t>
            </a:r>
            <a:r>
              <a:rPr lang="cs-CZ" sz="2300" dirty="0" smtClean="0"/>
              <a:t> </a:t>
            </a:r>
            <a:r>
              <a:rPr lang="cs-CZ" sz="2300" dirty="0" err="1" smtClean="0"/>
              <a:t>the</a:t>
            </a:r>
            <a:r>
              <a:rPr lang="cs-CZ" sz="2300" dirty="0" smtClean="0"/>
              <a:t> </a:t>
            </a:r>
            <a:r>
              <a:rPr lang="cs-CZ" sz="2300" dirty="0" err="1" smtClean="0"/>
              <a:t>distribution</a:t>
            </a:r>
            <a:r>
              <a:rPr lang="cs-CZ" sz="2300" dirty="0" smtClean="0"/>
              <a:t> of </a:t>
            </a:r>
            <a:r>
              <a:rPr lang="cs-CZ" sz="2300" dirty="0" err="1" smtClean="0"/>
              <a:t>services</a:t>
            </a:r>
            <a:r>
              <a:rPr lang="cs-CZ" sz="2300" dirty="0" smtClean="0"/>
              <a:t>. </a:t>
            </a:r>
            <a:r>
              <a:rPr lang="cs-CZ" sz="2300" dirty="0" err="1" smtClean="0"/>
              <a:t>Various</a:t>
            </a:r>
            <a:r>
              <a:rPr lang="cs-CZ" sz="2300" dirty="0" smtClean="0"/>
              <a:t> </a:t>
            </a:r>
            <a:r>
              <a:rPr lang="cs-CZ" sz="2300" dirty="0" err="1" smtClean="0"/>
              <a:t>intermediaries</a:t>
            </a:r>
            <a:r>
              <a:rPr lang="cs-CZ" sz="2300" dirty="0" smtClean="0"/>
              <a:t>, </a:t>
            </a:r>
            <a:r>
              <a:rPr lang="cs-CZ" sz="2300" dirty="0" err="1" smtClean="0"/>
              <a:t>the</a:t>
            </a:r>
            <a:r>
              <a:rPr lang="cs-CZ" sz="2300" dirty="0" smtClean="0"/>
              <a:t> role of </a:t>
            </a:r>
            <a:r>
              <a:rPr lang="cs-CZ" sz="2300" dirty="0" err="1" smtClean="0"/>
              <a:t>time</a:t>
            </a:r>
            <a:r>
              <a:rPr lang="cs-CZ" sz="2300" dirty="0" smtClean="0"/>
              <a:t> and place in </a:t>
            </a:r>
            <a:r>
              <a:rPr lang="cs-CZ" sz="2300" dirty="0" err="1" smtClean="0"/>
              <a:t>distribution</a:t>
            </a:r>
            <a:r>
              <a:rPr lang="cs-CZ" sz="2300" dirty="0" smtClean="0"/>
              <a:t>. </a:t>
            </a:r>
          </a:p>
          <a:p>
            <a:pPr algn="just"/>
            <a:r>
              <a:rPr lang="cs-CZ" sz="2300" dirty="0" err="1" smtClean="0"/>
              <a:t>Our</a:t>
            </a:r>
            <a:r>
              <a:rPr lang="cs-CZ" sz="2300" dirty="0" smtClean="0"/>
              <a:t> </a:t>
            </a:r>
            <a:r>
              <a:rPr lang="cs-CZ" sz="2300" dirty="0" err="1" smtClean="0"/>
              <a:t>lecture</a:t>
            </a:r>
            <a:r>
              <a:rPr lang="cs-CZ" sz="2300" dirty="0" smtClean="0"/>
              <a:t> </a:t>
            </a:r>
            <a:r>
              <a:rPr lang="cs-CZ" sz="2300" dirty="0" err="1" smtClean="0"/>
              <a:t>concluded</a:t>
            </a:r>
            <a:r>
              <a:rPr lang="cs-CZ" sz="2300" dirty="0" smtClean="0"/>
              <a:t> </a:t>
            </a:r>
            <a:r>
              <a:rPr lang="cs-CZ" sz="2300" dirty="0" err="1" smtClean="0"/>
              <a:t>with</a:t>
            </a:r>
            <a:r>
              <a:rPr lang="cs-CZ" sz="2300" dirty="0" smtClean="0"/>
              <a:t> </a:t>
            </a:r>
            <a:r>
              <a:rPr lang="cs-CZ" sz="2300" dirty="0" err="1" smtClean="0"/>
              <a:t>services</a:t>
            </a:r>
            <a:r>
              <a:rPr lang="cs-CZ" sz="2300" dirty="0" smtClean="0"/>
              <a:t> in </a:t>
            </a:r>
            <a:r>
              <a:rPr lang="cs-CZ" sz="2300" dirty="0" err="1" smtClean="0"/>
              <a:t>international</a:t>
            </a:r>
            <a:r>
              <a:rPr lang="cs-CZ" sz="2300" dirty="0" smtClean="0"/>
              <a:t> </a:t>
            </a:r>
            <a:r>
              <a:rPr lang="cs-CZ" sz="2300" dirty="0" err="1" smtClean="0"/>
              <a:t>environment</a:t>
            </a:r>
            <a:r>
              <a:rPr lang="cs-CZ" sz="2300" dirty="0" smtClean="0"/>
              <a:t>. </a:t>
            </a:r>
            <a:endParaRPr lang="cs-CZ" sz="2300" dirty="0"/>
          </a:p>
        </p:txBody>
      </p:sp>
    </p:spTree>
    <p:extLst>
      <p:ext uri="{BB962C8B-B14F-4D97-AF65-F5344CB8AC3E}">
        <p14:creationId xmlns:p14="http://schemas.microsoft.com/office/powerpoint/2010/main" val="3044440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420859" cy="4704523"/>
          </a:xfrm>
          <a:prstGeom prst="rect">
            <a:avLst/>
          </a:prstGeom>
        </p:spPr>
        <p:txBody>
          <a:bodyPr>
            <a:noAutofit/>
          </a:bodyPr>
          <a:lstStyle/>
          <a:p>
            <a:r>
              <a:rPr lang="en-US" dirty="0">
                <a:solidFill>
                  <a:srgbClr val="307871"/>
                </a:solidFill>
                <a:latin typeface="Times New Roman" panose="02020603050405020304" pitchFamily="18" charset="0"/>
                <a:cs typeface="Times New Roman" panose="02020603050405020304" pitchFamily="18" charset="0"/>
              </a:rPr>
              <a:t>Services as we know are largely intangible when </a:t>
            </a:r>
            <a:r>
              <a:rPr lang="en-US" dirty="0" smtClean="0">
                <a:solidFill>
                  <a:srgbClr val="307871"/>
                </a:solidFill>
                <a:latin typeface="Times New Roman" panose="02020603050405020304" pitchFamily="18" charset="0"/>
                <a:cs typeface="Times New Roman" panose="02020603050405020304" pitchFamily="18" charset="0"/>
              </a:rPr>
              <a:t>market</a:t>
            </a:r>
            <a:r>
              <a:rPr lang="cs-CZ" dirty="0" err="1" smtClean="0">
                <a:solidFill>
                  <a:srgbClr val="307871"/>
                </a:solidFill>
                <a:latin typeface="Times New Roman" panose="02020603050405020304" pitchFamily="18" charset="0"/>
                <a:cs typeface="Times New Roman" panose="02020603050405020304" pitchFamily="18" charset="0"/>
              </a:rPr>
              <a:t>ed</a:t>
            </a:r>
            <a:r>
              <a:rPr lang="en-US" dirty="0" smtClean="0">
                <a:solidFill>
                  <a:srgbClr val="307871"/>
                </a:solidFill>
                <a:latin typeface="Times New Roman" panose="02020603050405020304" pitchFamily="18" charset="0"/>
                <a:cs typeface="Times New Roman" panose="02020603050405020304" pitchFamily="18" charset="0"/>
              </a:rPr>
              <a:t>. </a:t>
            </a:r>
            <a:endParaRPr lang="cs-CZ" dirty="0" smtClean="0">
              <a:solidFill>
                <a:srgbClr val="307871"/>
              </a:solidFill>
              <a:latin typeface="Times New Roman" panose="02020603050405020304" pitchFamily="18" charset="0"/>
              <a:cs typeface="Times New Roman" panose="02020603050405020304" pitchFamily="18" charset="0"/>
            </a:endParaRPr>
          </a:p>
          <a:p>
            <a:r>
              <a:rPr lang="en-US" dirty="0" smtClean="0">
                <a:solidFill>
                  <a:srgbClr val="307871"/>
                </a:solidFill>
                <a:latin typeface="Times New Roman" panose="02020603050405020304" pitchFamily="18" charset="0"/>
                <a:cs typeface="Times New Roman" panose="02020603050405020304" pitchFamily="18" charset="0"/>
              </a:rPr>
              <a:t>However </a:t>
            </a:r>
            <a:r>
              <a:rPr lang="en-US" dirty="0">
                <a:solidFill>
                  <a:srgbClr val="307871"/>
                </a:solidFill>
                <a:latin typeface="Times New Roman" panose="02020603050405020304" pitchFamily="18" charset="0"/>
                <a:cs typeface="Times New Roman" panose="02020603050405020304" pitchFamily="18" charset="0"/>
              </a:rPr>
              <a:t>customers tend to rely on physical cues to help them evaluate the product before they buy it. </a:t>
            </a:r>
            <a:endParaRPr lang="cs-CZ" dirty="0" smtClean="0">
              <a:solidFill>
                <a:srgbClr val="307871"/>
              </a:solidFill>
              <a:latin typeface="Times New Roman" panose="02020603050405020304" pitchFamily="18" charset="0"/>
              <a:cs typeface="Times New Roman" panose="02020603050405020304" pitchFamily="18" charset="0"/>
            </a:endParaRPr>
          </a:p>
          <a:p>
            <a:r>
              <a:rPr lang="en-US" dirty="0" smtClean="0">
                <a:solidFill>
                  <a:srgbClr val="307871"/>
                </a:solidFill>
                <a:latin typeface="Times New Roman" panose="02020603050405020304" pitchFamily="18" charset="0"/>
                <a:cs typeface="Times New Roman" panose="02020603050405020304" pitchFamily="18" charset="0"/>
              </a:rPr>
              <a:t>Therefore </a:t>
            </a:r>
            <a:r>
              <a:rPr lang="en-US" dirty="0">
                <a:solidFill>
                  <a:srgbClr val="307871"/>
                </a:solidFill>
                <a:latin typeface="Times New Roman" panose="02020603050405020304" pitchFamily="18" charset="0"/>
                <a:cs typeface="Times New Roman" panose="02020603050405020304" pitchFamily="18" charset="0"/>
              </a:rPr>
              <a:t>marketers develop what we call physical evidence to replace these physical cues in a service. </a:t>
            </a:r>
            <a:endParaRPr lang="cs-CZ" dirty="0" smtClean="0">
              <a:solidFill>
                <a:srgbClr val="307871"/>
              </a:solidFill>
              <a:latin typeface="Times New Roman" panose="02020603050405020304" pitchFamily="18" charset="0"/>
              <a:cs typeface="Times New Roman" panose="02020603050405020304" pitchFamily="18" charset="0"/>
            </a:endParaRPr>
          </a:p>
          <a:p>
            <a:endParaRPr lang="cs-CZ" dirty="0">
              <a:solidFill>
                <a:srgbClr val="307871"/>
              </a:solidFill>
              <a:latin typeface="Times New Roman" panose="02020603050405020304" pitchFamily="18" charset="0"/>
              <a:cs typeface="Times New Roman" panose="02020603050405020304" pitchFamily="18" charset="0"/>
            </a:endParaRPr>
          </a:p>
          <a:p>
            <a:r>
              <a:rPr lang="en-US" dirty="0" smtClean="0">
                <a:solidFill>
                  <a:srgbClr val="307871"/>
                </a:solidFill>
                <a:latin typeface="Times New Roman" panose="02020603050405020304" pitchFamily="18" charset="0"/>
                <a:cs typeface="Times New Roman" panose="02020603050405020304" pitchFamily="18" charset="0"/>
              </a:rPr>
              <a:t>The </a:t>
            </a:r>
            <a:r>
              <a:rPr lang="en-US" dirty="0">
                <a:solidFill>
                  <a:srgbClr val="307871"/>
                </a:solidFill>
                <a:latin typeface="Times New Roman" panose="02020603050405020304" pitchFamily="18" charset="0"/>
                <a:cs typeface="Times New Roman" panose="02020603050405020304" pitchFamily="18" charset="0"/>
              </a:rPr>
              <a:t>role of the marketer is to design and implement such tangible evidence. Physical evidence is the material part of a service.</a:t>
            </a:r>
            <a:endParaRPr lang="en-US"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err="1"/>
              <a:t>Physical</a:t>
            </a:r>
            <a:r>
              <a:rPr lang="cs-CZ" dirty="0"/>
              <a:t> evidence</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4</a:t>
            </a:fld>
            <a:endParaRPr lang="cs-CZ" dirty="0"/>
          </a:p>
        </p:txBody>
      </p:sp>
    </p:spTree>
    <p:extLst>
      <p:ext uri="{BB962C8B-B14F-4D97-AF65-F5344CB8AC3E}">
        <p14:creationId xmlns:p14="http://schemas.microsoft.com/office/powerpoint/2010/main" val="1088789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420859" cy="4704523"/>
          </a:xfrm>
          <a:prstGeom prst="rect">
            <a:avLst/>
          </a:prstGeom>
        </p:spPr>
        <p:txBody>
          <a:bodyPr>
            <a:noAutofit/>
          </a:bodyPr>
          <a:lstStyle/>
          <a:p>
            <a:r>
              <a:rPr lang="en-US" dirty="0">
                <a:solidFill>
                  <a:srgbClr val="307871"/>
                </a:solidFill>
                <a:latin typeface="Times New Roman" panose="02020603050405020304" pitchFamily="18" charset="0"/>
                <a:cs typeface="Times New Roman" panose="02020603050405020304" pitchFamily="18" charset="0"/>
              </a:rPr>
              <a:t>The building itself (such as prestigious offices or scenic headquarters). This includes the design of the building itself, signage around the building, and parking at the building, how the building is landscaped and the environment that surrounds the building. This is part of what is known as the </a:t>
            </a:r>
            <a:r>
              <a:rPr lang="en-US" dirty="0" err="1">
                <a:solidFill>
                  <a:srgbClr val="307871"/>
                </a:solidFill>
                <a:latin typeface="Times New Roman" panose="02020603050405020304" pitchFamily="18" charset="0"/>
                <a:cs typeface="Times New Roman" panose="02020603050405020304" pitchFamily="18" charset="0"/>
              </a:rPr>
              <a:t>servicescape</a:t>
            </a:r>
            <a:r>
              <a:rPr lang="en-US" dirty="0">
                <a:solidFill>
                  <a:srgbClr val="307871"/>
                </a:solidFill>
                <a:latin typeface="Times New Roman" panose="02020603050405020304" pitchFamily="18" charset="0"/>
                <a:cs typeface="Times New Roman" panose="02020603050405020304" pitchFamily="18" charset="0"/>
              </a:rPr>
              <a:t>.</a:t>
            </a:r>
          </a:p>
          <a:p>
            <a:r>
              <a:rPr lang="en-US" dirty="0">
                <a:solidFill>
                  <a:srgbClr val="307871"/>
                </a:solidFill>
                <a:latin typeface="Times New Roman" panose="02020603050405020304" pitchFamily="18" charset="0"/>
                <a:cs typeface="Times New Roman" panose="02020603050405020304" pitchFamily="18" charset="0"/>
              </a:rPr>
              <a:t>The interior of any service environment is important. This includes the interior design of the facility, how well it is equipped, internal signage, how well the internal environment is laid out, and aspects such as temperature and air conditioning. This is also part of the </a:t>
            </a:r>
            <a:r>
              <a:rPr lang="en-US" dirty="0" err="1">
                <a:solidFill>
                  <a:srgbClr val="307871"/>
                </a:solidFill>
                <a:latin typeface="Times New Roman" panose="02020603050405020304" pitchFamily="18" charset="0"/>
                <a:cs typeface="Times New Roman" panose="02020603050405020304" pitchFamily="18" charset="0"/>
              </a:rPr>
              <a:t>servicescape</a:t>
            </a:r>
            <a:r>
              <a:rPr lang="en-US" dirty="0">
                <a:solidFill>
                  <a:srgbClr val="307871"/>
                </a:solidFill>
                <a:latin typeface="Times New Roman" panose="02020603050405020304" pitchFamily="18" charset="0"/>
                <a:cs typeface="Times New Roman" panose="02020603050405020304" pitchFamily="18" charset="0"/>
              </a:rPr>
              <a:t>.</a:t>
            </a:r>
            <a:endParaRPr lang="en-US"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9456444" cy="676937"/>
          </a:xfrm>
        </p:spPr>
        <p:txBody>
          <a:bodyPr/>
          <a:lstStyle/>
          <a:p>
            <a:r>
              <a:rPr lang="en-US" dirty="0"/>
              <a:t>There are many examples of physical evidence</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5</a:t>
            </a:fld>
            <a:endParaRPr lang="cs-CZ" dirty="0"/>
          </a:p>
        </p:txBody>
      </p:sp>
    </p:spTree>
    <p:extLst>
      <p:ext uri="{BB962C8B-B14F-4D97-AF65-F5344CB8AC3E}">
        <p14:creationId xmlns:p14="http://schemas.microsoft.com/office/powerpoint/2010/main" val="1784381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420859" cy="4704523"/>
          </a:xfrm>
          <a:prstGeom prst="rect">
            <a:avLst/>
          </a:prstGeom>
        </p:spPr>
        <p:txBody>
          <a:bodyPr>
            <a:noAutofit/>
          </a:bodyPr>
          <a:lstStyle/>
          <a:p>
            <a:r>
              <a:rPr lang="en-US" dirty="0">
                <a:solidFill>
                  <a:srgbClr val="307871"/>
                </a:solidFill>
                <a:latin typeface="Times New Roman" panose="02020603050405020304" pitchFamily="18" charset="0"/>
                <a:cs typeface="Times New Roman" panose="02020603050405020304" pitchFamily="18" charset="0"/>
              </a:rPr>
              <a:t>Packaging.</a:t>
            </a:r>
          </a:p>
          <a:p>
            <a:r>
              <a:rPr lang="en-US" dirty="0">
                <a:solidFill>
                  <a:srgbClr val="307871"/>
                </a:solidFill>
                <a:latin typeface="Times New Roman" panose="02020603050405020304" pitchFamily="18" charset="0"/>
                <a:cs typeface="Times New Roman" panose="02020603050405020304" pitchFamily="18" charset="0"/>
              </a:rPr>
              <a:t>Internet/web pages.</a:t>
            </a:r>
          </a:p>
          <a:p>
            <a:r>
              <a:rPr lang="en-US" dirty="0">
                <a:solidFill>
                  <a:srgbClr val="307871"/>
                </a:solidFill>
                <a:latin typeface="Times New Roman" panose="02020603050405020304" pitchFamily="18" charset="0"/>
                <a:cs typeface="Times New Roman" panose="02020603050405020304" pitchFamily="18" charset="0"/>
              </a:rPr>
              <a:t>Paperwork (such as invoices, tickets and dispatch notes).</a:t>
            </a:r>
          </a:p>
          <a:p>
            <a:r>
              <a:rPr lang="en-US" dirty="0">
                <a:solidFill>
                  <a:srgbClr val="307871"/>
                </a:solidFill>
                <a:latin typeface="Times New Roman" panose="02020603050405020304" pitchFamily="18" charset="0"/>
                <a:cs typeface="Times New Roman" panose="02020603050405020304" pitchFamily="18" charset="0"/>
              </a:rPr>
              <a:t>Brochures.</a:t>
            </a:r>
          </a:p>
          <a:p>
            <a:r>
              <a:rPr lang="en-US" dirty="0">
                <a:solidFill>
                  <a:srgbClr val="307871"/>
                </a:solidFill>
                <a:latin typeface="Times New Roman" panose="02020603050405020304" pitchFamily="18" charset="0"/>
                <a:cs typeface="Times New Roman" panose="02020603050405020304" pitchFamily="18" charset="0"/>
              </a:rPr>
              <a:t>Furnishings.</a:t>
            </a:r>
          </a:p>
          <a:p>
            <a:r>
              <a:rPr lang="en-US" dirty="0">
                <a:solidFill>
                  <a:srgbClr val="307871"/>
                </a:solidFill>
                <a:latin typeface="Times New Roman" panose="02020603050405020304" pitchFamily="18" charset="0"/>
                <a:cs typeface="Times New Roman" panose="02020603050405020304" pitchFamily="18" charset="0"/>
              </a:rPr>
              <a:t>Signage (such as those on aircraft and vehicles).</a:t>
            </a:r>
          </a:p>
          <a:p>
            <a:r>
              <a:rPr lang="en-US" dirty="0">
                <a:solidFill>
                  <a:srgbClr val="307871"/>
                </a:solidFill>
                <a:latin typeface="Times New Roman" panose="02020603050405020304" pitchFamily="18" charset="0"/>
                <a:cs typeface="Times New Roman" panose="02020603050405020304" pitchFamily="18" charset="0"/>
              </a:rPr>
              <a:t>Uniforms and employee dress.</a:t>
            </a:r>
          </a:p>
          <a:p>
            <a:r>
              <a:rPr lang="en-US" dirty="0">
                <a:solidFill>
                  <a:srgbClr val="307871"/>
                </a:solidFill>
                <a:latin typeface="Times New Roman" panose="02020603050405020304" pitchFamily="18" charset="0"/>
                <a:cs typeface="Times New Roman" panose="02020603050405020304" pitchFamily="18" charset="0"/>
              </a:rPr>
              <a:t>Business cards.</a:t>
            </a:r>
          </a:p>
          <a:p>
            <a:r>
              <a:rPr lang="en-US" dirty="0">
                <a:solidFill>
                  <a:srgbClr val="307871"/>
                </a:solidFill>
                <a:latin typeface="Times New Roman" panose="02020603050405020304" pitchFamily="18" charset="0"/>
                <a:cs typeface="Times New Roman" panose="02020603050405020304" pitchFamily="18" charset="0"/>
              </a:rPr>
              <a:t>Mailboxes.</a:t>
            </a:r>
            <a:endParaRPr lang="en-US"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8967713" cy="676937"/>
          </a:xfrm>
        </p:spPr>
        <p:txBody>
          <a:bodyPr/>
          <a:lstStyle/>
          <a:p>
            <a:r>
              <a:rPr lang="en-US" dirty="0"/>
              <a:t>There are many examples of physical evidence</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6</a:t>
            </a:fld>
            <a:endParaRPr lang="cs-CZ" dirty="0"/>
          </a:p>
        </p:txBody>
      </p:sp>
    </p:spTree>
    <p:extLst>
      <p:ext uri="{BB962C8B-B14F-4D97-AF65-F5344CB8AC3E}">
        <p14:creationId xmlns:p14="http://schemas.microsoft.com/office/powerpoint/2010/main" val="27794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420859" cy="4704523"/>
          </a:xfrm>
          <a:prstGeom prst="rect">
            <a:avLst/>
          </a:prstGeom>
        </p:spPr>
        <p:txBody>
          <a:bodyPr>
            <a:noAutofit/>
          </a:bodyPr>
          <a:lstStyle/>
          <a:p>
            <a:r>
              <a:rPr lang="en-US" dirty="0">
                <a:solidFill>
                  <a:srgbClr val="307871"/>
                </a:solidFill>
                <a:latin typeface="Times New Roman" panose="02020603050405020304" pitchFamily="18" charset="0"/>
                <a:cs typeface="Times New Roman" panose="02020603050405020304" pitchFamily="18" charset="0"/>
              </a:rPr>
              <a:t>The physical environment is the space by which you are surrounded when you consume the service. </a:t>
            </a:r>
            <a:endParaRPr lang="cs-CZ" dirty="0" smtClean="0">
              <a:solidFill>
                <a:srgbClr val="307871"/>
              </a:solidFill>
              <a:latin typeface="Times New Roman" panose="02020603050405020304" pitchFamily="18" charset="0"/>
              <a:cs typeface="Times New Roman" panose="02020603050405020304" pitchFamily="18" charset="0"/>
            </a:endParaRPr>
          </a:p>
          <a:p>
            <a:endParaRPr lang="cs-CZ" dirty="0">
              <a:solidFill>
                <a:srgbClr val="307871"/>
              </a:solidFill>
              <a:latin typeface="Times New Roman" panose="02020603050405020304" pitchFamily="18" charset="0"/>
              <a:cs typeface="Times New Roman" panose="02020603050405020304" pitchFamily="18" charset="0"/>
            </a:endParaRPr>
          </a:p>
          <a:p>
            <a:r>
              <a:rPr lang="en-US" dirty="0" smtClean="0">
                <a:solidFill>
                  <a:srgbClr val="307871"/>
                </a:solidFill>
                <a:latin typeface="Times New Roman" panose="02020603050405020304" pitchFamily="18" charset="0"/>
                <a:cs typeface="Times New Roman" panose="02020603050405020304" pitchFamily="18" charset="0"/>
              </a:rPr>
              <a:t>So </a:t>
            </a:r>
            <a:r>
              <a:rPr lang="en-US" dirty="0">
                <a:solidFill>
                  <a:srgbClr val="307871"/>
                </a:solidFill>
                <a:latin typeface="Times New Roman" panose="02020603050405020304" pitchFamily="18" charset="0"/>
                <a:cs typeface="Times New Roman" panose="02020603050405020304" pitchFamily="18" charset="0"/>
              </a:rPr>
              <a:t>for a meal this is the restaurant and for a journey it is the aircraft that you travel inside. </a:t>
            </a:r>
            <a:endParaRPr lang="cs-CZ" dirty="0" smtClean="0">
              <a:solidFill>
                <a:srgbClr val="307871"/>
              </a:solidFill>
              <a:latin typeface="Times New Roman" panose="02020603050405020304" pitchFamily="18" charset="0"/>
              <a:cs typeface="Times New Roman" panose="02020603050405020304" pitchFamily="18" charset="0"/>
            </a:endParaRPr>
          </a:p>
          <a:p>
            <a:endParaRPr lang="cs-CZ" dirty="0">
              <a:solidFill>
                <a:srgbClr val="307871"/>
              </a:solidFill>
              <a:latin typeface="Times New Roman" panose="02020603050405020304" pitchFamily="18" charset="0"/>
              <a:cs typeface="Times New Roman" panose="02020603050405020304" pitchFamily="18" charset="0"/>
            </a:endParaRPr>
          </a:p>
          <a:p>
            <a:r>
              <a:rPr lang="en-US" dirty="0" smtClean="0">
                <a:solidFill>
                  <a:srgbClr val="307871"/>
                </a:solidFill>
                <a:latin typeface="Times New Roman" panose="02020603050405020304" pitchFamily="18" charset="0"/>
                <a:cs typeface="Times New Roman" panose="02020603050405020304" pitchFamily="18" charset="0"/>
              </a:rPr>
              <a:t>The </a:t>
            </a:r>
            <a:r>
              <a:rPr lang="en-US" dirty="0">
                <a:solidFill>
                  <a:srgbClr val="307871"/>
                </a:solidFill>
                <a:latin typeface="Times New Roman" panose="02020603050405020304" pitchFamily="18" charset="0"/>
                <a:cs typeface="Times New Roman" panose="02020603050405020304" pitchFamily="18" charset="0"/>
              </a:rPr>
              <a:t>physical environment is made up from its ambient conditions; spatial layout and functionality; and signs, symbols, and artefacts (</a:t>
            </a:r>
            <a:r>
              <a:rPr lang="en-US" dirty="0" err="1" smtClean="0">
                <a:solidFill>
                  <a:srgbClr val="307871"/>
                </a:solidFill>
                <a:latin typeface="Times New Roman" panose="02020603050405020304" pitchFamily="18" charset="0"/>
                <a:cs typeface="Times New Roman" panose="02020603050405020304" pitchFamily="18" charset="0"/>
              </a:rPr>
              <a:t>Zeithaml</a:t>
            </a:r>
            <a:r>
              <a:rPr lang="cs-CZ" dirty="0" smtClean="0">
                <a:solidFill>
                  <a:srgbClr val="307871"/>
                </a:solidFill>
                <a:latin typeface="Times New Roman" panose="02020603050405020304" pitchFamily="18" charset="0"/>
                <a:cs typeface="Times New Roman" panose="02020603050405020304" pitchFamily="18" charset="0"/>
              </a:rPr>
              <a:t>,</a:t>
            </a:r>
            <a:r>
              <a:rPr lang="en-US" dirty="0" smtClean="0">
                <a:solidFill>
                  <a:srgbClr val="307871"/>
                </a:solidFill>
                <a:latin typeface="Times New Roman" panose="02020603050405020304" pitchFamily="18" charset="0"/>
                <a:cs typeface="Times New Roman" panose="02020603050405020304" pitchFamily="18" charset="0"/>
              </a:rPr>
              <a:t> </a:t>
            </a:r>
            <a:r>
              <a:rPr lang="en-US" dirty="0">
                <a:solidFill>
                  <a:srgbClr val="307871"/>
                </a:solidFill>
                <a:latin typeface="Times New Roman" panose="02020603050405020304" pitchFamily="18" charset="0"/>
                <a:cs typeface="Times New Roman" panose="02020603050405020304" pitchFamily="18" charset="0"/>
              </a:rPr>
              <a:t>2000).</a:t>
            </a:r>
          </a:p>
          <a:p>
            <a:endParaRPr lang="cs-CZ"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err="1"/>
              <a:t>Physical</a:t>
            </a:r>
            <a:r>
              <a:rPr lang="cs-CZ" dirty="0"/>
              <a:t> </a:t>
            </a:r>
            <a:r>
              <a:rPr lang="cs-CZ" dirty="0" err="1" smtClean="0"/>
              <a:t>Environment</a:t>
            </a:r>
            <a:r>
              <a:rPr lang="cs-CZ" dirty="0" smtClean="0"/>
              <a:t> (</a:t>
            </a:r>
            <a:r>
              <a:rPr lang="cs-CZ" dirty="0" err="1" smtClean="0"/>
              <a:t>Zeithaml</a:t>
            </a:r>
            <a:r>
              <a:rPr lang="cs-CZ" dirty="0" smtClean="0"/>
              <a:t>, 2000)</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7</a:t>
            </a:fld>
            <a:endParaRPr lang="cs-CZ" dirty="0"/>
          </a:p>
        </p:txBody>
      </p:sp>
    </p:spTree>
    <p:extLst>
      <p:ext uri="{BB962C8B-B14F-4D97-AF65-F5344CB8AC3E}">
        <p14:creationId xmlns:p14="http://schemas.microsoft.com/office/powerpoint/2010/main" val="1755473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420859" cy="4704523"/>
          </a:xfrm>
          <a:prstGeom prst="rect">
            <a:avLst/>
          </a:prstGeom>
        </p:spPr>
        <p:txBody>
          <a:bodyPr>
            <a:noAutofit/>
          </a:bodyPr>
          <a:lstStyle/>
          <a:p>
            <a:r>
              <a:rPr lang="cs-CZ" dirty="0" smtClean="0">
                <a:solidFill>
                  <a:srgbClr val="307871"/>
                </a:solidFill>
                <a:latin typeface="Times New Roman" panose="02020603050405020304" pitchFamily="18" charset="0"/>
                <a:cs typeface="Times New Roman" panose="02020603050405020304" pitchFamily="18" charset="0"/>
              </a:rPr>
              <a:t>„</a:t>
            </a:r>
            <a:r>
              <a:rPr lang="cs-CZ" i="1" dirty="0" err="1" smtClean="0">
                <a:solidFill>
                  <a:srgbClr val="307871"/>
                </a:solidFill>
                <a:latin typeface="Times New Roman" panose="02020603050405020304" pitchFamily="18" charset="0"/>
                <a:cs typeface="Times New Roman" panose="02020603050405020304" pitchFamily="18" charset="0"/>
              </a:rPr>
              <a:t>The</a:t>
            </a:r>
            <a:r>
              <a:rPr lang="cs-CZ" i="1" dirty="0" smtClean="0">
                <a:solidFill>
                  <a:srgbClr val="307871"/>
                </a:solidFill>
                <a:latin typeface="Times New Roman" panose="02020603050405020304" pitchFamily="18" charset="0"/>
                <a:cs typeface="Times New Roman" panose="02020603050405020304" pitchFamily="18" charset="0"/>
              </a:rPr>
              <a:t> </a:t>
            </a:r>
            <a:r>
              <a:rPr lang="cs-CZ" i="1" dirty="0" err="1" smtClean="0">
                <a:solidFill>
                  <a:srgbClr val="307871"/>
                </a:solidFill>
                <a:latin typeface="Times New Roman" panose="02020603050405020304" pitchFamily="18" charset="0"/>
                <a:cs typeface="Times New Roman" panose="02020603050405020304" pitchFamily="18" charset="0"/>
              </a:rPr>
              <a:t>environment</a:t>
            </a:r>
            <a:r>
              <a:rPr lang="cs-CZ" i="1" dirty="0" smtClean="0">
                <a:solidFill>
                  <a:srgbClr val="307871"/>
                </a:solidFill>
                <a:latin typeface="Times New Roman" panose="02020603050405020304" pitchFamily="18" charset="0"/>
                <a:cs typeface="Times New Roman" panose="02020603050405020304" pitchFamily="18" charset="0"/>
              </a:rPr>
              <a:t> in </a:t>
            </a:r>
            <a:r>
              <a:rPr lang="cs-CZ" i="1" dirty="0" err="1" smtClean="0">
                <a:solidFill>
                  <a:srgbClr val="307871"/>
                </a:solidFill>
                <a:latin typeface="Times New Roman" panose="02020603050405020304" pitchFamily="18" charset="0"/>
                <a:cs typeface="Times New Roman" panose="02020603050405020304" pitchFamily="18" charset="0"/>
              </a:rPr>
              <a:t>which</a:t>
            </a:r>
            <a:r>
              <a:rPr lang="cs-CZ" i="1" dirty="0" smtClean="0">
                <a:solidFill>
                  <a:srgbClr val="307871"/>
                </a:solidFill>
                <a:latin typeface="Times New Roman" panose="02020603050405020304" pitchFamily="18" charset="0"/>
                <a:cs typeface="Times New Roman" panose="02020603050405020304" pitchFamily="18" charset="0"/>
              </a:rPr>
              <a:t> </a:t>
            </a:r>
            <a:r>
              <a:rPr lang="cs-CZ" i="1" dirty="0" err="1" smtClean="0">
                <a:solidFill>
                  <a:srgbClr val="307871"/>
                </a:solidFill>
                <a:latin typeface="Times New Roman" panose="02020603050405020304" pitchFamily="18" charset="0"/>
                <a:cs typeface="Times New Roman" panose="02020603050405020304" pitchFamily="18" charset="0"/>
              </a:rPr>
              <a:t>the</a:t>
            </a:r>
            <a:r>
              <a:rPr lang="cs-CZ" i="1" dirty="0" smtClean="0">
                <a:solidFill>
                  <a:srgbClr val="307871"/>
                </a:solidFill>
                <a:latin typeface="Times New Roman" panose="02020603050405020304" pitchFamily="18" charset="0"/>
                <a:cs typeface="Times New Roman" panose="02020603050405020304" pitchFamily="18" charset="0"/>
              </a:rPr>
              <a:t> </a:t>
            </a:r>
            <a:r>
              <a:rPr lang="cs-CZ" i="1" dirty="0" err="1" smtClean="0">
                <a:solidFill>
                  <a:srgbClr val="307871"/>
                </a:solidFill>
                <a:latin typeface="Times New Roman" panose="02020603050405020304" pitchFamily="18" charset="0"/>
                <a:cs typeface="Times New Roman" panose="02020603050405020304" pitchFamily="18" charset="0"/>
              </a:rPr>
              <a:t>service</a:t>
            </a:r>
            <a:r>
              <a:rPr lang="cs-CZ" i="1" dirty="0" smtClean="0">
                <a:solidFill>
                  <a:srgbClr val="307871"/>
                </a:solidFill>
                <a:latin typeface="Times New Roman" panose="02020603050405020304" pitchFamily="18" charset="0"/>
                <a:cs typeface="Times New Roman" panose="02020603050405020304" pitchFamily="18" charset="0"/>
              </a:rPr>
              <a:t> </a:t>
            </a:r>
            <a:r>
              <a:rPr lang="cs-CZ" i="1" dirty="0" err="1" smtClean="0">
                <a:solidFill>
                  <a:srgbClr val="307871"/>
                </a:solidFill>
                <a:latin typeface="Times New Roman" panose="02020603050405020304" pitchFamily="18" charset="0"/>
                <a:cs typeface="Times New Roman" panose="02020603050405020304" pitchFamily="18" charset="0"/>
              </a:rPr>
              <a:t>is</a:t>
            </a:r>
            <a:r>
              <a:rPr lang="cs-CZ" i="1" dirty="0" smtClean="0">
                <a:solidFill>
                  <a:srgbClr val="307871"/>
                </a:solidFill>
                <a:latin typeface="Times New Roman" panose="02020603050405020304" pitchFamily="18" charset="0"/>
                <a:cs typeface="Times New Roman" panose="02020603050405020304" pitchFamily="18" charset="0"/>
              </a:rPr>
              <a:t> </a:t>
            </a:r>
            <a:r>
              <a:rPr lang="cs-CZ" i="1" dirty="0" err="1" smtClean="0">
                <a:solidFill>
                  <a:srgbClr val="307871"/>
                </a:solidFill>
                <a:latin typeface="Times New Roman" panose="02020603050405020304" pitchFamily="18" charset="0"/>
                <a:cs typeface="Times New Roman" panose="02020603050405020304" pitchFamily="18" charset="0"/>
              </a:rPr>
              <a:t>assembled</a:t>
            </a:r>
            <a:r>
              <a:rPr lang="cs-CZ" i="1" dirty="0" smtClean="0">
                <a:solidFill>
                  <a:srgbClr val="307871"/>
                </a:solidFill>
                <a:latin typeface="Times New Roman" panose="02020603050405020304" pitchFamily="18" charset="0"/>
                <a:cs typeface="Times New Roman" panose="02020603050405020304" pitchFamily="18" charset="0"/>
              </a:rPr>
              <a:t> and in </a:t>
            </a:r>
            <a:r>
              <a:rPr lang="cs-CZ" i="1" dirty="0" err="1" smtClean="0">
                <a:solidFill>
                  <a:srgbClr val="307871"/>
                </a:solidFill>
                <a:latin typeface="Times New Roman" panose="02020603050405020304" pitchFamily="18" charset="0"/>
                <a:cs typeface="Times New Roman" panose="02020603050405020304" pitchFamily="18" charset="0"/>
              </a:rPr>
              <a:t>which</a:t>
            </a:r>
            <a:r>
              <a:rPr lang="cs-CZ" i="1" dirty="0" smtClean="0">
                <a:solidFill>
                  <a:srgbClr val="307871"/>
                </a:solidFill>
                <a:latin typeface="Times New Roman" panose="02020603050405020304" pitchFamily="18" charset="0"/>
                <a:cs typeface="Times New Roman" panose="02020603050405020304" pitchFamily="18" charset="0"/>
              </a:rPr>
              <a:t> </a:t>
            </a:r>
            <a:r>
              <a:rPr lang="cs-CZ" i="1" dirty="0" err="1" smtClean="0">
                <a:solidFill>
                  <a:srgbClr val="307871"/>
                </a:solidFill>
                <a:latin typeface="Times New Roman" panose="02020603050405020304" pitchFamily="18" charset="0"/>
                <a:cs typeface="Times New Roman" panose="02020603050405020304" pitchFamily="18" charset="0"/>
              </a:rPr>
              <a:t>the</a:t>
            </a:r>
            <a:r>
              <a:rPr lang="cs-CZ" i="1" dirty="0" smtClean="0">
                <a:solidFill>
                  <a:srgbClr val="307871"/>
                </a:solidFill>
                <a:latin typeface="Times New Roman" panose="02020603050405020304" pitchFamily="18" charset="0"/>
                <a:cs typeface="Times New Roman" panose="02020603050405020304" pitchFamily="18" charset="0"/>
              </a:rPr>
              <a:t> </a:t>
            </a:r>
            <a:r>
              <a:rPr lang="cs-CZ" i="1" dirty="0" err="1" smtClean="0">
                <a:solidFill>
                  <a:srgbClr val="307871"/>
                </a:solidFill>
                <a:latin typeface="Times New Roman" panose="02020603050405020304" pitchFamily="18" charset="0"/>
                <a:cs typeface="Times New Roman" panose="02020603050405020304" pitchFamily="18" charset="0"/>
              </a:rPr>
              <a:t>seller</a:t>
            </a:r>
            <a:r>
              <a:rPr lang="cs-CZ" i="1" dirty="0" smtClean="0">
                <a:solidFill>
                  <a:srgbClr val="307871"/>
                </a:solidFill>
                <a:latin typeface="Times New Roman" panose="02020603050405020304" pitchFamily="18" charset="0"/>
                <a:cs typeface="Times New Roman" panose="02020603050405020304" pitchFamily="18" charset="0"/>
              </a:rPr>
              <a:t> and </a:t>
            </a:r>
            <a:r>
              <a:rPr lang="cs-CZ" i="1" dirty="0" err="1" smtClean="0">
                <a:solidFill>
                  <a:srgbClr val="307871"/>
                </a:solidFill>
                <a:latin typeface="Times New Roman" panose="02020603050405020304" pitchFamily="18" charset="0"/>
                <a:cs typeface="Times New Roman" panose="02020603050405020304" pitchFamily="18" charset="0"/>
              </a:rPr>
              <a:t>customer</a:t>
            </a:r>
            <a:r>
              <a:rPr lang="cs-CZ" i="1" dirty="0" smtClean="0">
                <a:solidFill>
                  <a:srgbClr val="307871"/>
                </a:solidFill>
                <a:latin typeface="Times New Roman" panose="02020603050405020304" pitchFamily="18" charset="0"/>
                <a:cs typeface="Times New Roman" panose="02020603050405020304" pitchFamily="18" charset="0"/>
              </a:rPr>
              <a:t> </a:t>
            </a:r>
            <a:r>
              <a:rPr lang="cs-CZ" i="1" dirty="0" err="1" smtClean="0">
                <a:solidFill>
                  <a:srgbClr val="307871"/>
                </a:solidFill>
                <a:latin typeface="Times New Roman" panose="02020603050405020304" pitchFamily="18" charset="0"/>
                <a:cs typeface="Times New Roman" panose="02020603050405020304" pitchFamily="18" charset="0"/>
              </a:rPr>
              <a:t>interact</a:t>
            </a:r>
            <a:r>
              <a:rPr lang="cs-CZ" i="1" dirty="0" smtClean="0">
                <a:solidFill>
                  <a:srgbClr val="307871"/>
                </a:solidFill>
                <a:latin typeface="Times New Roman" panose="02020603050405020304" pitchFamily="18" charset="0"/>
                <a:cs typeface="Times New Roman" panose="02020603050405020304" pitchFamily="18" charset="0"/>
              </a:rPr>
              <a:t>, </a:t>
            </a:r>
            <a:r>
              <a:rPr lang="cs-CZ" i="1" dirty="0" err="1" smtClean="0">
                <a:solidFill>
                  <a:srgbClr val="307871"/>
                </a:solidFill>
                <a:latin typeface="Times New Roman" panose="02020603050405020304" pitchFamily="18" charset="0"/>
                <a:cs typeface="Times New Roman" panose="02020603050405020304" pitchFamily="18" charset="0"/>
              </a:rPr>
              <a:t>combined</a:t>
            </a:r>
            <a:r>
              <a:rPr lang="cs-CZ" i="1" dirty="0" smtClean="0">
                <a:solidFill>
                  <a:srgbClr val="307871"/>
                </a:solidFill>
                <a:latin typeface="Times New Roman" panose="02020603050405020304" pitchFamily="18" charset="0"/>
                <a:cs typeface="Times New Roman" panose="02020603050405020304" pitchFamily="18" charset="0"/>
              </a:rPr>
              <a:t> </a:t>
            </a:r>
            <a:r>
              <a:rPr lang="cs-CZ" i="1" dirty="0" err="1" smtClean="0">
                <a:solidFill>
                  <a:srgbClr val="307871"/>
                </a:solidFill>
                <a:latin typeface="Times New Roman" panose="02020603050405020304" pitchFamily="18" charset="0"/>
                <a:cs typeface="Times New Roman" panose="02020603050405020304" pitchFamily="18" charset="0"/>
              </a:rPr>
              <a:t>with</a:t>
            </a:r>
            <a:r>
              <a:rPr lang="cs-CZ" i="1" dirty="0" smtClean="0">
                <a:solidFill>
                  <a:srgbClr val="307871"/>
                </a:solidFill>
                <a:latin typeface="Times New Roman" panose="02020603050405020304" pitchFamily="18" charset="0"/>
                <a:cs typeface="Times New Roman" panose="02020603050405020304" pitchFamily="18" charset="0"/>
              </a:rPr>
              <a:t> </a:t>
            </a:r>
            <a:r>
              <a:rPr lang="cs-CZ" i="1" dirty="0" err="1" smtClean="0">
                <a:solidFill>
                  <a:srgbClr val="307871"/>
                </a:solidFill>
                <a:latin typeface="Times New Roman" panose="02020603050405020304" pitchFamily="18" charset="0"/>
                <a:cs typeface="Times New Roman" panose="02020603050405020304" pitchFamily="18" charset="0"/>
              </a:rPr>
              <a:t>tangible</a:t>
            </a:r>
            <a:r>
              <a:rPr lang="cs-CZ" i="1" dirty="0" smtClean="0">
                <a:solidFill>
                  <a:srgbClr val="307871"/>
                </a:solidFill>
                <a:latin typeface="Times New Roman" panose="02020603050405020304" pitchFamily="18" charset="0"/>
                <a:cs typeface="Times New Roman" panose="02020603050405020304" pitchFamily="18" charset="0"/>
              </a:rPr>
              <a:t> </a:t>
            </a:r>
            <a:r>
              <a:rPr lang="cs-CZ" i="1" dirty="0" err="1" smtClean="0">
                <a:solidFill>
                  <a:srgbClr val="307871"/>
                </a:solidFill>
                <a:latin typeface="Times New Roman" panose="02020603050405020304" pitchFamily="18" charset="0"/>
                <a:cs typeface="Times New Roman" panose="02020603050405020304" pitchFamily="18" charset="0"/>
              </a:rPr>
              <a:t>commodities</a:t>
            </a:r>
            <a:r>
              <a:rPr lang="cs-CZ" i="1" dirty="0" smtClean="0">
                <a:solidFill>
                  <a:srgbClr val="307871"/>
                </a:solidFill>
                <a:latin typeface="Times New Roman" panose="02020603050405020304" pitchFamily="18" charset="0"/>
                <a:cs typeface="Times New Roman" panose="02020603050405020304" pitchFamily="18" charset="0"/>
              </a:rPr>
              <a:t> </a:t>
            </a:r>
            <a:r>
              <a:rPr lang="cs-CZ" i="1" dirty="0" err="1" smtClean="0">
                <a:solidFill>
                  <a:srgbClr val="307871"/>
                </a:solidFill>
                <a:latin typeface="Times New Roman" panose="02020603050405020304" pitchFamily="18" charset="0"/>
                <a:cs typeface="Times New Roman" panose="02020603050405020304" pitchFamily="18" charset="0"/>
              </a:rPr>
              <a:t>that</a:t>
            </a:r>
            <a:r>
              <a:rPr lang="cs-CZ" i="1" dirty="0" smtClean="0">
                <a:solidFill>
                  <a:srgbClr val="307871"/>
                </a:solidFill>
                <a:latin typeface="Times New Roman" panose="02020603050405020304" pitchFamily="18" charset="0"/>
                <a:cs typeface="Times New Roman" panose="02020603050405020304" pitchFamily="18" charset="0"/>
              </a:rPr>
              <a:t> </a:t>
            </a:r>
            <a:r>
              <a:rPr lang="cs-CZ" i="1" dirty="0" err="1" smtClean="0">
                <a:solidFill>
                  <a:srgbClr val="307871"/>
                </a:solidFill>
                <a:latin typeface="Times New Roman" panose="02020603050405020304" pitchFamily="18" charset="0"/>
                <a:cs typeface="Times New Roman" panose="02020603050405020304" pitchFamily="18" charset="0"/>
              </a:rPr>
              <a:t>facilitate</a:t>
            </a:r>
            <a:r>
              <a:rPr lang="cs-CZ" i="1" dirty="0" smtClean="0">
                <a:solidFill>
                  <a:srgbClr val="307871"/>
                </a:solidFill>
                <a:latin typeface="Times New Roman" panose="02020603050405020304" pitchFamily="18" charset="0"/>
                <a:cs typeface="Times New Roman" panose="02020603050405020304" pitchFamily="18" charset="0"/>
              </a:rPr>
              <a:t> performance </a:t>
            </a:r>
            <a:r>
              <a:rPr lang="cs-CZ" i="1" dirty="0" err="1" smtClean="0">
                <a:solidFill>
                  <a:srgbClr val="307871"/>
                </a:solidFill>
                <a:latin typeface="Times New Roman" panose="02020603050405020304" pitchFamily="18" charset="0"/>
                <a:cs typeface="Times New Roman" panose="02020603050405020304" pitchFamily="18" charset="0"/>
              </a:rPr>
              <a:t>or</a:t>
            </a:r>
            <a:r>
              <a:rPr lang="cs-CZ" i="1" dirty="0" smtClean="0">
                <a:solidFill>
                  <a:srgbClr val="307871"/>
                </a:solidFill>
                <a:latin typeface="Times New Roman" panose="02020603050405020304" pitchFamily="18" charset="0"/>
                <a:cs typeface="Times New Roman" panose="02020603050405020304" pitchFamily="18" charset="0"/>
              </a:rPr>
              <a:t> </a:t>
            </a:r>
            <a:r>
              <a:rPr lang="cs-CZ" i="1" dirty="0" err="1" smtClean="0">
                <a:solidFill>
                  <a:srgbClr val="307871"/>
                </a:solidFill>
                <a:latin typeface="Times New Roman" panose="02020603050405020304" pitchFamily="18" charset="0"/>
                <a:cs typeface="Times New Roman" panose="02020603050405020304" pitchFamily="18" charset="0"/>
              </a:rPr>
              <a:t>communication</a:t>
            </a:r>
            <a:r>
              <a:rPr lang="cs-CZ" i="1" dirty="0" smtClean="0">
                <a:solidFill>
                  <a:srgbClr val="307871"/>
                </a:solidFill>
                <a:latin typeface="Times New Roman" panose="02020603050405020304" pitchFamily="18" charset="0"/>
                <a:cs typeface="Times New Roman" panose="02020603050405020304" pitchFamily="18" charset="0"/>
              </a:rPr>
              <a:t> of </a:t>
            </a:r>
            <a:r>
              <a:rPr lang="cs-CZ" i="1" dirty="0" err="1" smtClean="0">
                <a:solidFill>
                  <a:srgbClr val="307871"/>
                </a:solidFill>
                <a:latin typeface="Times New Roman" panose="02020603050405020304" pitchFamily="18" charset="0"/>
                <a:cs typeface="Times New Roman" panose="02020603050405020304" pitchFamily="18" charset="0"/>
              </a:rPr>
              <a:t>the</a:t>
            </a:r>
            <a:r>
              <a:rPr lang="cs-CZ" i="1" dirty="0" smtClean="0">
                <a:solidFill>
                  <a:srgbClr val="307871"/>
                </a:solidFill>
                <a:latin typeface="Times New Roman" panose="02020603050405020304" pitchFamily="18" charset="0"/>
                <a:cs typeface="Times New Roman" panose="02020603050405020304" pitchFamily="18" charset="0"/>
              </a:rPr>
              <a:t> </a:t>
            </a:r>
            <a:r>
              <a:rPr lang="cs-CZ" i="1" dirty="0" err="1" smtClean="0">
                <a:solidFill>
                  <a:srgbClr val="307871"/>
                </a:solidFill>
                <a:latin typeface="Times New Roman" panose="02020603050405020304" pitchFamily="18" charset="0"/>
                <a:cs typeface="Times New Roman" panose="02020603050405020304" pitchFamily="18" charset="0"/>
              </a:rPr>
              <a:t>service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Booms</a:t>
            </a:r>
            <a:r>
              <a:rPr lang="cs-CZ" dirty="0" smtClean="0">
                <a:solidFill>
                  <a:srgbClr val="307871"/>
                </a:solidFill>
                <a:latin typeface="Times New Roman" panose="02020603050405020304" pitchFamily="18" charset="0"/>
                <a:cs typeface="Times New Roman" panose="02020603050405020304" pitchFamily="18" charset="0"/>
              </a:rPr>
              <a:t> and </a:t>
            </a:r>
            <a:r>
              <a:rPr lang="cs-CZ" dirty="0" err="1" smtClean="0">
                <a:solidFill>
                  <a:srgbClr val="307871"/>
                </a:solidFill>
                <a:latin typeface="Times New Roman" panose="02020603050405020304" pitchFamily="18" charset="0"/>
                <a:cs typeface="Times New Roman" panose="02020603050405020304" pitchFamily="18" charset="0"/>
              </a:rPr>
              <a:t>Bitner</a:t>
            </a:r>
            <a:r>
              <a:rPr lang="cs-CZ" dirty="0" smtClean="0">
                <a:solidFill>
                  <a:srgbClr val="307871"/>
                </a:solidFill>
                <a:latin typeface="Times New Roman" panose="02020603050405020304" pitchFamily="18" charset="0"/>
                <a:cs typeface="Times New Roman" panose="02020603050405020304" pitchFamily="18" charset="0"/>
              </a:rPr>
              <a:t>, 1981)</a:t>
            </a:r>
          </a:p>
          <a:p>
            <a:endParaRPr lang="cs-CZ" dirty="0">
              <a:solidFill>
                <a:srgbClr val="307871"/>
              </a:solidFill>
              <a:latin typeface="Times New Roman" panose="02020603050405020304" pitchFamily="18" charset="0"/>
              <a:cs typeface="Times New Roman" panose="02020603050405020304" pitchFamily="18" charset="0"/>
            </a:endParaRPr>
          </a:p>
          <a:p>
            <a:r>
              <a:rPr lang="cs-CZ" dirty="0" smtClean="0">
                <a:solidFill>
                  <a:srgbClr val="307871"/>
                </a:solidFill>
                <a:latin typeface="Times New Roman" panose="02020603050405020304" pitchFamily="18" charset="0"/>
                <a:cs typeface="Times New Roman" panose="02020603050405020304" pitchFamily="18" charset="0"/>
              </a:rPr>
              <a:t>As </a:t>
            </a:r>
            <a:r>
              <a:rPr lang="cs-CZ" dirty="0" err="1" smtClean="0">
                <a:solidFill>
                  <a:srgbClr val="307871"/>
                </a:solidFill>
                <a:latin typeface="Times New Roman" panose="02020603050405020304" pitchFamily="18" charset="0"/>
                <a:cs typeface="Times New Roman" panose="02020603050405020304" pitchFamily="18" charset="0"/>
              </a:rPr>
              <a:t>we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can</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see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american</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literature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uses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the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name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servicescape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for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what</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we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understand</a:t>
            </a:r>
            <a:r>
              <a:rPr lang="cs-CZ" dirty="0" smtClean="0">
                <a:solidFill>
                  <a:srgbClr val="307871"/>
                </a:solidFill>
                <a:latin typeface="Times New Roman" panose="02020603050405020304" pitchFamily="18" charset="0"/>
                <a:cs typeface="Times New Roman" panose="02020603050405020304" pitchFamily="18" charset="0"/>
              </a:rPr>
              <a:t> as </a:t>
            </a:r>
            <a:r>
              <a:rPr lang="cs-CZ" dirty="0" err="1" smtClean="0">
                <a:solidFill>
                  <a:srgbClr val="307871"/>
                </a:solidFill>
                <a:latin typeface="Times New Roman" panose="02020603050405020304" pitchFamily="18" charset="0"/>
                <a:cs typeface="Times New Roman" panose="02020603050405020304" pitchFamily="18" charset="0"/>
              </a:rPr>
              <a:t>physical</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environment</a:t>
            </a:r>
            <a:r>
              <a:rPr lang="cs-CZ" dirty="0" smtClean="0">
                <a:solidFill>
                  <a:srgbClr val="307871"/>
                </a:solidFill>
                <a:latin typeface="Times New Roman" panose="02020603050405020304" pitchFamily="18" charset="0"/>
                <a:cs typeface="Times New Roman" panose="02020603050405020304" pitchFamily="18" charset="0"/>
              </a:rPr>
              <a:t>. </a:t>
            </a:r>
            <a:endParaRPr lang="cs-CZ"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err="1" smtClean="0"/>
              <a:t>Servicescape</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8</a:t>
            </a:fld>
            <a:endParaRPr lang="cs-CZ" dirty="0"/>
          </a:p>
        </p:txBody>
      </p:sp>
    </p:spTree>
    <p:extLst>
      <p:ext uri="{BB962C8B-B14F-4D97-AF65-F5344CB8AC3E}">
        <p14:creationId xmlns:p14="http://schemas.microsoft.com/office/powerpoint/2010/main" val="1268119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420859" cy="4704523"/>
          </a:xfrm>
          <a:prstGeom prst="rect">
            <a:avLst/>
          </a:prstGeom>
        </p:spPr>
        <p:txBody>
          <a:bodyPr>
            <a:noAutofit/>
          </a:bodyPr>
          <a:lstStyle/>
          <a:p>
            <a:r>
              <a:rPr lang="cs-CZ" dirty="0" err="1" smtClean="0">
                <a:solidFill>
                  <a:srgbClr val="307871"/>
                </a:solidFill>
                <a:latin typeface="Times New Roman" panose="02020603050405020304" pitchFamily="18" charset="0"/>
                <a:cs typeface="Times New Roman" panose="02020603050405020304" pitchFamily="18" charset="0"/>
              </a:rPr>
              <a:t>Why</a:t>
            </a:r>
            <a:r>
              <a:rPr lang="cs-CZ" dirty="0" smtClean="0">
                <a:solidFill>
                  <a:srgbClr val="307871"/>
                </a:solidFill>
                <a:latin typeface="Times New Roman" panose="02020603050405020304" pitchFamily="18" charset="0"/>
                <a:cs typeface="Times New Roman" panose="02020603050405020304" pitchFamily="18" charset="0"/>
              </a:rPr>
              <a:t> do </a:t>
            </a:r>
            <a:r>
              <a:rPr lang="cs-CZ" dirty="0" err="1" smtClean="0">
                <a:solidFill>
                  <a:srgbClr val="307871"/>
                </a:solidFill>
                <a:latin typeface="Times New Roman" panose="02020603050405020304" pitchFamily="18" charset="0"/>
                <a:cs typeface="Times New Roman" panose="02020603050405020304" pitchFamily="18" charset="0"/>
              </a:rPr>
              <a:t>we</a:t>
            </a:r>
            <a:r>
              <a:rPr lang="cs-CZ" dirty="0" smtClean="0">
                <a:solidFill>
                  <a:srgbClr val="307871"/>
                </a:solidFill>
                <a:latin typeface="Times New Roman" panose="02020603050405020304" pitchFamily="18" charset="0"/>
                <a:cs typeface="Times New Roman" panose="02020603050405020304" pitchFamily="18" charset="0"/>
              </a:rPr>
              <a:t> do </a:t>
            </a:r>
            <a:r>
              <a:rPr lang="cs-CZ" dirty="0" err="1" smtClean="0">
                <a:solidFill>
                  <a:srgbClr val="307871"/>
                </a:solidFill>
                <a:latin typeface="Times New Roman" panose="02020603050405020304" pitchFamily="18" charset="0"/>
                <a:cs typeface="Times New Roman" panose="02020603050405020304" pitchFamily="18" charset="0"/>
              </a:rPr>
              <a:t>this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Why</a:t>
            </a:r>
            <a:r>
              <a:rPr lang="cs-CZ" dirty="0" smtClean="0">
                <a:solidFill>
                  <a:srgbClr val="307871"/>
                </a:solidFill>
                <a:latin typeface="Times New Roman" panose="02020603050405020304" pitchFamily="18" charset="0"/>
                <a:cs typeface="Times New Roman" panose="02020603050405020304" pitchFamily="18" charset="0"/>
              </a:rPr>
              <a:t> are </a:t>
            </a:r>
            <a:r>
              <a:rPr lang="cs-CZ" dirty="0" err="1" smtClean="0">
                <a:solidFill>
                  <a:srgbClr val="307871"/>
                </a:solidFill>
                <a:latin typeface="Times New Roman" panose="02020603050405020304" pitchFamily="18" charset="0"/>
                <a:cs typeface="Times New Roman" panose="02020603050405020304" pitchFamily="18" charset="0"/>
              </a:rPr>
              <a:t>we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investing</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heavily</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into</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serviscape</a:t>
            </a:r>
            <a:r>
              <a:rPr lang="cs-CZ" dirty="0" smtClean="0">
                <a:solidFill>
                  <a:srgbClr val="307871"/>
                </a:solidFill>
                <a:latin typeface="Times New Roman" panose="02020603050405020304" pitchFamily="18" charset="0"/>
                <a:cs typeface="Times New Roman" panose="02020603050405020304" pitchFamily="18" charset="0"/>
              </a:rPr>
              <a:t>?</a:t>
            </a:r>
          </a:p>
          <a:p>
            <a:endParaRPr lang="cs-CZ" dirty="0">
              <a:solidFill>
                <a:srgbClr val="307871"/>
              </a:solidFill>
              <a:latin typeface="Times New Roman" panose="02020603050405020304" pitchFamily="18" charset="0"/>
              <a:cs typeface="Times New Roman" panose="02020603050405020304" pitchFamily="18" charset="0"/>
            </a:endParaRPr>
          </a:p>
          <a:p>
            <a:r>
              <a:rPr lang="cs-CZ" dirty="0" err="1" smtClean="0">
                <a:solidFill>
                  <a:srgbClr val="307871"/>
                </a:solidFill>
                <a:latin typeface="Times New Roman" panose="02020603050405020304" pitchFamily="18" charset="0"/>
                <a:cs typeface="Times New Roman" panose="02020603050405020304" pitchFamily="18" charset="0"/>
              </a:rPr>
              <a:t>We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want</a:t>
            </a:r>
            <a:r>
              <a:rPr lang="cs-CZ" dirty="0" smtClean="0">
                <a:solidFill>
                  <a:srgbClr val="307871"/>
                </a:solidFill>
                <a:latin typeface="Times New Roman" panose="02020603050405020304" pitchFamily="18" charset="0"/>
                <a:cs typeface="Times New Roman" panose="02020603050405020304" pitchFamily="18" charset="0"/>
              </a:rPr>
              <a:t> to </a:t>
            </a:r>
            <a:r>
              <a:rPr lang="cs-CZ" dirty="0" err="1" smtClean="0">
                <a:solidFill>
                  <a:srgbClr val="307871"/>
                </a:solidFill>
                <a:latin typeface="Times New Roman" panose="02020603050405020304" pitchFamily="18" charset="0"/>
                <a:cs typeface="Times New Roman" panose="02020603050405020304" pitchFamily="18" charset="0"/>
              </a:rPr>
              <a:t>build</a:t>
            </a:r>
            <a:r>
              <a:rPr lang="cs-CZ" dirty="0" smtClean="0">
                <a:solidFill>
                  <a:srgbClr val="307871"/>
                </a:solidFill>
                <a:latin typeface="Times New Roman" panose="02020603050405020304" pitchFamily="18" charset="0"/>
                <a:cs typeface="Times New Roman" panose="02020603050405020304" pitchFamily="18" charset="0"/>
              </a:rPr>
              <a:t> positive </a:t>
            </a:r>
            <a:r>
              <a:rPr lang="cs-CZ" dirty="0" err="1" smtClean="0">
                <a:solidFill>
                  <a:srgbClr val="307871"/>
                </a:solidFill>
                <a:latin typeface="Times New Roman" panose="02020603050405020304" pitchFamily="18" charset="0"/>
                <a:cs typeface="Times New Roman" panose="02020603050405020304" pitchFamily="18" charset="0"/>
              </a:rPr>
              <a:t>emotions</a:t>
            </a:r>
            <a:r>
              <a:rPr lang="cs-CZ" dirty="0" smtClean="0">
                <a:solidFill>
                  <a:srgbClr val="307871"/>
                </a:solidFill>
                <a:latin typeface="Times New Roman" panose="02020603050405020304" pitchFamily="18" charset="0"/>
                <a:cs typeface="Times New Roman" panose="02020603050405020304" pitchFamily="18" charset="0"/>
              </a:rPr>
              <a:t> in </a:t>
            </a:r>
            <a:r>
              <a:rPr lang="cs-CZ" dirty="0" err="1" smtClean="0">
                <a:solidFill>
                  <a:srgbClr val="307871"/>
                </a:solidFill>
                <a:latin typeface="Times New Roman" panose="02020603050405020304" pitchFamily="18" charset="0"/>
                <a:cs typeface="Times New Roman" panose="02020603050405020304" pitchFamily="18" charset="0"/>
              </a:rPr>
              <a:t>our</a:t>
            </a:r>
            <a:r>
              <a:rPr lang="cs-CZ" dirty="0" smtClean="0">
                <a:solidFill>
                  <a:srgbClr val="307871"/>
                </a:solidFill>
                <a:latin typeface="Times New Roman" panose="02020603050405020304" pitchFamily="18" charset="0"/>
                <a:cs typeface="Times New Roman" panose="02020603050405020304" pitchFamily="18" charset="0"/>
              </a:rPr>
              <a:t> place.</a:t>
            </a:r>
          </a:p>
          <a:p>
            <a:endParaRPr lang="cs-CZ" dirty="0">
              <a:solidFill>
                <a:srgbClr val="307871"/>
              </a:solidFill>
              <a:latin typeface="Times New Roman" panose="02020603050405020304" pitchFamily="18" charset="0"/>
              <a:cs typeface="Times New Roman" panose="02020603050405020304" pitchFamily="18" charset="0"/>
            </a:endParaRPr>
          </a:p>
          <a:p>
            <a:r>
              <a:rPr lang="cs-CZ" dirty="0" smtClean="0">
                <a:solidFill>
                  <a:srgbClr val="307871"/>
                </a:solidFill>
                <a:latin typeface="Times New Roman" panose="02020603050405020304" pitchFamily="18" charset="0"/>
                <a:cs typeface="Times New Roman" panose="02020603050405020304" pitchFamily="18" charset="0"/>
              </a:rPr>
              <a:t>These </a:t>
            </a:r>
            <a:r>
              <a:rPr lang="cs-CZ" dirty="0" err="1" smtClean="0">
                <a:solidFill>
                  <a:srgbClr val="307871"/>
                </a:solidFill>
                <a:latin typeface="Times New Roman" panose="02020603050405020304" pitchFamily="18" charset="0"/>
                <a:cs typeface="Times New Roman" panose="02020603050405020304" pitchFamily="18" charset="0"/>
              </a:rPr>
              <a:t>emotions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then</a:t>
            </a:r>
            <a:r>
              <a:rPr lang="cs-CZ" dirty="0" smtClean="0">
                <a:solidFill>
                  <a:srgbClr val="307871"/>
                </a:solidFill>
                <a:latin typeface="Times New Roman" panose="02020603050405020304" pitchFamily="18" charset="0"/>
                <a:cs typeface="Times New Roman" panose="02020603050405020304" pitchFamily="18" charset="0"/>
              </a:rPr>
              <a:t> transfer to </a:t>
            </a:r>
            <a:r>
              <a:rPr lang="cs-CZ" dirty="0" err="1" smtClean="0">
                <a:solidFill>
                  <a:srgbClr val="307871"/>
                </a:solidFill>
                <a:latin typeface="Times New Roman" panose="02020603050405020304" pitchFamily="18" charset="0"/>
                <a:cs typeface="Times New Roman" panose="02020603050405020304" pitchFamily="18" charset="0"/>
              </a:rPr>
              <a:t>our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brand</a:t>
            </a:r>
            <a:r>
              <a:rPr lang="cs-CZ" dirty="0" smtClean="0">
                <a:solidFill>
                  <a:srgbClr val="307871"/>
                </a:solidFill>
                <a:latin typeface="Times New Roman" panose="02020603050405020304" pitchFamily="18" charset="0"/>
                <a:cs typeface="Times New Roman" panose="02020603050405020304" pitchFamily="18" charset="0"/>
              </a:rPr>
              <a:t>!</a:t>
            </a:r>
          </a:p>
          <a:p>
            <a:endParaRPr lang="cs-CZ" dirty="0">
              <a:solidFill>
                <a:srgbClr val="307871"/>
              </a:solidFill>
              <a:latin typeface="Times New Roman" panose="02020603050405020304" pitchFamily="18" charset="0"/>
              <a:cs typeface="Times New Roman" panose="02020603050405020304" pitchFamily="18" charset="0"/>
            </a:endParaRPr>
          </a:p>
          <a:p>
            <a:r>
              <a:rPr lang="cs-CZ" dirty="0" err="1" smtClean="0">
                <a:solidFill>
                  <a:srgbClr val="307871"/>
                </a:solidFill>
                <a:latin typeface="Times New Roman" panose="02020603050405020304" pitchFamily="18" charset="0"/>
                <a:cs typeface="Times New Roman" panose="02020603050405020304" pitchFamily="18" charset="0"/>
              </a:rPr>
              <a:t>Serviscape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can</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build</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attributes</a:t>
            </a:r>
            <a:r>
              <a:rPr lang="cs-CZ" dirty="0" smtClean="0">
                <a:solidFill>
                  <a:srgbClr val="307871"/>
                </a:solidFill>
                <a:latin typeface="Times New Roman" panose="02020603050405020304" pitchFamily="18" charset="0"/>
                <a:cs typeface="Times New Roman" panose="02020603050405020304" pitchFamily="18" charset="0"/>
              </a:rPr>
              <a:t> to </a:t>
            </a:r>
            <a:r>
              <a:rPr lang="cs-CZ" dirty="0" err="1" smtClean="0">
                <a:solidFill>
                  <a:srgbClr val="307871"/>
                </a:solidFill>
                <a:latin typeface="Times New Roman" panose="02020603050405020304" pitchFamily="18" charset="0"/>
                <a:cs typeface="Times New Roman" panose="02020603050405020304" pitchFamily="18" charset="0"/>
              </a:rPr>
              <a:t>our</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services</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that</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would</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be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otherwise</a:t>
            </a:r>
            <a:r>
              <a:rPr lang="cs-CZ" dirty="0" smtClean="0">
                <a:solidFill>
                  <a:srgbClr val="307871"/>
                </a:solidFill>
                <a:latin typeface="Times New Roman" panose="02020603050405020304" pitchFamily="18" charset="0"/>
                <a:cs typeface="Times New Roman" panose="02020603050405020304" pitchFamily="18" charset="0"/>
              </a:rPr>
              <a:t> </a:t>
            </a:r>
            <a:r>
              <a:rPr lang="cs-CZ" dirty="0" err="1" smtClean="0">
                <a:solidFill>
                  <a:srgbClr val="307871"/>
                </a:solidFill>
                <a:latin typeface="Times New Roman" panose="02020603050405020304" pitchFamily="18" charset="0"/>
                <a:cs typeface="Times New Roman" panose="02020603050405020304" pitchFamily="18" charset="0"/>
              </a:rPr>
              <a:t>unachiavable</a:t>
            </a:r>
            <a:r>
              <a:rPr lang="cs-CZ" dirty="0" smtClean="0">
                <a:solidFill>
                  <a:srgbClr val="307871"/>
                </a:solidFill>
                <a:latin typeface="Times New Roman" panose="02020603050405020304" pitchFamily="18" charset="0"/>
                <a:cs typeface="Times New Roman" panose="02020603050405020304" pitchFamily="18" charset="0"/>
              </a:rPr>
              <a:t>. </a:t>
            </a:r>
            <a:endParaRPr lang="cs-CZ"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err="1" smtClean="0"/>
              <a:t>Servicescape</a:t>
            </a:r>
            <a:endParaRPr lang="cs-CZ" dirty="0"/>
          </a:p>
        </p:txBody>
      </p:sp>
      <p:sp>
        <p:nvSpPr>
          <p:cNvPr id="4" name="Slide Number Placeholder 3">
            <a:extLst>
              <a:ext uri="{FF2B5EF4-FFF2-40B4-BE49-F238E27FC236}">
                <a16:creationId xmlns:a16="http://schemas.microsoft.com/office/drawing/2014/main" xmlns="" id="{993EB525-B345-4F58-A3AD-CA331DDF9A89}"/>
              </a:ext>
            </a:extLst>
          </p:cNvPr>
          <p:cNvSpPr>
            <a:spLocks noGrp="1"/>
          </p:cNvSpPr>
          <p:nvPr>
            <p:ph type="sldNum" sz="quarter" idx="12"/>
          </p:nvPr>
        </p:nvSpPr>
        <p:spPr/>
        <p:txBody>
          <a:bodyPr/>
          <a:lstStyle/>
          <a:p>
            <a:fld id="{560808B9-4D1F-4069-9EB9-CD8802008F4E}" type="slidenum">
              <a:rPr lang="cs-CZ" smtClean="0"/>
              <a:pPr/>
              <a:t>9</a:t>
            </a:fld>
            <a:endParaRPr lang="cs-CZ" dirty="0"/>
          </a:p>
        </p:txBody>
      </p:sp>
    </p:spTree>
    <p:extLst>
      <p:ext uri="{BB962C8B-B14F-4D97-AF65-F5344CB8AC3E}">
        <p14:creationId xmlns:p14="http://schemas.microsoft.com/office/powerpoint/2010/main" val="27330267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2028</TotalTime>
  <Words>2080</Words>
  <Application>Microsoft Office PowerPoint</Application>
  <PresentationFormat>Širokoúhlá obrazovka</PresentationFormat>
  <Paragraphs>296</Paragraphs>
  <Slides>34</Slides>
  <Notes>30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34</vt:i4>
      </vt:variant>
    </vt:vector>
  </HeadingPairs>
  <TitlesOfParts>
    <vt:vector size="39" baseType="lpstr">
      <vt:lpstr>Arial</vt:lpstr>
      <vt:lpstr>Calibri</vt:lpstr>
      <vt:lpstr>Calibri Light</vt:lpstr>
      <vt:lpstr>Times New Roman</vt:lpstr>
      <vt:lpstr>Motiv Office</vt:lpstr>
      <vt:lpstr>Název prezentace</vt:lpstr>
      <vt:lpstr>Prezentace aplikace PowerPoint</vt:lpstr>
      <vt:lpstr>Prezentace aplikace PowerPoint</vt:lpstr>
      <vt:lpstr>Physical evidence</vt:lpstr>
      <vt:lpstr>There are many examples of physical evidence</vt:lpstr>
      <vt:lpstr>There are many examples of physical evidence</vt:lpstr>
      <vt:lpstr>Physical Environment (Zeithaml, 2000)</vt:lpstr>
      <vt:lpstr>Servicescape</vt:lpstr>
      <vt:lpstr>Servicescape</vt:lpstr>
      <vt:lpstr>Servicescape</vt:lpstr>
      <vt:lpstr>Servicescape</vt:lpstr>
      <vt:lpstr>Servicescape</vt:lpstr>
      <vt:lpstr>Senses in serviscape</vt:lpstr>
      <vt:lpstr>Ambience</vt:lpstr>
      <vt:lpstr>Spatial Layout</vt:lpstr>
      <vt:lpstr>Corporate branding (signs, symbols and artefacts)</vt:lpstr>
      <vt:lpstr>Merchandising</vt:lpstr>
      <vt:lpstr>POP materials</vt:lpstr>
      <vt:lpstr>Definition of distribution</vt:lpstr>
      <vt:lpstr>Distribution channels</vt:lpstr>
      <vt:lpstr>Distribution of services</vt:lpstr>
      <vt:lpstr>Intermediaries </vt:lpstr>
      <vt:lpstr>Franchising</vt:lpstr>
      <vt:lpstr>Agents and Brokers</vt:lpstr>
      <vt:lpstr>Electronic channels</vt:lpstr>
      <vt:lpstr>Common intermediary issues</vt:lpstr>
      <vt:lpstr>Channel members</vt:lpstr>
      <vt:lpstr>Channel motivation</vt:lpstr>
      <vt:lpstr>Factors affecting channel choice</vt:lpstr>
      <vt:lpstr>Distribution options for serving customers</vt:lpstr>
      <vt:lpstr>Place and time </vt:lpstr>
      <vt:lpstr>Place and time </vt:lpstr>
      <vt:lpstr>Services internationally?</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Michal Stoklasa</cp:lastModifiedBy>
  <cp:revision>165</cp:revision>
  <dcterms:created xsi:type="dcterms:W3CDTF">2016-11-25T20:36:16Z</dcterms:created>
  <dcterms:modified xsi:type="dcterms:W3CDTF">2019-04-30T19:37:06Z</dcterms:modified>
</cp:coreProperties>
</file>