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88" r:id="rId2"/>
    <p:sldId id="258" r:id="rId3"/>
    <p:sldId id="263" r:id="rId4"/>
    <p:sldId id="294" r:id="rId5"/>
    <p:sldId id="295" r:id="rId6"/>
    <p:sldId id="296" r:id="rId7"/>
    <p:sldId id="297" r:id="rId8"/>
    <p:sldId id="298" r:id="rId9"/>
    <p:sldId id="299" r:id="rId10"/>
    <p:sldId id="300" r:id="rId11"/>
    <p:sldId id="301" r:id="rId12"/>
    <p:sldId id="302" r:id="rId13"/>
    <p:sldId id="303" r:id="rId14"/>
    <p:sldId id="304" r:id="rId15"/>
    <p:sldId id="305" r:id="rId16"/>
    <p:sldId id="306" r:id="rId17"/>
    <p:sldId id="307" r:id="rId18"/>
    <p:sldId id="308" r:id="rId19"/>
    <p:sldId id="309" r:id="rId20"/>
    <p:sldId id="310" r:id="rId21"/>
    <p:sldId id="311" r:id="rId22"/>
    <p:sldId id="312" r:id="rId23"/>
    <p:sldId id="313" r:id="rId24"/>
    <p:sldId id="314" r:id="rId25"/>
    <p:sldId id="315" r:id="rId26"/>
    <p:sldId id="316" r:id="rId27"/>
    <p:sldId id="317" r:id="rId28"/>
    <p:sldId id="318" r:id="rId29"/>
    <p:sldId id="319" r:id="rId30"/>
    <p:sldId id="320" r:id="rId31"/>
    <p:sldId id="321" r:id="rId32"/>
    <p:sldId id="322" r:id="rId33"/>
    <p:sldId id="323" r:id="rId34"/>
    <p:sldId id="287" r:id="rId3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80"/>
    <a:srgbClr val="FFFF66"/>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66" autoAdjust="0"/>
    <p:restoredTop sz="94660"/>
  </p:normalViewPr>
  <p:slideViewPr>
    <p:cSldViewPr snapToGrid="0">
      <p:cViewPr varScale="1">
        <p:scale>
          <a:sx n="72" d="100"/>
          <a:sy n="72" d="100"/>
        </p:scale>
        <p:origin x="88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7994D6-9834-41EE-897B-56F62E2676A9}" type="datetimeFigureOut">
              <a:rPr lang="en-US" smtClean="0"/>
              <a:t>5/1/2019</a:t>
            </a:fld>
            <a:endParaRPr lang="en-US"/>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2606DA-6D10-439D-BB61-0F12376694FF}" type="slidenum">
              <a:rPr lang="en-US" smtClean="0"/>
              <a:t>‹#›</a:t>
            </a:fld>
            <a:endParaRPr lang="en-US"/>
          </a:p>
        </p:txBody>
      </p:sp>
    </p:spTree>
    <p:extLst>
      <p:ext uri="{BB962C8B-B14F-4D97-AF65-F5344CB8AC3E}">
        <p14:creationId xmlns:p14="http://schemas.microsoft.com/office/powerpoint/2010/main" val="25268687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2189773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36696866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25393001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14296404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7088155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7599356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Gilmore (2003)</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20257250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Gilmore (2003)</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32093448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Gilmore (2003)</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4577618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Gilmore (2003)</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40332897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Gilmore (2003)</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40288529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3314817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Gilmore (2003)</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418071126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Gilmore (2003)</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28878293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Gilmore (2003)</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20935074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Gilmore (2003)</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118248874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Gilmore (2003)</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89876452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Gilmore (2003)</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321157780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Gilmore (2003)</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79352328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Gilmore (2003)</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30</a:t>
            </a:fld>
            <a:endParaRPr lang="cs-CZ"/>
          </a:p>
        </p:txBody>
      </p:sp>
    </p:spTree>
    <p:extLst>
      <p:ext uri="{BB962C8B-B14F-4D97-AF65-F5344CB8AC3E}">
        <p14:creationId xmlns:p14="http://schemas.microsoft.com/office/powerpoint/2010/main" val="378873782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Gilmore (2003)</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31</a:t>
            </a:fld>
            <a:endParaRPr lang="cs-CZ"/>
          </a:p>
        </p:txBody>
      </p:sp>
    </p:spTree>
    <p:extLst>
      <p:ext uri="{BB962C8B-B14F-4D97-AF65-F5344CB8AC3E}">
        <p14:creationId xmlns:p14="http://schemas.microsoft.com/office/powerpoint/2010/main" val="247247782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Gilmore (2003)</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32</a:t>
            </a:fld>
            <a:endParaRPr lang="cs-CZ"/>
          </a:p>
        </p:txBody>
      </p:sp>
    </p:spTree>
    <p:extLst>
      <p:ext uri="{BB962C8B-B14F-4D97-AF65-F5344CB8AC3E}">
        <p14:creationId xmlns:p14="http://schemas.microsoft.com/office/powerpoint/2010/main" val="4779547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299333867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Gilmore (2003)</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33</a:t>
            </a:fld>
            <a:endParaRPr lang="cs-CZ"/>
          </a:p>
        </p:txBody>
      </p:sp>
    </p:spTree>
    <p:extLst>
      <p:ext uri="{BB962C8B-B14F-4D97-AF65-F5344CB8AC3E}">
        <p14:creationId xmlns:p14="http://schemas.microsoft.com/office/powerpoint/2010/main" val="8131396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23084000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31220033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3735724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25364792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3481465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782862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01.05.2019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01.05.2019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01.05.2019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42730070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07995" y="302585"/>
            <a:ext cx="1274720" cy="994283"/>
          </a:xfrm>
          <a:prstGeom prst="rect">
            <a:avLst/>
          </a:prstGeom>
        </p:spPr>
      </p:pic>
      <p:sp>
        <p:nvSpPr>
          <p:cNvPr id="7" name="Nadpis 1"/>
          <p:cNvSpPr>
            <a:spLocks noGrp="1"/>
          </p:cNvSpPr>
          <p:nvPr>
            <p:ph type="title"/>
          </p:nvPr>
        </p:nvSpPr>
        <p:spPr>
          <a:xfrm>
            <a:off x="335360" y="260649"/>
            <a:ext cx="6048672" cy="676937"/>
          </a:xfrm>
          <a:prstGeom prst="rect">
            <a:avLst/>
          </a:prstGeom>
          <a:noFill/>
          <a:ln>
            <a:noFill/>
          </a:ln>
        </p:spPr>
        <p:txBody>
          <a:bodyPr anchor="t">
            <a:noAutofit/>
          </a:bodyPr>
          <a:lstStyle>
            <a:lvl1pPr algn="l">
              <a:defRPr sz="3200"/>
            </a:lvl1pPr>
          </a:lstStyle>
          <a:p>
            <a:pPr algn="l"/>
            <a:r>
              <a:rPr lang="cs-CZ" sz="32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335360" y="932723"/>
            <a:ext cx="9889099"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335360" y="6309320"/>
            <a:ext cx="11547355"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314987" y="6309320"/>
            <a:ext cx="3860800" cy="365125"/>
          </a:xfrm>
          <a:prstGeom prst="rect">
            <a:avLst/>
          </a:prstGeom>
        </p:spPr>
        <p:txBody>
          <a:bodyPr/>
          <a:lstStyle>
            <a:lvl1pPr algn="l">
              <a:defRPr sz="1067">
                <a:solidFill>
                  <a:srgbClr val="307871"/>
                </a:solidFill>
              </a:defRPr>
            </a:lvl1pPr>
          </a:lstStyle>
          <a:p>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10416480" y="6309320"/>
            <a:ext cx="1440160" cy="365125"/>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75273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01.05.2019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01.05.2019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01.05.2019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01.05.2019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01.05.2019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01.05.2019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01.05.2019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01.05.2019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01.05.2019</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32437" y="5253203"/>
            <a:ext cx="1248139" cy="973549"/>
          </a:xfrm>
          <a:prstGeom prst="rect">
            <a:avLst/>
          </a:prstGeom>
        </p:spPr>
      </p:pic>
      <p:sp>
        <p:nvSpPr>
          <p:cNvPr id="7" name="Obdélník 6"/>
          <p:cNvSpPr/>
          <p:nvPr/>
        </p:nvSpPr>
        <p:spPr>
          <a:xfrm>
            <a:off x="527382" y="3154411"/>
            <a:ext cx="8939369" cy="3072341"/>
          </a:xfrm>
          <a:prstGeom prst="rect">
            <a:avLst/>
          </a:prstGeom>
          <a:solidFill>
            <a:srgbClr val="008080"/>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sz="2400" dirty="0">
                <a:ln w="0"/>
                <a:solidFill>
                  <a:schemeClr val="bg1"/>
                </a:solidFill>
                <a:effectLst>
                  <a:outerShdw blurRad="38100" dist="19050" dir="2700000" algn="tl" rotWithShape="0">
                    <a:schemeClr val="dk1">
                      <a:alpha val="40000"/>
                    </a:schemeClr>
                  </a:outerShdw>
                </a:effectLst>
              </a:rPr>
              <a:t>Prezentace předmětu:</a:t>
            </a:r>
          </a:p>
          <a:p>
            <a:pPr algn="ctr"/>
            <a:r>
              <a:rPr lang="cs-CZ" sz="2400" b="1" dirty="0">
                <a:ln w="0"/>
                <a:solidFill>
                  <a:schemeClr val="bg1"/>
                </a:solidFill>
                <a:effectLst>
                  <a:outerShdw blurRad="38100" dist="19050" dir="2700000" algn="tl" rotWithShape="0">
                    <a:schemeClr val="dk1">
                      <a:alpha val="40000"/>
                    </a:schemeClr>
                  </a:outerShdw>
                </a:effectLst>
              </a:rPr>
              <a:t>Marketing of </a:t>
            </a:r>
            <a:r>
              <a:rPr lang="cs-CZ" sz="2400" b="1" dirty="0" err="1">
                <a:ln w="0"/>
                <a:solidFill>
                  <a:schemeClr val="bg1"/>
                </a:solidFill>
                <a:effectLst>
                  <a:outerShdw blurRad="38100" dist="19050" dir="2700000" algn="tl" rotWithShape="0">
                    <a:schemeClr val="dk1">
                      <a:alpha val="40000"/>
                    </a:schemeClr>
                  </a:outerShdw>
                </a:effectLst>
              </a:rPr>
              <a:t>Sevices</a:t>
            </a:r>
            <a:endParaRPr lang="cs-CZ" sz="2400" b="1" dirty="0">
              <a:ln w="0"/>
              <a:solidFill>
                <a:schemeClr val="bg1"/>
              </a:solidFill>
              <a:effectLst>
                <a:outerShdw blurRad="38100" dist="19050" dir="2700000" algn="tl" rotWithShape="0">
                  <a:schemeClr val="dk1">
                    <a:alpha val="40000"/>
                  </a:schemeClr>
                </a:outerShdw>
              </a:effectLst>
            </a:endParaRPr>
          </a:p>
          <a:p>
            <a:pPr algn="ctr"/>
            <a:endParaRPr lang="cs-CZ" sz="2400" dirty="0">
              <a:ln w="0"/>
              <a:solidFill>
                <a:schemeClr val="bg1"/>
              </a:solidFill>
              <a:effectLst>
                <a:outerShdw blurRad="38100" dist="19050" dir="2700000" algn="tl" rotWithShape="0">
                  <a:schemeClr val="dk1">
                    <a:alpha val="40000"/>
                  </a:schemeClr>
                </a:outerShdw>
              </a:effectLst>
            </a:endParaRPr>
          </a:p>
          <a:p>
            <a:pPr algn="ctr"/>
            <a:r>
              <a:rPr lang="cs-CZ" sz="2400" dirty="0">
                <a:ln w="0"/>
                <a:solidFill>
                  <a:schemeClr val="bg1"/>
                </a:solidFill>
                <a:effectLst>
                  <a:outerShdw blurRad="38100" dist="19050" dir="2700000" algn="tl" rotWithShape="0">
                    <a:schemeClr val="dk1">
                      <a:alpha val="40000"/>
                    </a:schemeClr>
                  </a:outerShdw>
                </a:effectLst>
              </a:rPr>
              <a:t>Vyučující:</a:t>
            </a:r>
          </a:p>
          <a:p>
            <a:pPr algn="ctr"/>
            <a:r>
              <a:rPr lang="cs-CZ" sz="2400" b="1" dirty="0">
                <a:ln w="0"/>
                <a:solidFill>
                  <a:schemeClr val="bg1"/>
                </a:solidFill>
                <a:effectLst>
                  <a:outerShdw blurRad="38100" dist="19050" dir="2700000" algn="tl" rotWithShape="0">
                    <a:schemeClr val="dk1">
                      <a:alpha val="40000"/>
                    </a:schemeClr>
                  </a:outerShdw>
                </a:effectLst>
              </a:rPr>
              <a:t>Ing. Michal Stoklasa, Ph.D.</a:t>
            </a:r>
          </a:p>
          <a:p>
            <a:pPr algn="ctr"/>
            <a:r>
              <a:rPr lang="cs-CZ" sz="2400" b="1" dirty="0">
                <a:ln w="0"/>
                <a:solidFill>
                  <a:schemeClr val="bg1"/>
                </a:solidFill>
                <a:effectLst>
                  <a:outerShdw blurRad="38100" dist="19050" dir="2700000" algn="tl" rotWithShape="0">
                    <a:schemeClr val="dk1">
                      <a:alpha val="40000"/>
                    </a:schemeClr>
                  </a:outerShdw>
                </a:effectLst>
              </a:rPr>
              <a:t>Ing. Martin </a:t>
            </a:r>
            <a:r>
              <a:rPr lang="cs-CZ" sz="2400" b="1" dirty="0" err="1">
                <a:ln w="0"/>
                <a:solidFill>
                  <a:schemeClr val="bg1"/>
                </a:solidFill>
                <a:effectLst>
                  <a:outerShdw blurRad="38100" dist="19050" dir="2700000" algn="tl" rotWithShape="0">
                    <a:schemeClr val="dk1">
                      <a:alpha val="40000"/>
                    </a:schemeClr>
                  </a:outerShdw>
                </a:effectLst>
              </a:rPr>
              <a:t>Klepek</a:t>
            </a:r>
            <a:r>
              <a:rPr lang="cs-CZ" sz="2400" b="1" dirty="0">
                <a:ln w="0"/>
                <a:solidFill>
                  <a:schemeClr val="bg1"/>
                </a:solidFill>
                <a:effectLst>
                  <a:outerShdw blurRad="38100" dist="19050" dir="2700000" algn="tl" rotWithShape="0">
                    <a:schemeClr val="dk1">
                      <a:alpha val="40000"/>
                    </a:schemeClr>
                  </a:outerShdw>
                </a:effectLst>
              </a:rPr>
              <a:t>, Ph.D.</a:t>
            </a:r>
          </a:p>
        </p:txBody>
      </p:sp>
      <p:sp>
        <p:nvSpPr>
          <p:cNvPr id="2" name="Nadpis 1"/>
          <p:cNvSpPr>
            <a:spLocks noGrp="1"/>
          </p:cNvSpPr>
          <p:nvPr>
            <p:ph type="ctrTitle" idx="4294967295"/>
          </p:nvPr>
        </p:nvSpPr>
        <p:spPr>
          <a:xfrm>
            <a:off x="0" y="933451"/>
            <a:ext cx="6815667" cy="2878667"/>
          </a:xfrm>
          <a:prstGeom prst="rect">
            <a:avLst/>
          </a:prstGeom>
        </p:spPr>
        <p:txBody>
          <a:bodyPr anchor="t">
            <a:normAutofit/>
          </a:bodyPr>
          <a:lstStyle/>
          <a:p>
            <a:pPr algn="l"/>
            <a:r>
              <a:rPr lang="cs-CZ" sz="5333" b="1" dirty="0">
                <a:solidFill>
                  <a:schemeClr val="bg1"/>
                </a:solidFill>
                <a:latin typeface="Times New Roman" panose="02020603050405020304" pitchFamily="18" charset="0"/>
                <a:cs typeface="Times New Roman" panose="02020603050405020304" pitchFamily="18" charset="0"/>
              </a:rPr>
              <a:t>Název</a:t>
            </a:r>
            <a:br>
              <a:rPr lang="cs-CZ" sz="5333" b="1" dirty="0">
                <a:solidFill>
                  <a:schemeClr val="bg1"/>
                </a:solidFill>
                <a:latin typeface="Times New Roman" panose="02020603050405020304" pitchFamily="18" charset="0"/>
                <a:cs typeface="Times New Roman" panose="02020603050405020304" pitchFamily="18" charset="0"/>
              </a:rPr>
            </a:br>
            <a:r>
              <a:rPr lang="cs-CZ" sz="5333"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ext uri="{D42A27DB-BD31-4B8C-83A1-F6EECF244321}">
                <p14:modId xmlns:p14="http://schemas.microsoft.com/office/powerpoint/2010/main" val="2125733885"/>
              </p:ext>
            </p:extLst>
          </p:nvPr>
        </p:nvGraphicFramePr>
        <p:xfrm>
          <a:off x="719403" y="2085202"/>
          <a:ext cx="8640960" cy="580814"/>
        </p:xfrm>
        <a:graphic>
          <a:graphicData uri="http://schemas.openxmlformats.org/drawingml/2006/table">
            <a:tbl>
              <a:tblPr firstRow="1" firstCol="1" bandRow="1">
                <a:tableStyleId>{5C22544A-7EE6-4342-B048-85BDC9FD1C3A}</a:tableStyleId>
              </a:tblPr>
              <a:tblGrid>
                <a:gridCol w="3022555">
                  <a:extLst>
                    <a:ext uri="{9D8B030D-6E8A-4147-A177-3AD203B41FA5}">
                      <a16:colId xmlns:a16="http://schemas.microsoft.com/office/drawing/2014/main" val="3755197986"/>
                    </a:ext>
                  </a:extLst>
                </a:gridCol>
                <a:gridCol w="5618405">
                  <a:extLst>
                    <a:ext uri="{9D8B030D-6E8A-4147-A177-3AD203B41FA5}">
                      <a16:colId xmlns:a16="http://schemas.microsoft.com/office/drawing/2014/main" val="4011610095"/>
                    </a:ext>
                  </a:extLst>
                </a:gridCol>
              </a:tblGrid>
              <a:tr h="290407">
                <a:tc>
                  <a:txBody>
                    <a:bodyPr/>
                    <a:lstStyle/>
                    <a:p>
                      <a:pPr indent="180340" algn="l">
                        <a:lnSpc>
                          <a:spcPct val="115000"/>
                        </a:lnSpc>
                        <a:spcBef>
                          <a:spcPts val="425"/>
                        </a:spcBef>
                        <a:spcAft>
                          <a:spcPts val="0"/>
                        </a:spcAft>
                      </a:pPr>
                      <a:r>
                        <a:rPr lang="cs-CZ" sz="1600" dirty="0">
                          <a:effectLst/>
                        </a:rPr>
                        <a:t>Název projektu</a:t>
                      </a:r>
                      <a:endParaRPr lang="cs-CZ"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9267" marR="59267" marT="0" marB="0">
                    <a:solidFill>
                      <a:srgbClr val="008080"/>
                    </a:solidFill>
                  </a:tcPr>
                </a:tc>
                <a:tc>
                  <a:txBody>
                    <a:bodyPr/>
                    <a:lstStyle/>
                    <a:p>
                      <a:pPr indent="180340" algn="just">
                        <a:lnSpc>
                          <a:spcPct val="115000"/>
                        </a:lnSpc>
                        <a:spcBef>
                          <a:spcPts val="425"/>
                        </a:spcBef>
                        <a:spcAft>
                          <a:spcPts val="0"/>
                        </a:spcAft>
                      </a:pPr>
                      <a:r>
                        <a:rPr lang="cs-CZ" sz="1600" dirty="0">
                          <a:effectLst/>
                        </a:rPr>
                        <a:t>Rozvoj vzdělávání na Slezské univerzitě v Opavě</a:t>
                      </a:r>
                      <a:endParaRPr lang="cs-CZ"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9267" marR="59267" marT="0" marB="0">
                    <a:solidFill>
                      <a:srgbClr val="008080"/>
                    </a:solidFill>
                  </a:tcPr>
                </a:tc>
                <a:extLst>
                  <a:ext uri="{0D108BD9-81ED-4DB2-BD59-A6C34878D82A}">
                    <a16:rowId xmlns:a16="http://schemas.microsoft.com/office/drawing/2014/main" val="2306872320"/>
                  </a:ext>
                </a:extLst>
              </a:tr>
              <a:tr h="290407">
                <a:tc>
                  <a:txBody>
                    <a:bodyPr/>
                    <a:lstStyle/>
                    <a:p>
                      <a:pPr indent="180340" algn="just">
                        <a:lnSpc>
                          <a:spcPct val="115000"/>
                        </a:lnSpc>
                        <a:spcBef>
                          <a:spcPts val="425"/>
                        </a:spcBef>
                        <a:spcAft>
                          <a:spcPts val="0"/>
                        </a:spcAft>
                      </a:pPr>
                      <a:r>
                        <a:rPr lang="cs-CZ" sz="1600" dirty="0">
                          <a:effectLst/>
                        </a:rPr>
                        <a:t>Registrační číslo projektu</a:t>
                      </a:r>
                      <a:endParaRPr lang="cs-CZ"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9267" marR="59267" marT="0" marB="0">
                    <a:solidFill>
                      <a:srgbClr val="008080"/>
                    </a:solidFill>
                  </a:tcPr>
                </a:tc>
                <a:tc>
                  <a:txBody>
                    <a:bodyPr/>
                    <a:lstStyle/>
                    <a:p>
                      <a:pPr indent="180340" algn="just">
                        <a:lnSpc>
                          <a:spcPct val="115000"/>
                        </a:lnSpc>
                        <a:spcBef>
                          <a:spcPts val="425"/>
                        </a:spcBef>
                        <a:spcAft>
                          <a:spcPts val="0"/>
                        </a:spcAft>
                      </a:pPr>
                      <a:r>
                        <a:rPr lang="cs-CZ" sz="1600" b="1" dirty="0">
                          <a:solidFill>
                            <a:schemeClr val="bg1"/>
                          </a:solidFill>
                          <a:effectLst/>
                        </a:rPr>
                        <a:t>CZ.02.2.69/0.0./0.0/16_015/0002400</a:t>
                      </a:r>
                      <a:endParaRPr lang="cs-CZ" sz="16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267" marR="59267" marT="0" marB="0">
                    <a:solidFill>
                      <a:srgbClr val="008080"/>
                    </a:solidFill>
                  </a:tcPr>
                </a:tc>
                <a:extLst>
                  <a:ext uri="{0D108BD9-81ED-4DB2-BD59-A6C34878D82A}">
                    <a16:rowId xmlns:a16="http://schemas.microsoft.com/office/drawing/2014/main" val="3822484205"/>
                  </a:ext>
                </a:extLst>
              </a:tr>
            </a:tbl>
          </a:graphicData>
        </a:graphic>
      </p:graphicFrame>
      <p:sp>
        <p:nvSpPr>
          <p:cNvPr id="5" name="Rectangle 2"/>
          <p:cNvSpPr>
            <a:spLocks noChangeArrowheads="1"/>
          </p:cNvSpPr>
          <p:nvPr/>
        </p:nvSpPr>
        <p:spPr bwMode="auto">
          <a:xfrm>
            <a:off x="2504018" y="3769097"/>
            <a:ext cx="246286"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1920" tIns="60960" rIns="121920" bIns="60960" numCol="1" anchor="ctr" anchorCtr="0" compatLnSpc="1">
            <a:prstTxWarp prst="textNoShape">
              <a:avLst/>
            </a:prstTxWarp>
            <a:spAutoFit/>
          </a:bodyPr>
          <a:lstStyle/>
          <a:p>
            <a:endParaRPr lang="cs-CZ" sz="2400"/>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26765" y="333771"/>
            <a:ext cx="7340600" cy="16256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2504018" y="6076264"/>
            <a:ext cx="246286"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1920" tIns="60960" rIns="121920" bIns="60960" numCol="1" anchor="ctr" anchorCtr="0" compatLnSpc="1">
            <a:prstTxWarp prst="textNoShape">
              <a:avLst/>
            </a:prstTxWarp>
            <a:spAutoFit/>
          </a:bodyPr>
          <a:lstStyle/>
          <a:p>
            <a:endParaRPr lang="cs-CZ" sz="2400"/>
          </a:p>
        </p:txBody>
      </p:sp>
    </p:spTree>
    <p:extLst>
      <p:ext uri="{BB962C8B-B14F-4D97-AF65-F5344CB8AC3E}">
        <p14:creationId xmlns:p14="http://schemas.microsoft.com/office/powerpoint/2010/main" val="3375899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9841093" cy="4704523"/>
          </a:xfrm>
          <a:prstGeom prst="rect">
            <a:avLst/>
          </a:prstGeom>
        </p:spPr>
        <p:txBody>
          <a:bodyPr>
            <a:noAutofit/>
          </a:bodyPr>
          <a:lstStyle/>
          <a:p>
            <a:r>
              <a:rPr lang="en-US" sz="3600" dirty="0"/>
              <a:t>Service  personnel are important in  all  </a:t>
            </a:r>
            <a:r>
              <a:rPr lang="en-US" sz="3600" dirty="0" err="1"/>
              <a:t>organisations</a:t>
            </a:r>
            <a:r>
              <a:rPr lang="en-US" sz="3600" dirty="0"/>
              <a:t> but more so  in  an </a:t>
            </a:r>
            <a:r>
              <a:rPr lang="en-US" sz="3600" dirty="0" err="1"/>
              <a:t>organisation</a:t>
            </a:r>
            <a:r>
              <a:rPr lang="en-US" sz="3600" dirty="0"/>
              <a:t> involved  in  providing  services.  </a:t>
            </a:r>
            <a:endParaRPr lang="cs-CZ" sz="3600" dirty="0"/>
          </a:p>
          <a:p>
            <a:r>
              <a:rPr lang="en-US" sz="3600" dirty="0"/>
              <a:t>The </a:t>
            </a:r>
            <a:r>
              <a:rPr lang="en-US" sz="3600" dirty="0" err="1"/>
              <a:t>behaviour</a:t>
            </a:r>
            <a:r>
              <a:rPr lang="en-US" sz="3600" dirty="0"/>
              <a:t> and attitude of the personnel  providing  the service is an important influence on the customer’s overall perception of the service and he can rarely distinguish between the actual service rendered and the human element involved in it. </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Service personnel</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10</a:t>
            </a:fld>
            <a:endParaRPr lang="cs-CZ" dirty="0"/>
          </a:p>
        </p:txBody>
      </p:sp>
    </p:spTree>
    <p:extLst>
      <p:ext uri="{BB962C8B-B14F-4D97-AF65-F5344CB8AC3E}">
        <p14:creationId xmlns:p14="http://schemas.microsoft.com/office/powerpoint/2010/main" val="34739864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807316" cy="4704523"/>
          </a:xfrm>
          <a:prstGeom prst="rect">
            <a:avLst/>
          </a:prstGeom>
        </p:spPr>
        <p:txBody>
          <a:bodyPr>
            <a:noAutofit/>
          </a:bodyPr>
          <a:lstStyle/>
          <a:p>
            <a:r>
              <a:rPr lang="en-US" sz="3600" dirty="0"/>
              <a:t>Customer  contact  is  very  important  concept  in  services,  which  refers  to  the  physical presence of the customer in the system. </a:t>
            </a:r>
            <a:endParaRPr lang="cs-CZ" sz="3600" dirty="0"/>
          </a:p>
          <a:p>
            <a:r>
              <a:rPr lang="en-US" sz="3600" dirty="0"/>
              <a:t>The extent of contact refers to the percentage of time a  customer  ought  to  be  in  the  system  out  of  the  total  time  it  takes  to  serve  him.  </a:t>
            </a:r>
            <a:endParaRPr lang="cs-CZ" sz="3600" dirty="0"/>
          </a:p>
          <a:p>
            <a:r>
              <a:rPr lang="en-US" sz="3600" dirty="0"/>
              <a:t>The  low contact services include bank, post offices or retailing and the high contact services include hotels, educational institutions, restaurants and hospitals.</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Service personnel</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11</a:t>
            </a:fld>
            <a:endParaRPr lang="cs-CZ" dirty="0"/>
          </a:p>
        </p:txBody>
      </p:sp>
    </p:spTree>
    <p:extLst>
      <p:ext uri="{BB962C8B-B14F-4D97-AF65-F5344CB8AC3E}">
        <p14:creationId xmlns:p14="http://schemas.microsoft.com/office/powerpoint/2010/main" val="12266314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9841093" cy="4704523"/>
          </a:xfrm>
          <a:prstGeom prst="rect">
            <a:avLst/>
          </a:prstGeom>
        </p:spPr>
        <p:txBody>
          <a:bodyPr>
            <a:noAutofit/>
          </a:bodyPr>
          <a:lstStyle/>
          <a:p>
            <a:r>
              <a:rPr lang="en-US" sz="3600" dirty="0"/>
              <a:t> Services with high contact are more difficult to control and manage because a longer customer contact is more likely to affect the time of demand, and nature of service and its quality; whereas, in low contact services such contact has much less impact on the service. </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Service personnel</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12</a:t>
            </a:fld>
            <a:endParaRPr lang="cs-CZ" dirty="0"/>
          </a:p>
        </p:txBody>
      </p:sp>
    </p:spTree>
    <p:extLst>
      <p:ext uri="{BB962C8B-B14F-4D97-AF65-F5344CB8AC3E}">
        <p14:creationId xmlns:p14="http://schemas.microsoft.com/office/powerpoint/2010/main" val="5812085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9841093" cy="4704523"/>
          </a:xfrm>
          <a:prstGeom prst="rect">
            <a:avLst/>
          </a:prstGeom>
        </p:spPr>
        <p:txBody>
          <a:bodyPr>
            <a:noAutofit/>
          </a:bodyPr>
          <a:lstStyle/>
          <a:p>
            <a:r>
              <a:rPr lang="en-US" sz="3600" dirty="0"/>
              <a:t>The  quality  and  performance  of  service</a:t>
            </a:r>
            <a:r>
              <a:rPr lang="cs-CZ" sz="3600" dirty="0"/>
              <a:t> </a:t>
            </a:r>
            <a:r>
              <a:rPr lang="en-US" sz="3600" dirty="0"/>
              <a:t>personnel can be improved through:</a:t>
            </a:r>
            <a:endParaRPr lang="cs-CZ" sz="3600" dirty="0"/>
          </a:p>
          <a:p>
            <a:pPr lvl="1"/>
            <a:r>
              <a:rPr lang="en-US" sz="3200" dirty="0">
                <a:solidFill>
                  <a:srgbClr val="307871"/>
                </a:solidFill>
                <a:latin typeface="Times New Roman" panose="02020603050405020304" pitchFamily="18" charset="0"/>
                <a:cs typeface="Times New Roman" panose="02020603050405020304" pitchFamily="18" charset="0"/>
              </a:rPr>
              <a:t>Careful selection and training of personnel, </a:t>
            </a:r>
          </a:p>
          <a:p>
            <a:pPr lvl="1"/>
            <a:r>
              <a:rPr lang="en-US" sz="3200" dirty="0">
                <a:solidFill>
                  <a:srgbClr val="307871"/>
                </a:solidFill>
                <a:latin typeface="Times New Roman" panose="02020603050405020304" pitchFamily="18" charset="0"/>
                <a:cs typeface="Times New Roman" panose="02020603050405020304" pitchFamily="18" charset="0"/>
              </a:rPr>
              <a:t>laying down norms, rules and procedures to ensure consistent </a:t>
            </a:r>
            <a:r>
              <a:rPr lang="en-US" sz="3200" dirty="0" err="1">
                <a:solidFill>
                  <a:srgbClr val="307871"/>
                </a:solidFill>
                <a:latin typeface="Times New Roman" panose="02020603050405020304" pitchFamily="18" charset="0"/>
                <a:cs typeface="Times New Roman" panose="02020603050405020304" pitchFamily="18" charset="0"/>
              </a:rPr>
              <a:t>behaviour</a:t>
            </a:r>
            <a:r>
              <a:rPr lang="en-US" sz="3200" dirty="0">
                <a:solidFill>
                  <a:srgbClr val="307871"/>
                </a:solidFill>
                <a:latin typeface="Times New Roman" panose="02020603050405020304" pitchFamily="18" charset="0"/>
                <a:cs typeface="Times New Roman" panose="02020603050405020304" pitchFamily="18" charset="0"/>
              </a:rPr>
              <a:t>, </a:t>
            </a:r>
          </a:p>
          <a:p>
            <a:pPr lvl="1"/>
            <a:r>
              <a:rPr lang="en-US" sz="3200" dirty="0">
                <a:solidFill>
                  <a:srgbClr val="307871"/>
                </a:solidFill>
                <a:latin typeface="Times New Roman" panose="02020603050405020304" pitchFamily="18" charset="0"/>
                <a:cs typeface="Times New Roman" panose="02020603050405020304" pitchFamily="18" charset="0"/>
              </a:rPr>
              <a:t>ensuring consistent appearance; and  </a:t>
            </a:r>
          </a:p>
          <a:p>
            <a:pPr lvl="1"/>
            <a:r>
              <a:rPr lang="en-US" sz="3200" dirty="0">
                <a:solidFill>
                  <a:srgbClr val="307871"/>
                </a:solidFill>
                <a:latin typeface="Times New Roman" panose="02020603050405020304" pitchFamily="18" charset="0"/>
                <a:cs typeface="Times New Roman" panose="02020603050405020304" pitchFamily="18" charset="0"/>
              </a:rPr>
              <a:t>reducing  the  importance  of  personal  contact  by  introducing  automation  and computerization wherever possible. </a:t>
            </a:r>
            <a:endParaRPr lang="cs-CZ" sz="32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Service personnel</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13</a:t>
            </a:fld>
            <a:endParaRPr lang="cs-CZ" dirty="0"/>
          </a:p>
        </p:txBody>
      </p:sp>
    </p:spTree>
    <p:extLst>
      <p:ext uri="{BB962C8B-B14F-4D97-AF65-F5344CB8AC3E}">
        <p14:creationId xmlns:p14="http://schemas.microsoft.com/office/powerpoint/2010/main" val="17176541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9841093" cy="4704523"/>
          </a:xfrm>
          <a:prstGeom prst="rect">
            <a:avLst/>
          </a:prstGeom>
        </p:spPr>
        <p:txBody>
          <a:bodyPr>
            <a:noAutofit/>
          </a:bodyPr>
          <a:lstStyle/>
          <a:p>
            <a:r>
              <a:rPr lang="en-US" sz="3600" dirty="0"/>
              <a:t>Customers  are  important  because  they  are  a  source  of  influencing  themselves,  being actively involved in service delivery, and other customers as well. In case of doctors, lawyers, consultants one satisfied customer will lead to a chain reaction, bringing in his wake a number of  other  customers.</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Customers</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14</a:t>
            </a:fld>
            <a:endParaRPr lang="cs-CZ" dirty="0"/>
          </a:p>
        </p:txBody>
      </p:sp>
    </p:spTree>
    <p:extLst>
      <p:ext uri="{BB962C8B-B14F-4D97-AF65-F5344CB8AC3E}">
        <p14:creationId xmlns:p14="http://schemas.microsoft.com/office/powerpoint/2010/main" val="41751349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9841093" cy="4704523"/>
          </a:xfrm>
          <a:prstGeom prst="rect">
            <a:avLst/>
          </a:prstGeom>
        </p:spPr>
        <p:txBody>
          <a:bodyPr>
            <a:noAutofit/>
          </a:bodyPr>
          <a:lstStyle/>
          <a:p>
            <a:r>
              <a:rPr lang="cs-CZ" sz="3600" dirty="0"/>
              <a:t>I</a:t>
            </a:r>
            <a:r>
              <a:rPr lang="en-US" sz="3600" dirty="0"/>
              <a:t>t</a:t>
            </a:r>
            <a:r>
              <a:rPr lang="cs-CZ" sz="3600" dirty="0"/>
              <a:t> i</a:t>
            </a:r>
            <a:r>
              <a:rPr lang="en-US" sz="3600" dirty="0"/>
              <a:t>s  an  important  task  of  service  marketers  to  ensure  complete satisfaction  of  the  existing  customers.  </a:t>
            </a:r>
            <a:endParaRPr lang="cs-CZ" sz="3600" dirty="0"/>
          </a:p>
          <a:p>
            <a:r>
              <a:rPr lang="en-US" sz="3600" dirty="0"/>
              <a:t>The  kind  of  customers  that  a  firm  attracts  exerts  an important influence on prospective customers. </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Customers</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15</a:t>
            </a:fld>
            <a:endParaRPr lang="cs-CZ" dirty="0"/>
          </a:p>
        </p:txBody>
      </p:sp>
    </p:spTree>
    <p:extLst>
      <p:ext uri="{BB962C8B-B14F-4D97-AF65-F5344CB8AC3E}">
        <p14:creationId xmlns:p14="http://schemas.microsoft.com/office/powerpoint/2010/main" val="8043378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9841093" cy="4704523"/>
          </a:xfrm>
          <a:prstGeom prst="rect">
            <a:avLst/>
          </a:prstGeom>
        </p:spPr>
        <p:txBody>
          <a:bodyPr>
            <a:noAutofit/>
          </a:bodyPr>
          <a:lstStyle/>
          <a:p>
            <a:r>
              <a:rPr lang="en-US" sz="3600" dirty="0"/>
              <a:t>The prospective  customer may feel attracted</a:t>
            </a:r>
            <a:r>
              <a:rPr lang="cs-CZ" sz="3600" dirty="0"/>
              <a:t> </a:t>
            </a:r>
            <a:r>
              <a:rPr lang="en-US" sz="3600" dirty="0"/>
              <a:t>towards the </a:t>
            </a:r>
            <a:r>
              <a:rPr lang="en-US" sz="3600" dirty="0" err="1"/>
              <a:t>organisation</a:t>
            </a:r>
            <a:r>
              <a:rPr lang="en-US" sz="3600" dirty="0"/>
              <a:t> e.g., club, restaurant, school, because it has his type of customers or the customer may turn away if he perceives the existing customers to be a kind with whom he would not like to associate. </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Customers</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16</a:t>
            </a:fld>
            <a:endParaRPr lang="cs-CZ" dirty="0"/>
          </a:p>
        </p:txBody>
      </p:sp>
    </p:spTree>
    <p:extLst>
      <p:ext uri="{BB962C8B-B14F-4D97-AF65-F5344CB8AC3E}">
        <p14:creationId xmlns:p14="http://schemas.microsoft.com/office/powerpoint/2010/main" val="3013180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9841093" cy="4704523"/>
          </a:xfrm>
          <a:prstGeom prst="rect">
            <a:avLst/>
          </a:prstGeom>
        </p:spPr>
        <p:txBody>
          <a:bodyPr>
            <a:noAutofit/>
          </a:bodyPr>
          <a:lstStyle/>
          <a:p>
            <a:r>
              <a:rPr lang="en-US" sz="3600" dirty="0"/>
              <a:t>The prospective  customer may feel attracted</a:t>
            </a:r>
            <a:r>
              <a:rPr lang="cs-CZ" sz="3600" dirty="0"/>
              <a:t> </a:t>
            </a:r>
            <a:r>
              <a:rPr lang="en-US" sz="3600" dirty="0"/>
              <a:t>towards the </a:t>
            </a:r>
            <a:r>
              <a:rPr lang="en-US" sz="3600" dirty="0" err="1"/>
              <a:t>organisation</a:t>
            </a:r>
            <a:r>
              <a:rPr lang="en-US" sz="3600" dirty="0"/>
              <a:t> e.g., club, restaurant, school, because it has his type of customers or the customer may turn away if he perceives the existing customers to be a kind with whom he would not like to associate. </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Customers</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17</a:t>
            </a:fld>
            <a:endParaRPr lang="cs-CZ" dirty="0"/>
          </a:p>
        </p:txBody>
      </p:sp>
    </p:spTree>
    <p:extLst>
      <p:ext uri="{BB962C8B-B14F-4D97-AF65-F5344CB8AC3E}">
        <p14:creationId xmlns:p14="http://schemas.microsoft.com/office/powerpoint/2010/main" val="35714508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9841093" cy="4704523"/>
          </a:xfrm>
          <a:prstGeom prst="rect">
            <a:avLst/>
          </a:prstGeom>
        </p:spPr>
        <p:txBody>
          <a:bodyPr>
            <a:noAutofit/>
          </a:bodyPr>
          <a:lstStyle/>
          <a:p>
            <a:r>
              <a:rPr lang="en-US" sz="3600" dirty="0"/>
              <a:t>Service marketing management will invariably be concerned with how or the</a:t>
            </a:r>
            <a:r>
              <a:rPr lang="cs-CZ" sz="3600" dirty="0"/>
              <a:t> </a:t>
            </a:r>
            <a:r>
              <a:rPr lang="en-US" sz="3600" dirty="0"/>
              <a:t>way  decisions  are  made  and  the  implications  of  those  decisions.  </a:t>
            </a:r>
            <a:endParaRPr lang="cs-CZ" sz="3600" dirty="0"/>
          </a:p>
          <a:p>
            <a:r>
              <a:rPr lang="en-US" sz="3600" dirty="0"/>
              <a:t>Thus</a:t>
            </a:r>
            <a:r>
              <a:rPr lang="cs-CZ" sz="3600" dirty="0"/>
              <a:t> </a:t>
            </a:r>
            <a:r>
              <a:rPr lang="en-US" sz="3600" dirty="0"/>
              <a:t>the managerial processes behind such decisions and the variety and style of</a:t>
            </a:r>
            <a:r>
              <a:rPr lang="cs-CZ" sz="3600" dirty="0"/>
              <a:t> </a:t>
            </a:r>
            <a:r>
              <a:rPr lang="en-US" sz="3600" dirty="0"/>
              <a:t>the managers taking the decisions are of interest to service marketing and</a:t>
            </a:r>
            <a:r>
              <a:rPr lang="cs-CZ" sz="3600" dirty="0"/>
              <a:t> </a:t>
            </a:r>
            <a:r>
              <a:rPr lang="en-US" sz="3600" dirty="0"/>
              <a:t>management researchers.</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People management</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18</a:t>
            </a:fld>
            <a:endParaRPr lang="cs-CZ" dirty="0"/>
          </a:p>
        </p:txBody>
      </p:sp>
    </p:spTree>
    <p:extLst>
      <p:ext uri="{BB962C8B-B14F-4D97-AF65-F5344CB8AC3E}">
        <p14:creationId xmlns:p14="http://schemas.microsoft.com/office/powerpoint/2010/main" val="26845894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55095" y="1316765"/>
            <a:ext cx="9841093" cy="4704523"/>
          </a:xfrm>
          <a:prstGeom prst="rect">
            <a:avLst/>
          </a:prstGeom>
        </p:spPr>
        <p:txBody>
          <a:bodyPr>
            <a:noAutofit/>
          </a:bodyPr>
          <a:lstStyle/>
          <a:p>
            <a:r>
              <a:rPr lang="en-US" sz="3600" dirty="0"/>
              <a:t>The way managers implement decisions is also vital</a:t>
            </a:r>
            <a:r>
              <a:rPr lang="cs-CZ" sz="3600" dirty="0"/>
              <a:t> </a:t>
            </a:r>
            <a:r>
              <a:rPr lang="en-US" sz="3600" dirty="0"/>
              <a:t>in a service situation. </a:t>
            </a:r>
            <a:endParaRPr lang="cs-CZ" sz="3600" dirty="0"/>
          </a:p>
          <a:p>
            <a:r>
              <a:rPr lang="en-US" sz="3600" dirty="0"/>
              <a:t>Services are usually carried out by people and these</a:t>
            </a:r>
            <a:r>
              <a:rPr lang="cs-CZ" sz="3600" dirty="0"/>
              <a:t> </a:t>
            </a:r>
            <a:r>
              <a:rPr lang="en-US" sz="3600" dirty="0"/>
              <a:t>people need to be motivated and capable of doing the job. </a:t>
            </a:r>
            <a:endParaRPr lang="cs-CZ" sz="3600" dirty="0"/>
          </a:p>
          <a:p>
            <a:r>
              <a:rPr lang="en-US" sz="3600" dirty="0"/>
              <a:t>Services managers</a:t>
            </a:r>
            <a:r>
              <a:rPr lang="cs-CZ" sz="3600" dirty="0"/>
              <a:t> </a:t>
            </a:r>
            <a:r>
              <a:rPr lang="en-US" sz="3600" dirty="0"/>
              <a:t>continually seek ways to motivate and encourage service deliverers.</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People management</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19</a:t>
            </a:fld>
            <a:endParaRPr lang="cs-CZ" dirty="0"/>
          </a:p>
        </p:txBody>
      </p:sp>
    </p:spTree>
    <p:extLst>
      <p:ext uri="{BB962C8B-B14F-4D97-AF65-F5344CB8AC3E}">
        <p14:creationId xmlns:p14="http://schemas.microsoft.com/office/powerpoint/2010/main" val="2650244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449092" y="417096"/>
            <a:ext cx="4784758" cy="6063916"/>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9" name="Nadpis 1"/>
          <p:cNvSpPr txBox="1">
            <a:spLocks/>
          </p:cNvSpPr>
          <p:nvPr/>
        </p:nvSpPr>
        <p:spPr>
          <a:xfrm>
            <a:off x="666806" y="720605"/>
            <a:ext cx="4297080" cy="3394195"/>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4000" b="1" dirty="0"/>
          </a:p>
          <a:p>
            <a:pPr algn="l"/>
            <a:endParaRPr lang="cs-CZ" sz="4000" b="1" dirty="0"/>
          </a:p>
          <a:p>
            <a:pPr lvl="0"/>
            <a:r>
              <a:rPr lang="pl-PL" sz="4000" b="1" cap="all" dirty="0"/>
              <a:t> MARKETING MIX: </a:t>
            </a:r>
            <a:r>
              <a:rPr lang="pl-PL" sz="4000" b="1" dirty="0"/>
              <a:t>PEOPLE</a:t>
            </a:r>
            <a:endParaRPr lang="cs-CZ" sz="4000" b="1" cap="all" dirty="0"/>
          </a:p>
        </p:txBody>
      </p:sp>
      <p:sp>
        <p:nvSpPr>
          <p:cNvPr id="10" name="Zástupný symbol pro obsah 2"/>
          <p:cNvSpPr txBox="1">
            <a:spLocks/>
          </p:cNvSpPr>
          <p:nvPr/>
        </p:nvSpPr>
        <p:spPr>
          <a:xfrm>
            <a:off x="396842" y="2976893"/>
            <a:ext cx="4837008" cy="2884351"/>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2400" b="1" i="1" dirty="0">
              <a:solidFill>
                <a:srgbClr val="002060"/>
              </a:solidFill>
            </a:endParaRPr>
          </a:p>
          <a:p>
            <a:pPr marL="0" indent="0">
              <a:buNone/>
            </a:pPr>
            <a:r>
              <a:rPr lang="en-GB" sz="12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5701402" y="2603719"/>
            <a:ext cx="4806091" cy="1941387"/>
          </a:xfrm>
          <a:prstGeom prst="rect">
            <a:avLst/>
          </a:prstGeom>
          <a:solidFill>
            <a:schemeClr val="accent6">
              <a:lumMod val="40000"/>
              <a:lumOff val="60000"/>
            </a:schemeClr>
          </a:soli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2400" b="1" i="1" dirty="0"/>
              <a:t>The aim of the lecture is to teach you how to approach people within and outside your service business</a:t>
            </a:r>
          </a:p>
          <a:p>
            <a:pPr marL="0" indent="0" algn="ctr">
              <a:buNone/>
            </a:pPr>
            <a:endParaRPr lang="en-GB" sz="2400" dirty="0">
              <a:solidFill>
                <a:srgbClr val="FF0000"/>
              </a:solidFill>
              <a:cs typeface="Times New Roman" panose="02020603050405020304" pitchFamily="18" charset="0"/>
            </a:endParaRPr>
          </a:p>
        </p:txBody>
      </p:sp>
      <p:sp>
        <p:nvSpPr>
          <p:cNvPr id="8" name="Podnadpis 2"/>
          <p:cNvSpPr txBox="1">
            <a:spLocks/>
          </p:cNvSpPr>
          <p:nvPr/>
        </p:nvSpPr>
        <p:spPr>
          <a:xfrm>
            <a:off x="9274729" y="4965171"/>
            <a:ext cx="2688299"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Michal Stoklasa</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a:solidFill>
                  <a:srgbClr val="307871"/>
                </a:solidFill>
                <a:latin typeface="Times New Roman" panose="02020603050405020304" pitchFamily="18" charset="0"/>
                <a:cs typeface="Times New Roman" panose="02020603050405020304" pitchFamily="18" charset="0"/>
              </a:rPr>
              <a:t>Garant předmětu</a:t>
            </a:r>
          </a:p>
          <a:p>
            <a:pPr algn="r"/>
            <a:r>
              <a:rPr lang="cs-CZ" altLang="cs-CZ" sz="1200" dirty="0">
                <a:solidFill>
                  <a:srgbClr val="307871"/>
                </a:solidFill>
                <a:latin typeface="Times New Roman" panose="02020603050405020304" pitchFamily="18" charset="0"/>
                <a:cs typeface="Times New Roman" panose="02020603050405020304" pitchFamily="18" charset="0"/>
              </a:rPr>
              <a:t>Martin </a:t>
            </a:r>
            <a:r>
              <a:rPr lang="cs-CZ" altLang="cs-CZ" sz="1200" dirty="0" err="1">
                <a:solidFill>
                  <a:srgbClr val="307871"/>
                </a:solidFill>
                <a:latin typeface="Times New Roman" panose="02020603050405020304" pitchFamily="18" charset="0"/>
                <a:cs typeface="Times New Roman" panose="02020603050405020304" pitchFamily="18" charset="0"/>
              </a:rPr>
              <a:t>Klepek</a:t>
            </a:r>
            <a:endParaRPr lang="cs-CZ" altLang="cs-CZ" sz="1200"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a:solidFill>
                  <a:srgbClr val="307871"/>
                </a:solidFill>
                <a:latin typeface="Times New Roman" panose="02020603050405020304" pitchFamily="18" charset="0"/>
                <a:cs typeface="Times New Roman" panose="02020603050405020304" pitchFamily="18" charset="0"/>
              </a:rPr>
              <a:t>Přednášející </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85848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55095" y="1316765"/>
            <a:ext cx="9841093" cy="4704523"/>
          </a:xfrm>
          <a:prstGeom prst="rect">
            <a:avLst/>
          </a:prstGeom>
        </p:spPr>
        <p:txBody>
          <a:bodyPr>
            <a:noAutofit/>
          </a:bodyPr>
          <a:lstStyle/>
          <a:p>
            <a:r>
              <a:rPr lang="en-US" sz="3600" dirty="0"/>
              <a:t>Difference styles of management may be relevant in different situations:</a:t>
            </a:r>
            <a:endParaRPr lang="cs-CZ" sz="3600" dirty="0"/>
          </a:p>
          <a:p>
            <a:r>
              <a:rPr lang="en-US" sz="3600" dirty="0"/>
              <a:t>from extremes of authoritarian to humanistic; where time-scales can be short,</a:t>
            </a:r>
            <a:r>
              <a:rPr lang="cs-CZ" sz="3600" dirty="0"/>
              <a:t> </a:t>
            </a:r>
            <a:r>
              <a:rPr lang="en-US" sz="3600" dirty="0"/>
              <a:t>medium or long term; where the scope of activities is different in terms of</a:t>
            </a:r>
            <a:r>
              <a:rPr lang="cs-CZ" sz="3600" dirty="0"/>
              <a:t> </a:t>
            </a:r>
            <a:r>
              <a:rPr lang="en-US" sz="3600" dirty="0"/>
              <a:t>strategic and tactical; and so on. </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People management</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20</a:t>
            </a:fld>
            <a:endParaRPr lang="cs-CZ" dirty="0"/>
          </a:p>
        </p:txBody>
      </p:sp>
    </p:spTree>
    <p:extLst>
      <p:ext uri="{BB962C8B-B14F-4D97-AF65-F5344CB8AC3E}">
        <p14:creationId xmlns:p14="http://schemas.microsoft.com/office/powerpoint/2010/main" val="37067976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55095" y="1316765"/>
            <a:ext cx="9841093" cy="4704523"/>
          </a:xfrm>
          <a:prstGeom prst="rect">
            <a:avLst/>
          </a:prstGeom>
        </p:spPr>
        <p:txBody>
          <a:bodyPr>
            <a:noAutofit/>
          </a:bodyPr>
          <a:lstStyle/>
          <a:p>
            <a:r>
              <a:rPr lang="cs-CZ" sz="4400" dirty="0"/>
              <a:t>T</a:t>
            </a:r>
            <a:r>
              <a:rPr lang="en-US" sz="4400" dirty="0"/>
              <a:t>he  two  perspectives  of  marketing  management  and  consumers  in</a:t>
            </a:r>
            <a:r>
              <a:rPr lang="cs-CZ" sz="4400" dirty="0"/>
              <a:t> s</a:t>
            </a:r>
            <a:r>
              <a:rPr lang="en-US" sz="4400" dirty="0" err="1"/>
              <a:t>ervice</a:t>
            </a:r>
            <a:r>
              <a:rPr lang="en-US" sz="4400" dirty="0"/>
              <a:t> marketing are not necessarily mutually exclusive (this is demonstrated</a:t>
            </a:r>
            <a:r>
              <a:rPr lang="cs-CZ" sz="4400" dirty="0"/>
              <a:t> </a:t>
            </a:r>
            <a:r>
              <a:rPr lang="en-US" sz="4400" dirty="0"/>
              <a:t>in the third category of consumer service research above). </a:t>
            </a:r>
            <a:endParaRPr lang="cs-CZ" sz="44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People management</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21</a:t>
            </a:fld>
            <a:endParaRPr lang="cs-CZ" dirty="0"/>
          </a:p>
        </p:txBody>
      </p:sp>
    </p:spTree>
    <p:extLst>
      <p:ext uri="{BB962C8B-B14F-4D97-AF65-F5344CB8AC3E}">
        <p14:creationId xmlns:p14="http://schemas.microsoft.com/office/powerpoint/2010/main" val="1158088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55095" y="1316765"/>
            <a:ext cx="9841093" cy="4704523"/>
          </a:xfrm>
          <a:prstGeom prst="rect">
            <a:avLst/>
          </a:prstGeom>
        </p:spPr>
        <p:txBody>
          <a:bodyPr>
            <a:noAutofit/>
          </a:bodyPr>
          <a:lstStyle/>
          <a:p>
            <a:r>
              <a:rPr lang="en-US" sz="4000" dirty="0"/>
              <a:t>A ‘middle ground’</a:t>
            </a:r>
            <a:r>
              <a:rPr lang="cs-CZ" sz="4000" dirty="0"/>
              <a:t> </a:t>
            </a:r>
            <a:r>
              <a:rPr lang="en-US" sz="4000" dirty="0"/>
              <a:t>incorporating some combination of both domains and perspectives, although</a:t>
            </a:r>
            <a:r>
              <a:rPr lang="cs-CZ" sz="4000" dirty="0"/>
              <a:t> </a:t>
            </a:r>
            <a:r>
              <a:rPr lang="en-US" sz="4000" dirty="0"/>
              <a:t>with the emphasis on how services can be managed and delivered effectively</a:t>
            </a:r>
            <a:r>
              <a:rPr lang="cs-CZ" sz="4000" dirty="0"/>
              <a:t> </a:t>
            </a:r>
            <a:r>
              <a:rPr lang="en-US" sz="4000" dirty="0"/>
              <a:t>to  create  and  maintain  satisfied  customers  is  a  useful  focus  for  service</a:t>
            </a:r>
            <a:r>
              <a:rPr lang="cs-CZ" sz="4000" dirty="0"/>
              <a:t> </a:t>
            </a:r>
            <a:r>
              <a:rPr lang="en-US" sz="4000" dirty="0"/>
              <a:t>managers.</a:t>
            </a:r>
            <a:endParaRPr lang="cs-CZ" sz="40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People management</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22</a:t>
            </a:fld>
            <a:endParaRPr lang="cs-CZ" dirty="0"/>
          </a:p>
        </p:txBody>
      </p:sp>
    </p:spTree>
    <p:extLst>
      <p:ext uri="{BB962C8B-B14F-4D97-AF65-F5344CB8AC3E}">
        <p14:creationId xmlns:p14="http://schemas.microsoft.com/office/powerpoint/2010/main" val="1827845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55095" y="1316765"/>
            <a:ext cx="9841093" cy="4704523"/>
          </a:xfrm>
          <a:prstGeom prst="rect">
            <a:avLst/>
          </a:prstGeom>
        </p:spPr>
        <p:txBody>
          <a:bodyPr>
            <a:noAutofit/>
          </a:bodyPr>
          <a:lstStyle/>
          <a:p>
            <a:r>
              <a:rPr lang="en-US" sz="4000" dirty="0"/>
              <a:t>These  managers  have  primary  responsibility  for  the  operational  aspects  of</a:t>
            </a:r>
            <a:r>
              <a:rPr lang="cs-CZ" sz="4000" dirty="0"/>
              <a:t> </a:t>
            </a:r>
            <a:r>
              <a:rPr lang="en-US" sz="4000" dirty="0"/>
              <a:t>service  delivery.  On  a  day-to-day  basis  customer–staff  interface  managers</a:t>
            </a:r>
            <a:r>
              <a:rPr lang="cs-CZ" sz="4000" dirty="0"/>
              <a:t> </a:t>
            </a:r>
            <a:r>
              <a:rPr lang="en-US" sz="4000" dirty="0"/>
              <a:t>need to manage and guide the movement of customers through the during</a:t>
            </a:r>
            <a:r>
              <a:rPr lang="cs-CZ" sz="4000" dirty="0"/>
              <a:t>-</a:t>
            </a:r>
            <a:r>
              <a:rPr lang="en-US" sz="4000" dirty="0"/>
              <a:t>purchase and some aspects of the pre-purchase and post-purchase experience.</a:t>
            </a:r>
            <a:endParaRPr lang="cs-CZ" sz="40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9535272" cy="676937"/>
          </a:xfrm>
        </p:spPr>
        <p:txBody>
          <a:bodyPr/>
          <a:lstStyle/>
          <a:p>
            <a:r>
              <a:rPr lang="cs-CZ" dirty="0"/>
              <a:t>Copmetencies for customer-staff interface management</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23</a:t>
            </a:fld>
            <a:endParaRPr lang="cs-CZ" dirty="0"/>
          </a:p>
        </p:txBody>
      </p:sp>
    </p:spTree>
    <p:extLst>
      <p:ext uri="{BB962C8B-B14F-4D97-AF65-F5344CB8AC3E}">
        <p14:creationId xmlns:p14="http://schemas.microsoft.com/office/powerpoint/2010/main" val="15494781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55095" y="1316765"/>
            <a:ext cx="11473995" cy="4704523"/>
          </a:xfrm>
          <a:prstGeom prst="rect">
            <a:avLst/>
          </a:prstGeom>
        </p:spPr>
        <p:txBody>
          <a:bodyPr>
            <a:noAutofit/>
          </a:bodyPr>
          <a:lstStyle/>
          <a:p>
            <a:r>
              <a:rPr lang="en-US" sz="4000" dirty="0"/>
              <a:t>The activities inherent in this role are:</a:t>
            </a:r>
            <a:endParaRPr lang="cs-CZ" sz="4000" dirty="0"/>
          </a:p>
          <a:p>
            <a:r>
              <a:rPr lang="en-US" sz="4000" dirty="0">
                <a:solidFill>
                  <a:srgbClr val="307871"/>
                </a:solidFill>
                <a:cs typeface="Times New Roman" panose="02020603050405020304" pitchFamily="18" charset="0"/>
              </a:rPr>
              <a:t>managing all operational activities</a:t>
            </a:r>
          </a:p>
          <a:p>
            <a:r>
              <a:rPr lang="en-US" sz="4000" dirty="0">
                <a:solidFill>
                  <a:srgbClr val="307871"/>
                </a:solidFill>
                <a:cs typeface="Times New Roman" panose="02020603050405020304" pitchFamily="18" charset="0"/>
              </a:rPr>
              <a:t>providing information and guidance to customers</a:t>
            </a:r>
          </a:p>
          <a:p>
            <a:r>
              <a:rPr lang="en-US" sz="4000" dirty="0">
                <a:solidFill>
                  <a:srgbClr val="307871"/>
                </a:solidFill>
                <a:cs typeface="Times New Roman" panose="02020603050405020304" pitchFamily="18" charset="0"/>
              </a:rPr>
              <a:t>proactive communication with customers and staff</a:t>
            </a:r>
          </a:p>
          <a:p>
            <a:r>
              <a:rPr lang="en-US" sz="4000" dirty="0">
                <a:solidFill>
                  <a:srgbClr val="307871"/>
                </a:solidFill>
                <a:cs typeface="Times New Roman" panose="02020603050405020304" pitchFamily="18" charset="0"/>
              </a:rPr>
              <a:t>accessibility to customers and willingness to help.</a:t>
            </a:r>
            <a:endParaRPr lang="cs-CZ" sz="4000" dirty="0">
              <a:solidFill>
                <a:srgbClr val="307871"/>
              </a:solidFill>
              <a:cs typeface="Times New Roman" panose="02020603050405020304" pitchFamily="18" charset="0"/>
            </a:endParaRPr>
          </a:p>
        </p:txBody>
      </p:sp>
      <p:sp>
        <p:nvSpPr>
          <p:cNvPr id="6" name="Nadpis 5"/>
          <p:cNvSpPr>
            <a:spLocks noGrp="1"/>
          </p:cNvSpPr>
          <p:nvPr>
            <p:ph type="title"/>
          </p:nvPr>
        </p:nvSpPr>
        <p:spPr>
          <a:xfrm>
            <a:off x="239349" y="260649"/>
            <a:ext cx="9535272" cy="676937"/>
          </a:xfrm>
        </p:spPr>
        <p:txBody>
          <a:bodyPr/>
          <a:lstStyle/>
          <a:p>
            <a:r>
              <a:rPr lang="cs-CZ" dirty="0"/>
              <a:t>Copmetencies for customer-staff interface management</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24</a:t>
            </a:fld>
            <a:endParaRPr lang="cs-CZ" dirty="0"/>
          </a:p>
        </p:txBody>
      </p:sp>
    </p:spTree>
    <p:extLst>
      <p:ext uri="{BB962C8B-B14F-4D97-AF65-F5344CB8AC3E}">
        <p14:creationId xmlns:p14="http://schemas.microsoft.com/office/powerpoint/2010/main" val="38316064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55095" y="1316765"/>
            <a:ext cx="9841093" cy="4704523"/>
          </a:xfrm>
          <a:prstGeom prst="rect">
            <a:avLst/>
          </a:prstGeom>
        </p:spPr>
        <p:txBody>
          <a:bodyPr>
            <a:noAutofit/>
          </a:bodyPr>
          <a:lstStyle/>
          <a:p>
            <a:r>
              <a:rPr lang="en-US" sz="4400" dirty="0"/>
              <a:t>Built upon previous knowledge and experience, the development of distinctive expertise for customer–staff interface managers will entail the ability to</a:t>
            </a:r>
            <a:r>
              <a:rPr lang="cs-CZ" sz="4400" dirty="0"/>
              <a:t> </a:t>
            </a:r>
            <a:r>
              <a:rPr lang="en-US" sz="4400" dirty="0"/>
              <a:t>exhibit </a:t>
            </a:r>
            <a:r>
              <a:rPr lang="en-US" sz="4400" b="1" dirty="0"/>
              <a:t>motivation</a:t>
            </a:r>
            <a:r>
              <a:rPr lang="en-US" sz="4400" dirty="0"/>
              <a:t>, </a:t>
            </a:r>
            <a:r>
              <a:rPr lang="en-US" sz="4400" b="1" dirty="0"/>
              <a:t>communication</a:t>
            </a:r>
            <a:r>
              <a:rPr lang="en-US" sz="4400" dirty="0"/>
              <a:t>, </a:t>
            </a:r>
            <a:r>
              <a:rPr lang="en-US" sz="4400" b="1" dirty="0"/>
              <a:t>co-ordination</a:t>
            </a:r>
            <a:r>
              <a:rPr lang="en-US" sz="4400" dirty="0"/>
              <a:t> and </a:t>
            </a:r>
            <a:r>
              <a:rPr lang="en-US" sz="4400" b="1" dirty="0"/>
              <a:t>leadership</a:t>
            </a:r>
            <a:r>
              <a:rPr lang="en-US" sz="4400" dirty="0"/>
              <a:t>.</a:t>
            </a:r>
            <a:endParaRPr lang="cs-CZ" sz="44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9535272" cy="676937"/>
          </a:xfrm>
        </p:spPr>
        <p:txBody>
          <a:bodyPr/>
          <a:lstStyle/>
          <a:p>
            <a:r>
              <a:rPr lang="cs-CZ" dirty="0"/>
              <a:t>Copmetencies for customer-staff interface management</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25</a:t>
            </a:fld>
            <a:endParaRPr lang="cs-CZ" dirty="0"/>
          </a:p>
        </p:txBody>
      </p:sp>
    </p:spTree>
    <p:extLst>
      <p:ext uri="{BB962C8B-B14F-4D97-AF65-F5344CB8AC3E}">
        <p14:creationId xmlns:p14="http://schemas.microsoft.com/office/powerpoint/2010/main" val="31672176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55095" y="1316765"/>
            <a:ext cx="11127153" cy="4704523"/>
          </a:xfrm>
          <a:prstGeom prst="rect">
            <a:avLst/>
          </a:prstGeom>
        </p:spPr>
        <p:txBody>
          <a:bodyPr>
            <a:noAutofit/>
          </a:bodyPr>
          <a:lstStyle/>
          <a:p>
            <a:r>
              <a:rPr lang="en-US" sz="3200" dirty="0"/>
              <a:t>Given  the  nature  of  front-line  service  activities,  some  decision  making  by</a:t>
            </a:r>
            <a:r>
              <a:rPr lang="cs-CZ" sz="3200" dirty="0"/>
              <a:t> </a:t>
            </a:r>
            <a:r>
              <a:rPr lang="en-US" sz="3200" dirty="0"/>
              <a:t>customer–staff interaction managers will entail dealing with each situation as</a:t>
            </a:r>
            <a:r>
              <a:rPr lang="cs-CZ" sz="3200" dirty="0"/>
              <a:t> </a:t>
            </a:r>
            <a:r>
              <a:rPr lang="en-US" sz="3200" dirty="0"/>
              <a:t>it arises and knowing when to be adaptable – for example, recognizing the</a:t>
            </a:r>
            <a:r>
              <a:rPr lang="cs-CZ" sz="3200" dirty="0"/>
              <a:t> </a:t>
            </a:r>
            <a:r>
              <a:rPr lang="en-US" sz="3200" dirty="0"/>
              <a:t>need  for  adapting  or  changing  some  aspect  of  the  service  to  suit  different</a:t>
            </a:r>
            <a:r>
              <a:rPr lang="cs-CZ" sz="3200" dirty="0"/>
              <a:t> </a:t>
            </a:r>
            <a:r>
              <a:rPr lang="en-US" sz="3200" dirty="0"/>
              <a:t>customers. Therefore managers need to be motivated, prompt decision makers</a:t>
            </a:r>
            <a:r>
              <a:rPr lang="cs-CZ" sz="3200" dirty="0"/>
              <a:t> </a:t>
            </a:r>
            <a:r>
              <a:rPr lang="en-US" sz="3200" dirty="0"/>
              <a:t>and their actions should demonstrate responsibility for their tasks through</a:t>
            </a:r>
            <a:r>
              <a:rPr lang="cs-CZ" sz="3200" dirty="0"/>
              <a:t> </a:t>
            </a:r>
            <a:r>
              <a:rPr lang="en-US" sz="3200" dirty="0"/>
              <a:t>their proactive </a:t>
            </a:r>
            <a:r>
              <a:rPr lang="en-US" sz="3200" dirty="0" err="1"/>
              <a:t>behaviour</a:t>
            </a:r>
            <a:r>
              <a:rPr lang="en-US" sz="3200" dirty="0"/>
              <a:t>. They should have a positive outlook in searching</a:t>
            </a:r>
            <a:r>
              <a:rPr lang="cs-CZ" sz="3200" dirty="0"/>
              <a:t> </a:t>
            </a:r>
            <a:r>
              <a:rPr lang="en-US" sz="3200" dirty="0"/>
              <a:t>for better ways to carry out operational tasks and service delivery.</a:t>
            </a:r>
            <a:endParaRPr lang="cs-CZ" sz="32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9535272" cy="676937"/>
          </a:xfrm>
        </p:spPr>
        <p:txBody>
          <a:bodyPr/>
          <a:lstStyle/>
          <a:p>
            <a:r>
              <a:rPr lang="cs-CZ" dirty="0"/>
              <a:t>Copmetencies - </a:t>
            </a:r>
            <a:r>
              <a:rPr lang="cs-CZ" b="1" dirty="0"/>
              <a:t>MOTIVATION</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26</a:t>
            </a:fld>
            <a:endParaRPr lang="cs-CZ" dirty="0"/>
          </a:p>
        </p:txBody>
      </p:sp>
    </p:spTree>
    <p:extLst>
      <p:ext uri="{BB962C8B-B14F-4D97-AF65-F5344CB8AC3E}">
        <p14:creationId xmlns:p14="http://schemas.microsoft.com/office/powerpoint/2010/main" val="15649086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55095" y="1316765"/>
            <a:ext cx="11127153" cy="4704523"/>
          </a:xfrm>
          <a:prstGeom prst="rect">
            <a:avLst/>
          </a:prstGeom>
        </p:spPr>
        <p:txBody>
          <a:bodyPr>
            <a:noAutofit/>
          </a:bodyPr>
          <a:lstStyle/>
          <a:p>
            <a:r>
              <a:rPr lang="en-US" sz="3200" dirty="0"/>
              <a:t>Managing the customer–staff interface involves both verbal and non-verbal</a:t>
            </a:r>
            <a:r>
              <a:rPr lang="cs-CZ" sz="3200" dirty="0"/>
              <a:t> </a:t>
            </a:r>
            <a:r>
              <a:rPr lang="en-US" sz="3200" dirty="0"/>
              <a:t>communication and interaction with people. It is a prerequisite for successful</a:t>
            </a:r>
            <a:r>
              <a:rPr lang="cs-CZ" sz="3200" dirty="0"/>
              <a:t> </a:t>
            </a:r>
            <a:r>
              <a:rPr lang="en-US" sz="3200" dirty="0"/>
              <a:t>direction and implementation in ensuring everyone knows what is involved</a:t>
            </a:r>
            <a:r>
              <a:rPr lang="cs-CZ" sz="3200" dirty="0"/>
              <a:t> </a:t>
            </a:r>
            <a:r>
              <a:rPr lang="en-US" sz="3200" dirty="0"/>
              <a:t>and each individual’s role in the whole activity. For example, it is particularly</a:t>
            </a:r>
            <a:r>
              <a:rPr lang="cs-CZ" sz="3200" dirty="0"/>
              <a:t> </a:t>
            </a:r>
            <a:r>
              <a:rPr lang="en-US" sz="3200" dirty="0"/>
              <a:t>important for a hotel manager or restaurant manager to be a good persuader</a:t>
            </a:r>
            <a:r>
              <a:rPr lang="cs-CZ" sz="3200" dirty="0"/>
              <a:t> </a:t>
            </a:r>
            <a:r>
              <a:rPr lang="en-US" sz="3200" dirty="0"/>
              <a:t>and have the ability to make good presentations to staff and win over their</a:t>
            </a:r>
            <a:r>
              <a:rPr lang="cs-CZ" sz="3200" dirty="0"/>
              <a:t> </a:t>
            </a:r>
            <a:r>
              <a:rPr lang="en-US" sz="3200" dirty="0"/>
              <a:t>allegiance and commitment. Also two-way communication in a timely way is</a:t>
            </a:r>
            <a:r>
              <a:rPr lang="cs-CZ" sz="3200" dirty="0"/>
              <a:t> </a:t>
            </a:r>
            <a:r>
              <a:rPr lang="en-US" sz="3200" dirty="0"/>
              <a:t>vital so that managers receive feedback about specific initiatives and activity.</a:t>
            </a:r>
            <a:endParaRPr lang="cs-CZ" sz="32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9535272" cy="676937"/>
          </a:xfrm>
        </p:spPr>
        <p:txBody>
          <a:bodyPr/>
          <a:lstStyle/>
          <a:p>
            <a:r>
              <a:rPr lang="cs-CZ" dirty="0"/>
              <a:t>Copmetencies - </a:t>
            </a:r>
            <a:r>
              <a:rPr lang="cs-CZ" b="1" dirty="0"/>
              <a:t>COMMUNICATION</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27</a:t>
            </a:fld>
            <a:endParaRPr lang="cs-CZ" dirty="0"/>
          </a:p>
        </p:txBody>
      </p:sp>
    </p:spTree>
    <p:extLst>
      <p:ext uri="{BB962C8B-B14F-4D97-AF65-F5344CB8AC3E}">
        <p14:creationId xmlns:p14="http://schemas.microsoft.com/office/powerpoint/2010/main" val="16082874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55095" y="1316765"/>
            <a:ext cx="11127153" cy="4704523"/>
          </a:xfrm>
          <a:prstGeom prst="rect">
            <a:avLst/>
          </a:prstGeom>
        </p:spPr>
        <p:txBody>
          <a:bodyPr>
            <a:noAutofit/>
          </a:bodyPr>
          <a:lstStyle/>
          <a:p>
            <a:r>
              <a:rPr lang="en-US" sz="3200" dirty="0"/>
              <a:t>Different means of communication with customers is beneficial so that</a:t>
            </a:r>
            <a:r>
              <a:rPr lang="cs-CZ" sz="3200" dirty="0"/>
              <a:t> </a:t>
            </a:r>
            <a:r>
              <a:rPr lang="en-US" sz="3200" dirty="0"/>
              <a:t>they understand what the service product entails and how to use it. For example, communicating with the customers at all stages of their experience with</a:t>
            </a:r>
            <a:r>
              <a:rPr lang="cs-CZ" sz="3200" dirty="0"/>
              <a:t> </a:t>
            </a:r>
            <a:r>
              <a:rPr lang="en-US" sz="3200" dirty="0"/>
              <a:t>the company in different ways, from pre-purchase, during purchase, through</a:t>
            </a:r>
            <a:r>
              <a:rPr lang="cs-CZ" sz="3200" dirty="0"/>
              <a:t> </a:t>
            </a:r>
            <a:r>
              <a:rPr lang="en-US" sz="3200" dirty="0"/>
              <a:t>to the post-purchase stage, will provide very rich insights in terms of how the</a:t>
            </a:r>
            <a:r>
              <a:rPr lang="cs-CZ" sz="3200" dirty="0"/>
              <a:t> </a:t>
            </a:r>
            <a:r>
              <a:rPr lang="en-US" sz="3200" dirty="0"/>
              <a:t>entire service is perceived. </a:t>
            </a:r>
            <a:endParaRPr lang="cs-CZ" sz="32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9535272" cy="676937"/>
          </a:xfrm>
        </p:spPr>
        <p:txBody>
          <a:bodyPr/>
          <a:lstStyle/>
          <a:p>
            <a:r>
              <a:rPr lang="cs-CZ" dirty="0"/>
              <a:t>Copmetencies - </a:t>
            </a:r>
            <a:r>
              <a:rPr lang="cs-CZ" b="1" dirty="0"/>
              <a:t>COMMUNICATION</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28</a:t>
            </a:fld>
            <a:endParaRPr lang="cs-CZ" dirty="0"/>
          </a:p>
        </p:txBody>
      </p:sp>
    </p:spTree>
    <p:extLst>
      <p:ext uri="{BB962C8B-B14F-4D97-AF65-F5344CB8AC3E}">
        <p14:creationId xmlns:p14="http://schemas.microsoft.com/office/powerpoint/2010/main" val="36382708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55095" y="1316765"/>
            <a:ext cx="11505526" cy="4704523"/>
          </a:xfrm>
          <a:prstGeom prst="rect">
            <a:avLst/>
          </a:prstGeom>
        </p:spPr>
        <p:txBody>
          <a:bodyPr>
            <a:noAutofit/>
          </a:bodyPr>
          <a:lstStyle/>
          <a:p>
            <a:r>
              <a:rPr lang="en-US" sz="3200" dirty="0"/>
              <a:t>Thus communication at all levels in a service operation,  from  customers,  front-line  staff  and  management  decision  makers,</a:t>
            </a:r>
            <a:r>
              <a:rPr lang="cs-CZ" sz="3200" dirty="0"/>
              <a:t> </a:t>
            </a:r>
            <a:r>
              <a:rPr lang="en-US" sz="3200" dirty="0"/>
              <a:t>should be proactive and integrative so that a composite knowledge of customers’ expectations and perceptions is developed. </a:t>
            </a:r>
            <a:endParaRPr lang="cs-CZ" sz="3200" dirty="0"/>
          </a:p>
          <a:p>
            <a:r>
              <a:rPr lang="en-US" sz="3200" dirty="0"/>
              <a:t>This allows managers to</a:t>
            </a:r>
            <a:r>
              <a:rPr lang="cs-CZ" sz="3200" dirty="0"/>
              <a:t> </a:t>
            </a:r>
            <a:r>
              <a:rPr lang="en-US" sz="3200" dirty="0"/>
              <a:t>acquire insights and the ability to eliminate any perceived ‘gaps’ in the service</a:t>
            </a:r>
            <a:r>
              <a:rPr lang="cs-CZ" sz="3200" dirty="0"/>
              <a:t> </a:t>
            </a:r>
            <a:r>
              <a:rPr lang="en-US" sz="3200" dirty="0"/>
              <a:t>delivery. Additionally, managers need to maintain dialogue with each other</a:t>
            </a:r>
            <a:r>
              <a:rPr lang="cs-CZ" sz="3200" dirty="0"/>
              <a:t> </a:t>
            </a:r>
            <a:r>
              <a:rPr lang="en-US" sz="3200" dirty="0"/>
              <a:t>and with customers in order to eliminate misunderstanding and ensure customers</a:t>
            </a:r>
            <a:r>
              <a:rPr lang="cs-CZ" sz="3200" dirty="0"/>
              <a:t> </a:t>
            </a:r>
            <a:r>
              <a:rPr lang="en-US" sz="3200" dirty="0"/>
              <a:t>have relevant and necessary information for using the service.</a:t>
            </a:r>
            <a:endParaRPr lang="cs-CZ" sz="32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9535272" cy="676937"/>
          </a:xfrm>
        </p:spPr>
        <p:txBody>
          <a:bodyPr/>
          <a:lstStyle/>
          <a:p>
            <a:r>
              <a:rPr lang="cs-CZ" dirty="0"/>
              <a:t>Copmetencies - </a:t>
            </a:r>
            <a:r>
              <a:rPr lang="cs-CZ" b="1" dirty="0"/>
              <a:t>COMMUNICATION</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29</a:t>
            </a:fld>
            <a:endParaRPr lang="cs-CZ" dirty="0"/>
          </a:p>
        </p:txBody>
      </p:sp>
    </p:spTree>
    <p:extLst>
      <p:ext uri="{BB962C8B-B14F-4D97-AF65-F5344CB8AC3E}">
        <p14:creationId xmlns:p14="http://schemas.microsoft.com/office/powerpoint/2010/main" val="464039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525178" y="514222"/>
            <a:ext cx="4784758" cy="6063916"/>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9" name="Nadpis 1"/>
          <p:cNvSpPr txBox="1">
            <a:spLocks/>
          </p:cNvSpPr>
          <p:nvPr/>
        </p:nvSpPr>
        <p:spPr>
          <a:xfrm>
            <a:off x="666806" y="1165203"/>
            <a:ext cx="4297080" cy="2283851"/>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r>
              <a:rPr lang="pl-PL" sz="4000" b="1" cap="all" dirty="0"/>
              <a:t>MARKETING MIX: PEOPLE</a:t>
            </a:r>
            <a:endParaRPr lang="cs-CZ" sz="4000" b="1" cap="all" dirty="0"/>
          </a:p>
        </p:txBody>
      </p:sp>
      <p:sp>
        <p:nvSpPr>
          <p:cNvPr id="10" name="Zástupný symbol pro obsah 2"/>
          <p:cNvSpPr txBox="1">
            <a:spLocks/>
          </p:cNvSpPr>
          <p:nvPr/>
        </p:nvSpPr>
        <p:spPr>
          <a:xfrm>
            <a:off x="396842" y="2976893"/>
            <a:ext cx="4837008" cy="2884351"/>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2400" b="1" i="1" dirty="0">
              <a:solidFill>
                <a:srgbClr val="002060"/>
              </a:solidFill>
            </a:endParaRPr>
          </a:p>
          <a:p>
            <a:pPr marL="0" indent="0">
              <a:buNone/>
            </a:pPr>
            <a:r>
              <a:rPr lang="en-GB" sz="12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5701402" y="1966670"/>
            <a:ext cx="4806091" cy="2964767"/>
          </a:xfrm>
          <a:prstGeom prst="rect">
            <a:avLst/>
          </a:prstGeom>
          <a:solidFill>
            <a:schemeClr val="accent6">
              <a:lumMod val="40000"/>
              <a:lumOff val="60000"/>
            </a:schemeClr>
          </a:soli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400" b="1" dirty="0">
                <a:cs typeface="Arial" panose="020B0604020202020204" pitchFamily="34" charset="0"/>
              </a:rPr>
              <a:t>People</a:t>
            </a:r>
          </a:p>
          <a:p>
            <a:pPr marL="0" indent="0">
              <a:buNone/>
            </a:pPr>
            <a:r>
              <a:rPr lang="cs-CZ" sz="2400" b="1" dirty="0">
                <a:cs typeface="Arial" panose="020B0604020202020204" pitchFamily="34" charset="0"/>
              </a:rPr>
              <a:t>Service personnel</a:t>
            </a:r>
          </a:p>
          <a:p>
            <a:pPr marL="0" indent="0">
              <a:buNone/>
            </a:pPr>
            <a:r>
              <a:rPr lang="cs-CZ" sz="2400" b="1" dirty="0">
                <a:cs typeface="Arial" panose="020B0604020202020204" pitchFamily="34" charset="0"/>
              </a:rPr>
              <a:t>Customers</a:t>
            </a:r>
          </a:p>
          <a:p>
            <a:pPr marL="0" indent="0">
              <a:buNone/>
            </a:pPr>
            <a:r>
              <a:rPr lang="cs-CZ" sz="2400" b="1" dirty="0">
                <a:cs typeface="Arial" panose="020B0604020202020204" pitchFamily="34" charset="0"/>
              </a:rPr>
              <a:t>People management</a:t>
            </a:r>
          </a:p>
          <a:p>
            <a:pPr marL="0" indent="0">
              <a:buNone/>
            </a:pPr>
            <a:r>
              <a:rPr lang="cs-CZ" sz="2400" b="1">
                <a:cs typeface="Arial" panose="020B0604020202020204" pitchFamily="34" charset="0"/>
              </a:rPr>
              <a:t>Competencies</a:t>
            </a:r>
            <a:endParaRPr lang="cs-CZ" sz="2400" b="1" dirty="0">
              <a:cs typeface="Arial" panose="020B0604020202020204" pitchFamily="34" charset="0"/>
            </a:endParaRPr>
          </a:p>
          <a:p>
            <a:pPr marL="0" indent="0">
              <a:buNone/>
            </a:pPr>
            <a:endParaRPr lang="cs-CZ" sz="2400" b="1" dirty="0">
              <a:cs typeface="Arial" panose="020B0604020202020204" pitchFamily="34" charset="0"/>
            </a:endParaRPr>
          </a:p>
          <a:p>
            <a:pPr marL="0" indent="0">
              <a:buNone/>
            </a:pPr>
            <a:endParaRPr lang="cs-CZ" sz="2400" b="1" dirty="0">
              <a:solidFill>
                <a:srgbClr val="002060"/>
              </a:solidFill>
              <a:cs typeface="Arial" panose="020B0604020202020204" pitchFamily="34" charset="0"/>
            </a:endParaRPr>
          </a:p>
        </p:txBody>
      </p:sp>
      <p:sp>
        <p:nvSpPr>
          <p:cNvPr id="3" name="TextovéPole 2"/>
          <p:cNvSpPr txBox="1"/>
          <p:nvPr/>
        </p:nvSpPr>
        <p:spPr>
          <a:xfrm>
            <a:off x="860612" y="3872753"/>
            <a:ext cx="3603812" cy="584775"/>
          </a:xfrm>
          <a:prstGeom prst="rect">
            <a:avLst/>
          </a:prstGeom>
          <a:noFill/>
        </p:spPr>
        <p:txBody>
          <a:bodyPr wrap="square" rtlCol="0">
            <a:spAutoFit/>
          </a:bodyPr>
          <a:lstStyle/>
          <a:p>
            <a:r>
              <a:rPr lang="cs-CZ" sz="3200" dirty="0" err="1">
                <a:solidFill>
                  <a:schemeClr val="bg1"/>
                </a:solidFill>
              </a:rPr>
              <a:t>Lecture</a:t>
            </a:r>
            <a:r>
              <a:rPr lang="cs-CZ" sz="3200" dirty="0">
                <a:solidFill>
                  <a:schemeClr val="bg1"/>
                </a:solidFill>
              </a:rPr>
              <a:t> content</a:t>
            </a:r>
          </a:p>
        </p:txBody>
      </p:sp>
    </p:spTree>
    <p:extLst>
      <p:ext uri="{BB962C8B-B14F-4D97-AF65-F5344CB8AC3E}">
        <p14:creationId xmlns:p14="http://schemas.microsoft.com/office/powerpoint/2010/main" val="16285217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55095" y="1316765"/>
            <a:ext cx="11505526" cy="4704523"/>
          </a:xfrm>
          <a:prstGeom prst="rect">
            <a:avLst/>
          </a:prstGeom>
        </p:spPr>
        <p:txBody>
          <a:bodyPr>
            <a:noAutofit/>
          </a:bodyPr>
          <a:lstStyle/>
          <a:p>
            <a:r>
              <a:rPr lang="en-US" sz="4000" dirty="0"/>
              <a:t>Because of the physical operational aspect of service delivery at the customer–staff interface, co-ordination of individuals and teams, planning actions and</a:t>
            </a:r>
            <a:r>
              <a:rPr lang="cs-CZ" sz="4000" dirty="0"/>
              <a:t> </a:t>
            </a:r>
            <a:r>
              <a:rPr lang="en-US" sz="4000" dirty="0"/>
              <a:t>sequence of activities, and supervising both material and human resources are</a:t>
            </a:r>
            <a:r>
              <a:rPr lang="cs-CZ" sz="4000" dirty="0"/>
              <a:t> </a:t>
            </a:r>
            <a:r>
              <a:rPr lang="en-US" sz="4000" dirty="0"/>
              <a:t>vital. </a:t>
            </a:r>
            <a:endParaRPr lang="cs-CZ" sz="40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9535272" cy="676937"/>
          </a:xfrm>
        </p:spPr>
        <p:txBody>
          <a:bodyPr/>
          <a:lstStyle/>
          <a:p>
            <a:r>
              <a:rPr lang="cs-CZ" dirty="0"/>
              <a:t>Copmetencies – </a:t>
            </a:r>
            <a:r>
              <a:rPr lang="cs-CZ" b="1" dirty="0"/>
              <a:t>CO-ORDINATION</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30</a:t>
            </a:fld>
            <a:endParaRPr lang="cs-CZ" dirty="0"/>
          </a:p>
        </p:txBody>
      </p:sp>
    </p:spTree>
    <p:extLst>
      <p:ext uri="{BB962C8B-B14F-4D97-AF65-F5344CB8AC3E}">
        <p14:creationId xmlns:p14="http://schemas.microsoft.com/office/powerpoint/2010/main" val="34920620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55095" y="1316765"/>
            <a:ext cx="11505526" cy="4704523"/>
          </a:xfrm>
          <a:prstGeom prst="rect">
            <a:avLst/>
          </a:prstGeom>
        </p:spPr>
        <p:txBody>
          <a:bodyPr>
            <a:noAutofit/>
          </a:bodyPr>
          <a:lstStyle/>
          <a:p>
            <a:r>
              <a:rPr lang="en-US" sz="4000" dirty="0"/>
              <a:t>Therefore  the  activities  of  front-line  managers  require  </a:t>
            </a:r>
            <a:r>
              <a:rPr lang="en-US" sz="4000" dirty="0" err="1"/>
              <a:t>co-ordinated</a:t>
            </a:r>
            <a:r>
              <a:rPr lang="cs-CZ" sz="4000" dirty="0"/>
              <a:t> </a:t>
            </a:r>
            <a:r>
              <a:rPr lang="en-US" sz="4000" dirty="0"/>
              <a:t>communication, interaction, integration and participation and the involvement of all staff. Indeed, all customer–staff related decision making needs to</a:t>
            </a:r>
            <a:r>
              <a:rPr lang="cs-CZ" sz="4000" dirty="0"/>
              <a:t> </a:t>
            </a:r>
            <a:r>
              <a:rPr lang="en-US" sz="4000" dirty="0"/>
              <a:t>be </a:t>
            </a:r>
            <a:r>
              <a:rPr lang="en-US" sz="4000" dirty="0" err="1"/>
              <a:t>co-ordinated</a:t>
            </a:r>
            <a:r>
              <a:rPr lang="en-US" sz="4000" dirty="0"/>
              <a:t> very carefully to achieve the fundamental goal of providing a</a:t>
            </a:r>
            <a:r>
              <a:rPr lang="cs-CZ" sz="4000" dirty="0"/>
              <a:t> </a:t>
            </a:r>
            <a:r>
              <a:rPr lang="en-US" sz="4000" dirty="0"/>
              <a:t>timely, reliable service with regularly updated physical facilities and efficient</a:t>
            </a:r>
            <a:r>
              <a:rPr lang="cs-CZ" sz="4000" dirty="0"/>
              <a:t> </a:t>
            </a:r>
            <a:r>
              <a:rPr lang="en-US" sz="4000" dirty="0"/>
              <a:t>service delivery. </a:t>
            </a:r>
            <a:endParaRPr lang="cs-CZ" sz="40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9535272" cy="676937"/>
          </a:xfrm>
        </p:spPr>
        <p:txBody>
          <a:bodyPr/>
          <a:lstStyle/>
          <a:p>
            <a:r>
              <a:rPr lang="cs-CZ" dirty="0"/>
              <a:t>Copmetencies – </a:t>
            </a:r>
            <a:r>
              <a:rPr lang="cs-CZ" b="1" dirty="0"/>
              <a:t>CO-ORDINATION</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31</a:t>
            </a:fld>
            <a:endParaRPr lang="cs-CZ" dirty="0"/>
          </a:p>
        </p:txBody>
      </p:sp>
    </p:spTree>
    <p:extLst>
      <p:ext uri="{BB962C8B-B14F-4D97-AF65-F5344CB8AC3E}">
        <p14:creationId xmlns:p14="http://schemas.microsoft.com/office/powerpoint/2010/main" val="6327000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55095" y="1316765"/>
            <a:ext cx="11505526" cy="4704523"/>
          </a:xfrm>
          <a:prstGeom prst="rect">
            <a:avLst/>
          </a:prstGeom>
        </p:spPr>
        <p:txBody>
          <a:bodyPr>
            <a:noAutofit/>
          </a:bodyPr>
          <a:lstStyle/>
          <a:p>
            <a:r>
              <a:rPr lang="en-US" sz="4000" dirty="0"/>
              <a:t>Front-line service managers are very involved in the entire service delivery,</a:t>
            </a:r>
            <a:r>
              <a:rPr lang="cs-CZ" sz="4000" dirty="0"/>
              <a:t> </a:t>
            </a:r>
            <a:r>
              <a:rPr lang="en-US" sz="4000" dirty="0"/>
              <a:t>and are clearly evident to both customers and staff; therefore they need to</a:t>
            </a:r>
            <a:r>
              <a:rPr lang="cs-CZ" sz="4000" dirty="0"/>
              <a:t> </a:t>
            </a:r>
            <a:r>
              <a:rPr lang="en-US" sz="4000" dirty="0"/>
              <a:t>lead by example. </a:t>
            </a:r>
            <a:endParaRPr lang="cs-CZ" sz="4000" dirty="0"/>
          </a:p>
          <a:p>
            <a:r>
              <a:rPr lang="en-US" sz="4000" dirty="0"/>
              <a:t>By demonstrating motivated involvement and leadership in</a:t>
            </a:r>
            <a:r>
              <a:rPr lang="cs-CZ" sz="4000" dirty="0"/>
              <a:t> </a:t>
            </a:r>
            <a:r>
              <a:rPr lang="en-US" sz="4000" dirty="0"/>
              <a:t>the implementation process and being available, managers are more likely to</a:t>
            </a:r>
            <a:r>
              <a:rPr lang="cs-CZ" sz="4000" dirty="0"/>
              <a:t> </a:t>
            </a:r>
            <a:r>
              <a:rPr lang="en-US" sz="4000" dirty="0"/>
              <a:t>inspire the staff by their actions as much as by their directions.</a:t>
            </a:r>
            <a:endParaRPr lang="cs-CZ" sz="40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9535272" cy="676937"/>
          </a:xfrm>
        </p:spPr>
        <p:txBody>
          <a:bodyPr/>
          <a:lstStyle/>
          <a:p>
            <a:r>
              <a:rPr lang="cs-CZ" dirty="0"/>
              <a:t>Copmetencies – </a:t>
            </a:r>
            <a:r>
              <a:rPr lang="cs-CZ" b="1" dirty="0"/>
              <a:t>LEADERSHIP</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32</a:t>
            </a:fld>
            <a:endParaRPr lang="cs-CZ" dirty="0"/>
          </a:p>
        </p:txBody>
      </p:sp>
    </p:spTree>
    <p:extLst>
      <p:ext uri="{BB962C8B-B14F-4D97-AF65-F5344CB8AC3E}">
        <p14:creationId xmlns:p14="http://schemas.microsoft.com/office/powerpoint/2010/main" val="27220874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55095" y="1316765"/>
            <a:ext cx="11505526" cy="4704523"/>
          </a:xfrm>
          <a:prstGeom prst="rect">
            <a:avLst/>
          </a:prstGeom>
        </p:spPr>
        <p:txBody>
          <a:bodyPr>
            <a:noAutofit/>
          </a:bodyPr>
          <a:lstStyle/>
          <a:p>
            <a:r>
              <a:rPr lang="en-US" sz="4000" dirty="0"/>
              <a:t>This should</a:t>
            </a:r>
            <a:r>
              <a:rPr lang="cs-CZ" sz="4000" dirty="0"/>
              <a:t> </a:t>
            </a:r>
            <a:r>
              <a:rPr lang="en-US" sz="4000" dirty="0"/>
              <a:t>contribute to the delivery of intangible aspects of service delivery such as responsiveness, willingness to help customers, and refining the service product to</a:t>
            </a:r>
            <a:r>
              <a:rPr lang="cs-CZ" sz="4000" dirty="0"/>
              <a:t> </a:t>
            </a:r>
            <a:r>
              <a:rPr lang="en-US" sz="4000" dirty="0"/>
              <a:t>suit  customers  by  obtaining  feedback  and  maintaining  relationships  with</a:t>
            </a:r>
            <a:r>
              <a:rPr lang="cs-CZ" sz="4000" dirty="0"/>
              <a:t> </a:t>
            </a:r>
            <a:r>
              <a:rPr lang="en-US" sz="4000" dirty="0"/>
              <a:t>customers.</a:t>
            </a:r>
            <a:endParaRPr lang="cs-CZ" sz="40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9535272" cy="676937"/>
          </a:xfrm>
        </p:spPr>
        <p:txBody>
          <a:bodyPr/>
          <a:lstStyle/>
          <a:p>
            <a:r>
              <a:rPr lang="cs-CZ" dirty="0"/>
              <a:t>Copmetencies – </a:t>
            </a:r>
            <a:r>
              <a:rPr lang="cs-CZ" b="1" dirty="0"/>
              <a:t>LEADERSHIP</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33</a:t>
            </a:fld>
            <a:endParaRPr lang="cs-CZ" dirty="0"/>
          </a:p>
        </p:txBody>
      </p:sp>
    </p:spTree>
    <p:extLst>
      <p:ext uri="{BB962C8B-B14F-4D97-AF65-F5344CB8AC3E}">
        <p14:creationId xmlns:p14="http://schemas.microsoft.com/office/powerpoint/2010/main" val="38926868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4412333" y="576523"/>
            <a:ext cx="1901483" cy="523220"/>
          </a:xfrm>
          <a:prstGeom prst="rect">
            <a:avLst/>
          </a:prstGeom>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cs-CZ" sz="2800" b="1" kern="0" dirty="0" err="1">
                <a:solidFill>
                  <a:srgbClr val="307871"/>
                </a:solidFill>
                <a:latin typeface="Times New Roman"/>
                <a:ea typeface="+mj-ea"/>
                <a:cs typeface="+mj-cs"/>
              </a:rPr>
              <a:t>Conclusion</a:t>
            </a:r>
            <a:endParaRPr kumimoji="0" lang="en-GB" sz="2800" b="1" i="0" u="none" strike="noStrike" kern="0" cap="none" spc="0" normalizeH="0" baseline="0" dirty="0">
              <a:ln>
                <a:noFill/>
              </a:ln>
              <a:solidFill>
                <a:sysClr val="windowText" lastClr="000000"/>
              </a:solidFill>
              <a:effectLst/>
              <a:uLnTx/>
              <a:uFillTx/>
            </a:endParaRPr>
          </a:p>
        </p:txBody>
      </p:sp>
      <p:sp>
        <p:nvSpPr>
          <p:cNvPr id="2" name="TextovéPole 1"/>
          <p:cNvSpPr txBox="1"/>
          <p:nvPr/>
        </p:nvSpPr>
        <p:spPr>
          <a:xfrm>
            <a:off x="117049" y="1548711"/>
            <a:ext cx="10156504" cy="461665"/>
          </a:xfrm>
          <a:prstGeom prst="rect">
            <a:avLst/>
          </a:prstGeom>
          <a:solidFill>
            <a:schemeClr val="accent6">
              <a:lumMod val="40000"/>
              <a:lumOff val="60000"/>
            </a:schemeClr>
          </a:solidFill>
        </p:spPr>
        <p:txBody>
          <a:bodyPr wrap="square" rtlCol="0">
            <a:spAutoFit/>
          </a:bodyPr>
          <a:lstStyle/>
          <a:p>
            <a:endParaRPr lang="cs-CZ" sz="2400" b="1" dirty="0">
              <a:solidFill>
                <a:srgbClr val="002060"/>
              </a:solidFill>
              <a:cs typeface="Arial" panose="020B0604020202020204" pitchFamily="34" charset="0"/>
            </a:endParaRP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7" name="Content Placeholder 2">
            <a:extLst>
              <a:ext uri="{FF2B5EF4-FFF2-40B4-BE49-F238E27FC236}">
                <a16:creationId xmlns:a16="http://schemas.microsoft.com/office/drawing/2014/main" id="{2C251978-D2C0-4060-9117-96E17C5F82A7}"/>
              </a:ext>
            </a:extLst>
          </p:cNvPr>
          <p:cNvSpPr txBox="1">
            <a:spLocks/>
          </p:cNvSpPr>
          <p:nvPr/>
        </p:nvSpPr>
        <p:spPr>
          <a:xfrm>
            <a:off x="527381" y="2207171"/>
            <a:ext cx="10965681" cy="4815367"/>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2800" dirty="0"/>
              <a:t>People constitute an important dimension in the management of services in their role both  as  performers  of  services  and  as  customers.  People  as  performers  of  service  are important  because,  a  customer  sees  a  company  through  its  employees.  The  employees represent the first line of contact with the customer. </a:t>
            </a:r>
            <a:endParaRPr lang="cs-CZ" sz="2800" dirty="0"/>
          </a:p>
          <a:p>
            <a:pPr algn="just"/>
            <a:r>
              <a:rPr lang="en-US" sz="2800" dirty="0"/>
              <a:t>Customer  contact  is  very  important  concept  in  services,  which  refers  to  the  physical presence of the customer in the system. The extent of contact refers to the percentage of time a  customer  ought  to  be  in  the  system  out  of  the  total  time  it  takes  to  serve  him. </a:t>
            </a:r>
            <a:endParaRPr lang="cs-CZ" sz="2800" dirty="0"/>
          </a:p>
        </p:txBody>
      </p:sp>
    </p:spTree>
    <p:extLst>
      <p:ext uri="{BB962C8B-B14F-4D97-AF65-F5344CB8AC3E}">
        <p14:creationId xmlns:p14="http://schemas.microsoft.com/office/powerpoint/2010/main" val="3044440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9841093" cy="4704523"/>
          </a:xfrm>
          <a:prstGeom prst="rect">
            <a:avLst/>
          </a:prstGeom>
        </p:spPr>
        <p:txBody>
          <a:bodyPr>
            <a:noAutofit/>
          </a:bodyPr>
          <a:lstStyle/>
          <a:p>
            <a:r>
              <a:rPr lang="en-US" sz="3600" dirty="0"/>
              <a:t>In services, ‘People’ refers to all human actors who play a part in service delivery and thus influence the buyer’s perceptions; namely, the firm’s personnel, the customer, and other customers in the service environment. </a:t>
            </a:r>
            <a:endParaRPr lang="cs-CZ" sz="3600" dirty="0"/>
          </a:p>
          <a:p>
            <a:r>
              <a:rPr lang="en-US" sz="3600" dirty="0"/>
              <a:t>All of human actors participating in the delivery of a service  provide  cues  to  the  customer  regarding  the  nature  of  the  service  itself. </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People</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4</a:t>
            </a:fld>
            <a:endParaRPr lang="cs-CZ" dirty="0"/>
          </a:p>
        </p:txBody>
      </p:sp>
    </p:spTree>
    <p:extLst>
      <p:ext uri="{BB962C8B-B14F-4D97-AF65-F5344CB8AC3E}">
        <p14:creationId xmlns:p14="http://schemas.microsoft.com/office/powerpoint/2010/main" val="2002195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9841093" cy="4704523"/>
          </a:xfrm>
          <a:prstGeom prst="rect">
            <a:avLst/>
          </a:prstGeom>
        </p:spPr>
        <p:txBody>
          <a:bodyPr>
            <a:noAutofit/>
          </a:bodyPr>
          <a:lstStyle/>
          <a:p>
            <a:r>
              <a:rPr lang="en-US" sz="3600" dirty="0"/>
              <a:t>How  these people are dressed, their personal appearance, and their attitudes and </a:t>
            </a:r>
            <a:r>
              <a:rPr lang="en-US" sz="3600" dirty="0" err="1"/>
              <a:t>behaviours</a:t>
            </a:r>
            <a:r>
              <a:rPr lang="en-US" sz="3600" dirty="0"/>
              <a:t> all influence the customer’s perception of the service. If the service personnel are cold and rude, they can undermine  all  the  marketing  work  done  to  attract  the  customers. </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People</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5</a:t>
            </a:fld>
            <a:endParaRPr lang="cs-CZ" dirty="0"/>
          </a:p>
        </p:txBody>
      </p:sp>
    </p:spTree>
    <p:extLst>
      <p:ext uri="{BB962C8B-B14F-4D97-AF65-F5344CB8AC3E}">
        <p14:creationId xmlns:p14="http://schemas.microsoft.com/office/powerpoint/2010/main" val="28764897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9841093" cy="4704523"/>
          </a:xfrm>
          <a:prstGeom prst="rect">
            <a:avLst/>
          </a:prstGeom>
        </p:spPr>
        <p:txBody>
          <a:bodyPr>
            <a:noAutofit/>
          </a:bodyPr>
          <a:lstStyle/>
          <a:p>
            <a:r>
              <a:rPr lang="en-US" sz="3600" dirty="0"/>
              <a:t>If  they  are  friendly  and warm,  they  increase  customer  satisfaction  and  loyalty.  </a:t>
            </a:r>
            <a:endParaRPr lang="cs-CZ" sz="3600" dirty="0"/>
          </a:p>
          <a:p>
            <a:r>
              <a:rPr lang="en-US" sz="3600" dirty="0"/>
              <a:t>Employee  </a:t>
            </a:r>
            <a:r>
              <a:rPr lang="en-US" sz="3600" dirty="0" err="1"/>
              <a:t>behaviour</a:t>
            </a:r>
            <a:r>
              <a:rPr lang="en-US" sz="3600" dirty="0"/>
              <a:t>  is  often  an integral  part  of  the  service  product.  </a:t>
            </a:r>
            <a:endParaRPr lang="cs-CZ" sz="3600" dirty="0"/>
          </a:p>
          <a:p>
            <a:r>
              <a:rPr lang="en-US" sz="3600" dirty="0"/>
              <a:t>This  is  not  true  in  a  manufacturing  operation,  where employee </a:t>
            </a:r>
            <a:r>
              <a:rPr lang="en-US" sz="3600" dirty="0" err="1"/>
              <a:t>behaviour</a:t>
            </a:r>
            <a:r>
              <a:rPr lang="en-US" sz="3600" dirty="0"/>
              <a:t> may affect product quality, but is not a part of the product. </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People</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6</a:t>
            </a:fld>
            <a:endParaRPr lang="cs-CZ" dirty="0"/>
          </a:p>
        </p:txBody>
      </p:sp>
    </p:spTree>
    <p:extLst>
      <p:ext uri="{BB962C8B-B14F-4D97-AF65-F5344CB8AC3E}">
        <p14:creationId xmlns:p14="http://schemas.microsoft.com/office/powerpoint/2010/main" val="28443335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9841093" cy="4704523"/>
          </a:xfrm>
          <a:prstGeom prst="rect">
            <a:avLst/>
          </a:prstGeom>
        </p:spPr>
        <p:txBody>
          <a:bodyPr>
            <a:noAutofit/>
          </a:bodyPr>
          <a:lstStyle/>
          <a:p>
            <a:r>
              <a:rPr lang="en-US" sz="3600" dirty="0"/>
              <a:t>People constitute an important dimension in the management of services in their role both  as  performers  of  services  and  as  customers.  </a:t>
            </a:r>
            <a:endParaRPr lang="cs-CZ" sz="3600" dirty="0"/>
          </a:p>
          <a:p>
            <a:r>
              <a:rPr lang="en-US" sz="3600" dirty="0"/>
              <a:t>People  as  performers  of  service  are important  because,  a  customer  sees  a  company  through  its  employees.  </a:t>
            </a:r>
            <a:endParaRPr lang="cs-CZ" sz="3600" dirty="0"/>
          </a:p>
          <a:p>
            <a:r>
              <a:rPr lang="en-US" sz="3600" dirty="0"/>
              <a:t>The  employees represent the first line of contact with the customer. </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People</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7</a:t>
            </a:fld>
            <a:endParaRPr lang="cs-CZ" dirty="0"/>
          </a:p>
        </p:txBody>
      </p:sp>
    </p:spTree>
    <p:extLst>
      <p:ext uri="{BB962C8B-B14F-4D97-AF65-F5344CB8AC3E}">
        <p14:creationId xmlns:p14="http://schemas.microsoft.com/office/powerpoint/2010/main" val="3280610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9841093" cy="4704523"/>
          </a:xfrm>
          <a:prstGeom prst="rect">
            <a:avLst/>
          </a:prstGeom>
        </p:spPr>
        <p:txBody>
          <a:bodyPr>
            <a:noAutofit/>
          </a:bodyPr>
          <a:lstStyle/>
          <a:p>
            <a:r>
              <a:rPr lang="en-US" sz="3600" dirty="0"/>
              <a:t>They must, therefore, be well informed and provide the kind of service that wins customer approval.</a:t>
            </a:r>
            <a:endParaRPr lang="cs-CZ" sz="3600" dirty="0"/>
          </a:p>
          <a:p>
            <a:r>
              <a:rPr lang="en-US" sz="3600" dirty="0"/>
              <a:t>The firm  must recognize that each  employee is  a  salesman  for  the  company’s</a:t>
            </a:r>
            <a:r>
              <a:rPr lang="cs-CZ" sz="3600" dirty="0"/>
              <a:t> </a:t>
            </a:r>
            <a:r>
              <a:rPr lang="en-US" sz="3600" dirty="0"/>
              <a:t>service.  </a:t>
            </a:r>
            <a:endParaRPr lang="cs-CZ" sz="3600" dirty="0"/>
          </a:p>
          <a:p>
            <a:r>
              <a:rPr lang="en-US" sz="3600" dirty="0"/>
              <a:t>If  these  employees  are  not  given training in how to go about face-to-face customer contact, the entire marketing effort may not prove to be effective.</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People</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8</a:t>
            </a:fld>
            <a:endParaRPr lang="cs-CZ" dirty="0"/>
          </a:p>
        </p:txBody>
      </p:sp>
    </p:spTree>
    <p:extLst>
      <p:ext uri="{BB962C8B-B14F-4D97-AF65-F5344CB8AC3E}">
        <p14:creationId xmlns:p14="http://schemas.microsoft.com/office/powerpoint/2010/main" val="34616659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9841093" cy="4704523"/>
          </a:xfrm>
          <a:prstGeom prst="rect">
            <a:avLst/>
          </a:prstGeom>
        </p:spPr>
        <p:txBody>
          <a:bodyPr>
            <a:noAutofit/>
          </a:bodyPr>
          <a:lstStyle/>
          <a:p>
            <a:r>
              <a:rPr lang="en-US" sz="3600" dirty="0"/>
              <a:t>The importance of customers in services stems from the fact that most services  imply  active  and  involved  customer-</a:t>
            </a:r>
            <a:r>
              <a:rPr lang="en-US" sz="3600" dirty="0" err="1"/>
              <a:t>organisation</a:t>
            </a:r>
            <a:r>
              <a:rPr lang="en-US" sz="3600" dirty="0"/>
              <a:t>  interface.  </a:t>
            </a:r>
            <a:endParaRPr lang="cs-CZ" sz="3600" dirty="0"/>
          </a:p>
          <a:p>
            <a:r>
              <a:rPr lang="en-US" sz="3600" dirty="0"/>
              <a:t>In  many  service situations,  customers  themselves  can  also  influence  service  delivery,  thus  affecting  service quality and their own satisfaction.</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People</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9</a:t>
            </a:fld>
            <a:endParaRPr lang="cs-CZ" dirty="0"/>
          </a:p>
        </p:txBody>
      </p:sp>
    </p:spTree>
    <p:extLst>
      <p:ext uri="{BB962C8B-B14F-4D97-AF65-F5344CB8AC3E}">
        <p14:creationId xmlns:p14="http://schemas.microsoft.com/office/powerpoint/2010/main" val="102870173"/>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2095</TotalTime>
  <Words>2011</Words>
  <Application>Microsoft Office PowerPoint</Application>
  <PresentationFormat>Widescreen</PresentationFormat>
  <Paragraphs>195</Paragraphs>
  <Slides>34</Slides>
  <Notes>30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Calibri</vt:lpstr>
      <vt:lpstr>Calibri Light</vt:lpstr>
      <vt:lpstr>Times New Roman</vt:lpstr>
      <vt:lpstr>Motiv Office</vt:lpstr>
      <vt:lpstr>Název prezentace</vt:lpstr>
      <vt:lpstr>PowerPoint Presentation</vt:lpstr>
      <vt:lpstr>PowerPoint Presentation</vt:lpstr>
      <vt:lpstr>People</vt:lpstr>
      <vt:lpstr>People</vt:lpstr>
      <vt:lpstr>People</vt:lpstr>
      <vt:lpstr>People</vt:lpstr>
      <vt:lpstr>People</vt:lpstr>
      <vt:lpstr>People</vt:lpstr>
      <vt:lpstr>Service personnel</vt:lpstr>
      <vt:lpstr>Service personnel</vt:lpstr>
      <vt:lpstr>Service personnel</vt:lpstr>
      <vt:lpstr>Service personnel</vt:lpstr>
      <vt:lpstr>Customers</vt:lpstr>
      <vt:lpstr>Customers</vt:lpstr>
      <vt:lpstr>Customers</vt:lpstr>
      <vt:lpstr>Customers</vt:lpstr>
      <vt:lpstr>People management</vt:lpstr>
      <vt:lpstr>People management</vt:lpstr>
      <vt:lpstr>People management</vt:lpstr>
      <vt:lpstr>People management</vt:lpstr>
      <vt:lpstr>People management</vt:lpstr>
      <vt:lpstr>Copmetencies for customer-staff interface management</vt:lpstr>
      <vt:lpstr>Copmetencies for customer-staff interface management</vt:lpstr>
      <vt:lpstr>Copmetencies for customer-staff interface management</vt:lpstr>
      <vt:lpstr>Copmetencies - MOTIVATION</vt:lpstr>
      <vt:lpstr>Copmetencies - COMMUNICATION</vt:lpstr>
      <vt:lpstr>Copmetencies - COMMUNICATION</vt:lpstr>
      <vt:lpstr>Copmetencies - COMMUNICATION</vt:lpstr>
      <vt:lpstr>Copmetencies – CO-ORDINATION</vt:lpstr>
      <vt:lpstr>Copmetencies – CO-ORDINATION</vt:lpstr>
      <vt:lpstr>Copmetencies – LEADERSHIP</vt:lpstr>
      <vt:lpstr>Copmetencies – LEADERSHIP</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martin</cp:lastModifiedBy>
  <cp:revision>175</cp:revision>
  <dcterms:created xsi:type="dcterms:W3CDTF">2016-11-25T20:36:16Z</dcterms:created>
  <dcterms:modified xsi:type="dcterms:W3CDTF">2019-05-01T18:44:54Z</dcterms:modified>
</cp:coreProperties>
</file>