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88" r:id="rId2"/>
    <p:sldId id="258" r:id="rId3"/>
    <p:sldId id="263" r:id="rId4"/>
    <p:sldId id="294" r:id="rId5"/>
    <p:sldId id="295" r:id="rId6"/>
    <p:sldId id="305" r:id="rId7"/>
    <p:sldId id="306" r:id="rId8"/>
    <p:sldId id="296" r:id="rId9"/>
    <p:sldId id="309" r:id="rId10"/>
    <p:sldId id="318" r:id="rId11"/>
    <p:sldId id="319" r:id="rId12"/>
    <p:sldId id="320" r:id="rId13"/>
    <p:sldId id="321" r:id="rId14"/>
    <p:sldId id="322" r:id="rId15"/>
    <p:sldId id="323" r:id="rId16"/>
    <p:sldId id="308" r:id="rId17"/>
    <p:sldId id="297" r:id="rId18"/>
    <p:sldId id="298" r:id="rId19"/>
    <p:sldId id="299" r:id="rId20"/>
    <p:sldId id="300" r:id="rId21"/>
    <p:sldId id="301" r:id="rId22"/>
    <p:sldId id="307" r:id="rId23"/>
    <p:sldId id="302" r:id="rId24"/>
    <p:sldId id="304" r:id="rId25"/>
    <p:sldId id="303" r:id="rId26"/>
    <p:sldId id="310" r:id="rId27"/>
    <p:sldId id="311" r:id="rId28"/>
    <p:sldId id="312" r:id="rId29"/>
    <p:sldId id="313" r:id="rId30"/>
    <p:sldId id="314" r:id="rId31"/>
    <p:sldId id="315" r:id="rId32"/>
    <p:sldId id="316" r:id="rId33"/>
    <p:sldId id="317" r:id="rId34"/>
    <p:sldId id="287" r:id="rId3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FFFF66"/>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66" autoAdjust="0"/>
    <p:restoredTop sz="94660"/>
  </p:normalViewPr>
  <p:slideViewPr>
    <p:cSldViewPr snapToGrid="0">
      <p:cViewPr varScale="1">
        <p:scale>
          <a:sx n="108" d="100"/>
          <a:sy n="108" d="100"/>
        </p:scale>
        <p:origin x="78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7994D6-9834-41EE-897B-56F62E2676A9}" type="datetimeFigureOut">
              <a:rPr lang="en-US" smtClean="0"/>
              <a:t>5/1/2019</a:t>
            </a:fld>
            <a:endParaRPr lang="en-US"/>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2606DA-6D10-439D-BB61-0F12376694FF}" type="slidenum">
              <a:rPr lang="en-US" smtClean="0"/>
              <a:t>‹#›</a:t>
            </a:fld>
            <a:endParaRPr lang="en-US"/>
          </a:p>
        </p:txBody>
      </p:sp>
    </p:spTree>
    <p:extLst>
      <p:ext uri="{BB962C8B-B14F-4D97-AF65-F5344CB8AC3E}">
        <p14:creationId xmlns:p14="http://schemas.microsoft.com/office/powerpoint/2010/main" val="2526868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18977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447070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844339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812449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41246214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6330815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124786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664855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5911177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6357040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689272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7373302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7471368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3243891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Kolter &amp; Keller (2016)</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580867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7726895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3229122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471290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1351244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11690786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1505856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3962076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1360366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185847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360869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Ruskin-Brown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517466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985680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483872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936305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691231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007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75273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01.05.2019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01.05.2019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01.05.2019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2437" y="5253203"/>
            <a:ext cx="1248139" cy="973549"/>
          </a:xfrm>
          <a:prstGeom prst="rect">
            <a:avLst/>
          </a:prstGeom>
        </p:spPr>
      </p:pic>
      <p:sp>
        <p:nvSpPr>
          <p:cNvPr id="7" name="Obdélník 6"/>
          <p:cNvSpPr/>
          <p:nvPr/>
        </p:nvSpPr>
        <p:spPr>
          <a:xfrm>
            <a:off x="527382" y="3154411"/>
            <a:ext cx="8939369" cy="3072341"/>
          </a:xfrm>
          <a:prstGeom prst="rect">
            <a:avLst/>
          </a:prstGeom>
          <a:solidFill>
            <a:srgbClr val="008080"/>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sz="2400" dirty="0">
                <a:ln w="0"/>
                <a:solidFill>
                  <a:schemeClr val="bg1"/>
                </a:solidFill>
                <a:effectLst>
                  <a:outerShdw blurRad="38100" dist="19050" dir="2700000" algn="tl" rotWithShape="0">
                    <a:schemeClr val="dk1">
                      <a:alpha val="40000"/>
                    </a:schemeClr>
                  </a:outerShdw>
                </a:effectLst>
              </a:rPr>
              <a:t>Prezentace předmětu:</a:t>
            </a:r>
          </a:p>
          <a:p>
            <a:pPr algn="ctr"/>
            <a:r>
              <a:rPr lang="cs-CZ" sz="2400" b="1" dirty="0">
                <a:ln w="0"/>
                <a:solidFill>
                  <a:schemeClr val="bg1"/>
                </a:solidFill>
                <a:effectLst>
                  <a:outerShdw blurRad="38100" dist="19050" dir="2700000" algn="tl" rotWithShape="0">
                    <a:schemeClr val="dk1">
                      <a:alpha val="40000"/>
                    </a:schemeClr>
                  </a:outerShdw>
                </a:effectLst>
              </a:rPr>
              <a:t>Marketing of </a:t>
            </a:r>
            <a:r>
              <a:rPr lang="cs-CZ" sz="2400" b="1" dirty="0" err="1">
                <a:ln w="0"/>
                <a:solidFill>
                  <a:schemeClr val="bg1"/>
                </a:solidFill>
                <a:effectLst>
                  <a:outerShdw blurRad="38100" dist="19050" dir="2700000" algn="tl" rotWithShape="0">
                    <a:schemeClr val="dk1">
                      <a:alpha val="40000"/>
                    </a:schemeClr>
                  </a:outerShdw>
                </a:effectLst>
              </a:rPr>
              <a:t>Sevices</a:t>
            </a:r>
            <a:endParaRPr lang="cs-CZ" sz="2400" b="1" dirty="0">
              <a:ln w="0"/>
              <a:solidFill>
                <a:schemeClr val="bg1"/>
              </a:solidFill>
              <a:effectLst>
                <a:outerShdw blurRad="38100" dist="19050" dir="2700000" algn="tl" rotWithShape="0">
                  <a:schemeClr val="dk1">
                    <a:alpha val="40000"/>
                  </a:schemeClr>
                </a:outerShdw>
              </a:effectLst>
            </a:endParaRPr>
          </a:p>
          <a:p>
            <a:pPr algn="ctr"/>
            <a:endParaRPr lang="cs-CZ" sz="2400" dirty="0">
              <a:ln w="0"/>
              <a:solidFill>
                <a:schemeClr val="bg1"/>
              </a:solidFill>
              <a:effectLst>
                <a:outerShdw blurRad="38100" dist="19050" dir="2700000" algn="tl" rotWithShape="0">
                  <a:schemeClr val="dk1">
                    <a:alpha val="40000"/>
                  </a:schemeClr>
                </a:outerShdw>
              </a:effectLst>
            </a:endParaRPr>
          </a:p>
          <a:p>
            <a:pPr algn="ctr"/>
            <a:r>
              <a:rPr lang="cs-CZ" sz="2400" dirty="0">
                <a:ln w="0"/>
                <a:solidFill>
                  <a:schemeClr val="bg1"/>
                </a:solidFill>
                <a:effectLst>
                  <a:outerShdw blurRad="38100" dist="19050" dir="2700000" algn="tl" rotWithShape="0">
                    <a:schemeClr val="dk1">
                      <a:alpha val="40000"/>
                    </a:schemeClr>
                  </a:outerShdw>
                </a:effectLst>
              </a:rPr>
              <a:t>Vyučující:</a:t>
            </a:r>
          </a:p>
          <a:p>
            <a:pPr algn="ctr"/>
            <a:r>
              <a:rPr lang="cs-CZ" sz="2400" b="1" dirty="0">
                <a:ln w="0"/>
                <a:solidFill>
                  <a:schemeClr val="bg1"/>
                </a:solidFill>
                <a:effectLst>
                  <a:outerShdw blurRad="38100" dist="19050" dir="2700000" algn="tl" rotWithShape="0">
                    <a:schemeClr val="dk1">
                      <a:alpha val="40000"/>
                    </a:schemeClr>
                  </a:outerShdw>
                </a:effectLst>
              </a:rPr>
              <a:t>Ing. Michal Stoklasa, Ph.D.</a:t>
            </a:r>
          </a:p>
          <a:p>
            <a:pPr algn="ctr"/>
            <a:r>
              <a:rPr lang="cs-CZ" sz="2400" b="1" dirty="0">
                <a:ln w="0"/>
                <a:solidFill>
                  <a:schemeClr val="bg1"/>
                </a:solidFill>
                <a:effectLst>
                  <a:outerShdw blurRad="38100" dist="19050" dir="2700000" algn="tl" rotWithShape="0">
                    <a:schemeClr val="dk1">
                      <a:alpha val="40000"/>
                    </a:schemeClr>
                  </a:outerShdw>
                </a:effectLst>
              </a:rPr>
              <a:t>Ing. Martin </a:t>
            </a:r>
            <a:r>
              <a:rPr lang="cs-CZ" sz="2400" b="1" dirty="0" err="1">
                <a:ln w="0"/>
                <a:solidFill>
                  <a:schemeClr val="bg1"/>
                </a:solidFill>
                <a:effectLst>
                  <a:outerShdw blurRad="38100" dist="19050" dir="2700000" algn="tl" rotWithShape="0">
                    <a:schemeClr val="dk1">
                      <a:alpha val="40000"/>
                    </a:schemeClr>
                  </a:outerShdw>
                </a:effectLst>
              </a:rPr>
              <a:t>Klepek</a:t>
            </a:r>
            <a:r>
              <a:rPr lang="cs-CZ" sz="2400" b="1" dirty="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933451"/>
            <a:ext cx="6815667" cy="2878667"/>
          </a:xfrm>
          <a:prstGeom prst="rect">
            <a:avLst/>
          </a:prstGeom>
        </p:spPr>
        <p:txBody>
          <a:bodyPr anchor="t">
            <a:normAutofit/>
          </a:bodyPr>
          <a:lstStyle/>
          <a:p>
            <a:pPr algn="l"/>
            <a:r>
              <a:rPr lang="cs-CZ" sz="5333" b="1" dirty="0">
                <a:solidFill>
                  <a:schemeClr val="bg1"/>
                </a:solidFill>
                <a:latin typeface="Times New Roman" panose="02020603050405020304" pitchFamily="18" charset="0"/>
                <a:cs typeface="Times New Roman" panose="02020603050405020304" pitchFamily="18" charset="0"/>
              </a:rPr>
              <a:t>Název</a:t>
            </a:r>
            <a:br>
              <a:rPr lang="cs-CZ" sz="5333" b="1" dirty="0">
                <a:solidFill>
                  <a:schemeClr val="bg1"/>
                </a:solidFill>
                <a:latin typeface="Times New Roman" panose="02020603050405020304" pitchFamily="18" charset="0"/>
                <a:cs typeface="Times New Roman" panose="02020603050405020304" pitchFamily="18" charset="0"/>
              </a:rPr>
            </a:br>
            <a:r>
              <a:rPr lang="cs-CZ" sz="5333"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2125733885"/>
              </p:ext>
            </p:extLst>
          </p:nvPr>
        </p:nvGraphicFramePr>
        <p:xfrm>
          <a:off x="719403" y="2085202"/>
          <a:ext cx="8640960" cy="580814"/>
        </p:xfrm>
        <a:graphic>
          <a:graphicData uri="http://schemas.openxmlformats.org/drawingml/2006/table">
            <a:tbl>
              <a:tblPr firstRow="1" firstCol="1" bandRow="1">
                <a:tableStyleId>{5C22544A-7EE6-4342-B048-85BDC9FD1C3A}</a:tableStyleId>
              </a:tblPr>
              <a:tblGrid>
                <a:gridCol w="3022555">
                  <a:extLst>
                    <a:ext uri="{9D8B030D-6E8A-4147-A177-3AD203B41FA5}">
                      <a16:colId xmlns:a16="http://schemas.microsoft.com/office/drawing/2014/main" val="3755197986"/>
                    </a:ext>
                  </a:extLst>
                </a:gridCol>
                <a:gridCol w="5618405">
                  <a:extLst>
                    <a:ext uri="{9D8B030D-6E8A-4147-A177-3AD203B41FA5}">
                      <a16:colId xmlns:a16="http://schemas.microsoft.com/office/drawing/2014/main" val="4011610095"/>
                    </a:ext>
                  </a:extLst>
                </a:gridCol>
              </a:tblGrid>
              <a:tr h="290407">
                <a:tc>
                  <a:txBody>
                    <a:bodyPr/>
                    <a:lstStyle/>
                    <a:p>
                      <a:pPr indent="180340" algn="l">
                        <a:lnSpc>
                          <a:spcPct val="115000"/>
                        </a:lnSpc>
                        <a:spcBef>
                          <a:spcPts val="425"/>
                        </a:spcBef>
                        <a:spcAft>
                          <a:spcPts val="0"/>
                        </a:spcAft>
                      </a:pPr>
                      <a:r>
                        <a:rPr lang="cs-CZ" sz="1600" dirty="0">
                          <a:effectLst/>
                        </a:rPr>
                        <a:t>Název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dirty="0">
                          <a:effectLst/>
                        </a:rPr>
                        <a:t>Rozvoj vzdělávání na Slezské univerzitě v Opavě</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val="2306872320"/>
                  </a:ext>
                </a:extLst>
              </a:tr>
              <a:tr h="290407">
                <a:tc>
                  <a:txBody>
                    <a:bodyPr/>
                    <a:lstStyle/>
                    <a:p>
                      <a:pPr indent="180340" algn="just">
                        <a:lnSpc>
                          <a:spcPct val="115000"/>
                        </a:lnSpc>
                        <a:spcBef>
                          <a:spcPts val="425"/>
                        </a:spcBef>
                        <a:spcAft>
                          <a:spcPts val="0"/>
                        </a:spcAft>
                      </a:pPr>
                      <a:r>
                        <a:rPr lang="cs-CZ" sz="1600" dirty="0">
                          <a:effectLst/>
                        </a:rPr>
                        <a:t>Registrační číslo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b="1" dirty="0">
                          <a:solidFill>
                            <a:schemeClr val="bg1"/>
                          </a:solidFill>
                          <a:effectLst/>
                        </a:rPr>
                        <a:t>CZ.02.2.69/0.0./0.0/16_015/0002400</a:t>
                      </a:r>
                      <a:endParaRPr lang="cs-CZ"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2504018" y="3769097"/>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6765" y="333771"/>
            <a:ext cx="7340600" cy="16256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2504018" y="6076264"/>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spTree>
    <p:extLst>
      <p:ext uri="{BB962C8B-B14F-4D97-AF65-F5344CB8AC3E}">
        <p14:creationId xmlns:p14="http://schemas.microsoft.com/office/powerpoint/2010/main" val="3375899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4000" dirty="0"/>
              <a:t>Internal marketing is a term commonly used to describe the </a:t>
            </a:r>
            <a:r>
              <a:rPr lang="en-US" sz="4000" dirty="0" err="1"/>
              <a:t>programmes</a:t>
            </a:r>
            <a:r>
              <a:rPr lang="en-US" sz="4000" dirty="0"/>
              <a:t> necessary to instill and maintain a strong service mentality throughout the </a:t>
            </a:r>
            <a:r>
              <a:rPr lang="en-US" sz="4000" dirty="0" err="1"/>
              <a:t>organisation</a:t>
            </a:r>
            <a:r>
              <a:rPr lang="en-US" sz="4000" dirty="0"/>
              <a:t>. For every service, employees remain the primary ingredient of success. </a:t>
            </a:r>
          </a:p>
        </p:txBody>
      </p:sp>
      <p:sp>
        <p:nvSpPr>
          <p:cNvPr id="6" name="Nadpis 5"/>
          <p:cNvSpPr>
            <a:spLocks noGrp="1"/>
          </p:cNvSpPr>
          <p:nvPr>
            <p:ph type="title"/>
          </p:nvPr>
        </p:nvSpPr>
        <p:spPr>
          <a:xfrm>
            <a:off x="239349" y="260649"/>
            <a:ext cx="7296811" cy="676937"/>
          </a:xfrm>
        </p:spPr>
        <p:txBody>
          <a:bodyPr/>
          <a:lstStyle/>
          <a:p>
            <a:r>
              <a:rPr lang="cs-CZ" dirty="0"/>
              <a:t>Internal Marketing</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10</a:t>
            </a:fld>
            <a:endParaRPr lang="cs-CZ" dirty="0"/>
          </a:p>
        </p:txBody>
      </p:sp>
    </p:spTree>
    <p:extLst>
      <p:ext uri="{BB962C8B-B14F-4D97-AF65-F5344CB8AC3E}">
        <p14:creationId xmlns:p14="http://schemas.microsoft.com/office/powerpoint/2010/main" val="3014832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4000" dirty="0"/>
              <a:t>Internal marketing is a management strategy that focuses on how to develop customer conscious employees. Employees must be skilled, have customer orientation and be service minded  so  that  they  can  influence  customer  perceptions  positively  in  interactions  during production, delivery, client handling, technical service, and other related activities. </a:t>
            </a:r>
          </a:p>
        </p:txBody>
      </p:sp>
      <p:sp>
        <p:nvSpPr>
          <p:cNvPr id="6" name="Nadpis 5"/>
          <p:cNvSpPr>
            <a:spLocks noGrp="1"/>
          </p:cNvSpPr>
          <p:nvPr>
            <p:ph type="title"/>
          </p:nvPr>
        </p:nvSpPr>
        <p:spPr>
          <a:xfrm>
            <a:off x="239349" y="260649"/>
            <a:ext cx="7296811" cy="676937"/>
          </a:xfrm>
        </p:spPr>
        <p:txBody>
          <a:bodyPr/>
          <a:lstStyle/>
          <a:p>
            <a:r>
              <a:rPr lang="cs-CZ" dirty="0"/>
              <a:t>Internal Marketing</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11</a:t>
            </a:fld>
            <a:endParaRPr lang="cs-CZ" dirty="0"/>
          </a:p>
        </p:txBody>
      </p:sp>
    </p:spTree>
    <p:extLst>
      <p:ext uri="{BB962C8B-B14F-4D97-AF65-F5344CB8AC3E}">
        <p14:creationId xmlns:p14="http://schemas.microsoft.com/office/powerpoint/2010/main" val="3712209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4000" dirty="0"/>
              <a:t>The  objective  of  external  marketing  is  to  attract  every  customer  to  participate  in  the service  process.</a:t>
            </a:r>
            <a:endParaRPr lang="cs-CZ" sz="4000" dirty="0"/>
          </a:p>
          <a:p>
            <a:r>
              <a:rPr lang="en-US" sz="4000" dirty="0"/>
              <a:t>Service companies  should  design  an  effective  promotional  campaign  to  inform,  educate,  persuade, train, and encourage buying and experiencing the service offered. </a:t>
            </a:r>
          </a:p>
        </p:txBody>
      </p:sp>
      <p:sp>
        <p:nvSpPr>
          <p:cNvPr id="6" name="Nadpis 5"/>
          <p:cNvSpPr>
            <a:spLocks noGrp="1"/>
          </p:cNvSpPr>
          <p:nvPr>
            <p:ph type="title"/>
          </p:nvPr>
        </p:nvSpPr>
        <p:spPr>
          <a:xfrm>
            <a:off x="239349" y="260649"/>
            <a:ext cx="7296811" cy="676937"/>
          </a:xfrm>
        </p:spPr>
        <p:txBody>
          <a:bodyPr/>
          <a:lstStyle/>
          <a:p>
            <a:r>
              <a:rPr lang="cs-CZ" dirty="0"/>
              <a:t>External Marketing</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12</a:t>
            </a:fld>
            <a:endParaRPr lang="cs-CZ" dirty="0"/>
          </a:p>
        </p:txBody>
      </p:sp>
    </p:spTree>
    <p:extLst>
      <p:ext uri="{BB962C8B-B14F-4D97-AF65-F5344CB8AC3E}">
        <p14:creationId xmlns:p14="http://schemas.microsoft.com/office/powerpoint/2010/main" val="592703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760020" cy="4704523"/>
          </a:xfrm>
          <a:prstGeom prst="rect">
            <a:avLst/>
          </a:prstGeom>
        </p:spPr>
        <p:txBody>
          <a:bodyPr>
            <a:noAutofit/>
          </a:bodyPr>
          <a:lstStyle/>
          <a:p>
            <a:r>
              <a:rPr lang="en-US" sz="3600" dirty="0"/>
              <a:t>Developments of promotional mix strategies  are vital to the success of  external marketing. </a:t>
            </a:r>
          </a:p>
          <a:p>
            <a:r>
              <a:rPr lang="en-US" sz="3600" dirty="0"/>
              <a:t>The most powerful media in services is word of mouth communication. </a:t>
            </a:r>
            <a:endParaRPr lang="cs-CZ" sz="3600" dirty="0"/>
          </a:p>
          <a:p>
            <a:r>
              <a:rPr lang="en-US" sz="3600" dirty="0"/>
              <a:t>Service </a:t>
            </a:r>
            <a:r>
              <a:rPr lang="en-US" sz="3600" dirty="0" err="1"/>
              <a:t>organisation</a:t>
            </a:r>
            <a:r>
              <a:rPr lang="en-US" sz="3600" dirty="0"/>
              <a:t> should  be  careful  of  negative  word-of-mouth.  In  the  absence  of  relevant  and  effective communication,  consumers  may  have  doubts  and  suspicions  about  the  service  offering.</a:t>
            </a:r>
          </a:p>
        </p:txBody>
      </p:sp>
      <p:sp>
        <p:nvSpPr>
          <p:cNvPr id="6" name="Nadpis 5"/>
          <p:cNvSpPr>
            <a:spLocks noGrp="1"/>
          </p:cNvSpPr>
          <p:nvPr>
            <p:ph type="title"/>
          </p:nvPr>
        </p:nvSpPr>
        <p:spPr>
          <a:xfrm>
            <a:off x="239349" y="260649"/>
            <a:ext cx="7296811" cy="676937"/>
          </a:xfrm>
        </p:spPr>
        <p:txBody>
          <a:bodyPr/>
          <a:lstStyle/>
          <a:p>
            <a:r>
              <a:rPr lang="cs-CZ" dirty="0"/>
              <a:t>External Marketing</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13</a:t>
            </a:fld>
            <a:endParaRPr lang="cs-CZ" dirty="0"/>
          </a:p>
        </p:txBody>
      </p:sp>
    </p:spTree>
    <p:extLst>
      <p:ext uri="{BB962C8B-B14F-4D97-AF65-F5344CB8AC3E}">
        <p14:creationId xmlns:p14="http://schemas.microsoft.com/office/powerpoint/2010/main" val="2156504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760020" cy="4704523"/>
          </a:xfrm>
          <a:prstGeom prst="rect">
            <a:avLst/>
          </a:prstGeom>
        </p:spPr>
        <p:txBody>
          <a:bodyPr>
            <a:noAutofit/>
          </a:bodyPr>
          <a:lstStyle/>
          <a:p>
            <a:r>
              <a:rPr lang="en-US" sz="3600" dirty="0"/>
              <a:t>Interactive marketing describes the employees’ skill in serving the client. </a:t>
            </a:r>
            <a:endParaRPr lang="cs-CZ" sz="3600" dirty="0"/>
          </a:p>
          <a:p>
            <a:r>
              <a:rPr lang="en-US" sz="3600" dirty="0"/>
              <a:t>Clients judge service not only by its technical quality (Was the surgery successful?), but also by its functional quality (Did the surgeon show concern  and  inspire confidence?). </a:t>
            </a:r>
            <a:endParaRPr lang="cs-CZ" sz="3600" dirty="0"/>
          </a:p>
          <a:p>
            <a:r>
              <a:rPr lang="en-US" sz="3600" dirty="0"/>
              <a:t>In interactive  marketing, teamwork is often  key. </a:t>
            </a:r>
          </a:p>
        </p:txBody>
      </p:sp>
      <p:sp>
        <p:nvSpPr>
          <p:cNvPr id="6" name="Nadpis 5"/>
          <p:cNvSpPr>
            <a:spLocks noGrp="1"/>
          </p:cNvSpPr>
          <p:nvPr>
            <p:ph type="title"/>
          </p:nvPr>
        </p:nvSpPr>
        <p:spPr>
          <a:xfrm>
            <a:off x="239349" y="260649"/>
            <a:ext cx="7296811" cy="676937"/>
          </a:xfrm>
        </p:spPr>
        <p:txBody>
          <a:bodyPr/>
          <a:lstStyle/>
          <a:p>
            <a:r>
              <a:rPr lang="cs-CZ" dirty="0"/>
              <a:t>Interactive Marketing</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14</a:t>
            </a:fld>
            <a:endParaRPr lang="cs-CZ" dirty="0"/>
          </a:p>
        </p:txBody>
      </p:sp>
    </p:spTree>
    <p:extLst>
      <p:ext uri="{BB962C8B-B14F-4D97-AF65-F5344CB8AC3E}">
        <p14:creationId xmlns:p14="http://schemas.microsoft.com/office/powerpoint/2010/main" val="3371973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760020" cy="4704523"/>
          </a:xfrm>
          <a:prstGeom prst="rect">
            <a:avLst/>
          </a:prstGeom>
        </p:spPr>
        <p:txBody>
          <a:bodyPr>
            <a:noAutofit/>
          </a:bodyPr>
          <a:lstStyle/>
          <a:p>
            <a:r>
              <a:rPr lang="en-US" sz="3600" dirty="0"/>
              <a:t>Delegating  authority to frontline employees can allow for greater service flexibility and adaptability because it promotes better problem solving, closer employee cooperation, and more efficient knowledge transfer</a:t>
            </a:r>
            <a:r>
              <a:rPr lang="cs-CZ" sz="3600" dirty="0"/>
              <a:t>.</a:t>
            </a:r>
          </a:p>
          <a:p>
            <a:r>
              <a:rPr lang="en-US" sz="3600" dirty="0"/>
              <a:t>Top  service  companies  are  “customer  obsessed.”  </a:t>
            </a:r>
            <a:endParaRPr lang="cs-CZ" sz="3600" dirty="0"/>
          </a:p>
          <a:p>
            <a:r>
              <a:rPr lang="en-US" sz="3600" dirty="0"/>
              <a:t>They  have  a  clear  sense  of their target customers and their needs and have developed a distinctive strategy for satisfying them.</a:t>
            </a:r>
          </a:p>
        </p:txBody>
      </p:sp>
      <p:sp>
        <p:nvSpPr>
          <p:cNvPr id="6" name="Nadpis 5"/>
          <p:cNvSpPr>
            <a:spLocks noGrp="1"/>
          </p:cNvSpPr>
          <p:nvPr>
            <p:ph type="title"/>
          </p:nvPr>
        </p:nvSpPr>
        <p:spPr>
          <a:xfrm>
            <a:off x="239349" y="260649"/>
            <a:ext cx="7296811" cy="676937"/>
          </a:xfrm>
        </p:spPr>
        <p:txBody>
          <a:bodyPr/>
          <a:lstStyle/>
          <a:p>
            <a:r>
              <a:rPr lang="cs-CZ" dirty="0"/>
              <a:t>Interactive Marketing</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15</a:t>
            </a:fld>
            <a:endParaRPr lang="cs-CZ" dirty="0"/>
          </a:p>
        </p:txBody>
      </p:sp>
    </p:spTree>
    <p:extLst>
      <p:ext uri="{BB962C8B-B14F-4D97-AF65-F5344CB8AC3E}">
        <p14:creationId xmlns:p14="http://schemas.microsoft.com/office/powerpoint/2010/main" val="2515535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39349" y="260649"/>
            <a:ext cx="7296811" cy="676937"/>
          </a:xfrm>
        </p:spPr>
        <p:txBody>
          <a:bodyPr/>
          <a:lstStyle/>
          <a:p>
            <a:r>
              <a:rPr lang="cs-CZ" dirty="0"/>
              <a:t>Case study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16</a:t>
            </a:fld>
            <a:endParaRPr lang="cs-CZ" dirty="0"/>
          </a:p>
        </p:txBody>
      </p:sp>
      <p:pic>
        <p:nvPicPr>
          <p:cNvPr id="5" name="Picture 4">
            <a:extLst>
              <a:ext uri="{FF2B5EF4-FFF2-40B4-BE49-F238E27FC236}">
                <a16:creationId xmlns:a16="http://schemas.microsoft.com/office/drawing/2014/main" id="{D4A97616-5C21-478B-9707-B4297D6A37DD}"/>
              </a:ext>
            </a:extLst>
          </p:cNvPr>
          <p:cNvPicPr>
            <a:picLocks noChangeAspect="1"/>
          </p:cNvPicPr>
          <p:nvPr/>
        </p:nvPicPr>
        <p:blipFill>
          <a:blip r:embed="rId3"/>
          <a:stretch>
            <a:fillRect/>
          </a:stretch>
        </p:blipFill>
        <p:spPr>
          <a:xfrm>
            <a:off x="239349" y="937585"/>
            <a:ext cx="11474604" cy="4785297"/>
          </a:xfrm>
          <a:prstGeom prst="rect">
            <a:avLst/>
          </a:prstGeom>
        </p:spPr>
      </p:pic>
      <p:sp>
        <p:nvSpPr>
          <p:cNvPr id="7" name="TextBox 6">
            <a:extLst>
              <a:ext uri="{FF2B5EF4-FFF2-40B4-BE49-F238E27FC236}">
                <a16:creationId xmlns:a16="http://schemas.microsoft.com/office/drawing/2014/main" id="{35FFF2B4-48FB-423E-B2FA-8B21EFFBDFC4}"/>
              </a:ext>
            </a:extLst>
          </p:cNvPr>
          <p:cNvSpPr txBox="1"/>
          <p:nvPr/>
        </p:nvSpPr>
        <p:spPr>
          <a:xfrm>
            <a:off x="8898586" y="5722882"/>
            <a:ext cx="2958054" cy="369332"/>
          </a:xfrm>
          <a:prstGeom prst="rect">
            <a:avLst/>
          </a:prstGeom>
          <a:noFill/>
        </p:spPr>
        <p:txBody>
          <a:bodyPr wrap="none" rtlCol="0">
            <a:spAutoFit/>
          </a:bodyPr>
          <a:lstStyle/>
          <a:p>
            <a:r>
              <a:rPr lang="cs-CZ" dirty="0"/>
              <a:t>Source: Kolter &amp; Keller (2016)</a:t>
            </a:r>
          </a:p>
        </p:txBody>
      </p:sp>
    </p:spTree>
    <p:extLst>
      <p:ext uri="{BB962C8B-B14F-4D97-AF65-F5344CB8AC3E}">
        <p14:creationId xmlns:p14="http://schemas.microsoft.com/office/powerpoint/2010/main" val="4047252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Marketers of goods (e.g. motor vehicles) have very little control over how a</a:t>
            </a:r>
            <a:r>
              <a:rPr lang="cs-CZ" sz="3600" dirty="0"/>
              <a:t> </a:t>
            </a:r>
            <a:r>
              <a:rPr lang="en-US" sz="3600" dirty="0"/>
              <a:t>customer experiences the use of their product, try as they might to inﬂuence</a:t>
            </a:r>
            <a:r>
              <a:rPr lang="cs-CZ" sz="3600" dirty="0"/>
              <a:t> </a:t>
            </a:r>
            <a:r>
              <a:rPr lang="en-US" sz="3600" dirty="0"/>
              <a:t>this via badging, branding and advertising of the aspirational lifestyle of the</a:t>
            </a:r>
            <a:r>
              <a:rPr lang="cs-CZ" sz="3600" dirty="0"/>
              <a:t> </a:t>
            </a:r>
            <a:r>
              <a:rPr lang="en-US" sz="3600" dirty="0"/>
              <a:t>stereotypical customer for that model. </a:t>
            </a:r>
            <a:endParaRPr lang="cs-CZ" sz="3600" dirty="0"/>
          </a:p>
          <a:p>
            <a:r>
              <a:rPr lang="en-US" sz="3600" dirty="0"/>
              <a:t>The marketer’s inﬂuence is always at</a:t>
            </a:r>
            <a:r>
              <a:rPr lang="cs-CZ" sz="3600" dirty="0"/>
              <a:t> </a:t>
            </a:r>
            <a:r>
              <a:rPr lang="en-US" sz="3600" dirty="0"/>
              <a:t>several removes from the actuality of the product’s use.</a:t>
            </a:r>
          </a:p>
        </p:txBody>
      </p:sp>
      <p:sp>
        <p:nvSpPr>
          <p:cNvPr id="6" name="Nadpis 5"/>
          <p:cNvSpPr>
            <a:spLocks noGrp="1"/>
          </p:cNvSpPr>
          <p:nvPr>
            <p:ph type="title"/>
          </p:nvPr>
        </p:nvSpPr>
        <p:spPr>
          <a:xfrm>
            <a:off x="239349" y="260649"/>
            <a:ext cx="7296811" cy="676937"/>
          </a:xfrm>
        </p:spPr>
        <p:txBody>
          <a:bodyPr/>
          <a:lstStyle/>
          <a:p>
            <a:r>
              <a:rPr lang="cs-CZ" dirty="0"/>
              <a:t>Focus on the experience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17</a:t>
            </a:fld>
            <a:endParaRPr lang="cs-CZ" dirty="0"/>
          </a:p>
        </p:txBody>
      </p:sp>
    </p:spTree>
    <p:extLst>
      <p:ext uri="{BB962C8B-B14F-4D97-AF65-F5344CB8AC3E}">
        <p14:creationId xmlns:p14="http://schemas.microsoft.com/office/powerpoint/2010/main" val="952480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The customer of a good is almost invariably out of direct contact with the</a:t>
            </a:r>
            <a:r>
              <a:rPr lang="cs-CZ" sz="3600" dirty="0"/>
              <a:t> </a:t>
            </a:r>
            <a:r>
              <a:rPr lang="en-US" sz="3600" dirty="0"/>
              <a:t>ﬁrm producing and/or supplying that good when it is used. Whereas:</a:t>
            </a:r>
            <a:endParaRPr lang="cs-CZ" sz="3600" dirty="0"/>
          </a:p>
          <a:p>
            <a:pPr lvl="1"/>
            <a:r>
              <a:rPr lang="en-US" sz="3200" dirty="0"/>
              <a:t>A service product </a:t>
            </a:r>
            <a:r>
              <a:rPr lang="en-US" sz="3200" b="1" dirty="0"/>
              <a:t>IS the experience </a:t>
            </a:r>
            <a:r>
              <a:rPr lang="en-US" sz="3200" dirty="0"/>
              <a:t>that </a:t>
            </a:r>
            <a:r>
              <a:rPr lang="cs-CZ" sz="3200" dirty="0"/>
              <a:t>a </a:t>
            </a:r>
            <a:r>
              <a:rPr lang="en-US" sz="3200" dirty="0"/>
              <a:t>customer has when the</a:t>
            </a:r>
            <a:r>
              <a:rPr lang="cs-CZ" sz="3200" dirty="0"/>
              <a:t> </a:t>
            </a:r>
            <a:r>
              <a:rPr lang="en-US" sz="3200" dirty="0"/>
              <a:t>service is being delivered </a:t>
            </a:r>
            <a:r>
              <a:rPr lang="cs-CZ" sz="3200" dirty="0"/>
              <a:t>to them.</a:t>
            </a:r>
            <a:endParaRPr lang="en-US" sz="3200" dirty="0"/>
          </a:p>
          <a:p>
            <a:pPr lvl="1"/>
            <a:r>
              <a:rPr lang="en-US" sz="3200" dirty="0"/>
              <a:t>A service is no more, and no less than this experience.</a:t>
            </a:r>
          </a:p>
          <a:p>
            <a:pPr lvl="1"/>
            <a:r>
              <a:rPr lang="en-US" sz="3200" dirty="0"/>
              <a:t>A customer’s perception of this experience is </a:t>
            </a:r>
            <a:r>
              <a:rPr lang="en-US" sz="3200" b="1" dirty="0"/>
              <a:t>THE MOST CRITICAL</a:t>
            </a:r>
            <a:r>
              <a:rPr lang="cs-CZ" sz="3200" b="1" dirty="0"/>
              <a:t> </a:t>
            </a:r>
            <a:r>
              <a:rPr lang="en-US" sz="3200" dirty="0"/>
              <a:t>aspect of its marketing.</a:t>
            </a:r>
          </a:p>
        </p:txBody>
      </p:sp>
      <p:sp>
        <p:nvSpPr>
          <p:cNvPr id="6" name="Nadpis 5"/>
          <p:cNvSpPr>
            <a:spLocks noGrp="1"/>
          </p:cNvSpPr>
          <p:nvPr>
            <p:ph type="title"/>
          </p:nvPr>
        </p:nvSpPr>
        <p:spPr>
          <a:xfrm>
            <a:off x="239349" y="260649"/>
            <a:ext cx="7296811" cy="676937"/>
          </a:xfrm>
        </p:spPr>
        <p:txBody>
          <a:bodyPr/>
          <a:lstStyle/>
          <a:p>
            <a:r>
              <a:rPr lang="cs-CZ" dirty="0"/>
              <a:t>Focus on the experience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18</a:t>
            </a:fld>
            <a:endParaRPr lang="cs-CZ" dirty="0"/>
          </a:p>
        </p:txBody>
      </p:sp>
    </p:spTree>
    <p:extLst>
      <p:ext uri="{BB962C8B-B14F-4D97-AF65-F5344CB8AC3E}">
        <p14:creationId xmlns:p14="http://schemas.microsoft.com/office/powerpoint/2010/main" val="3265828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546075" cy="4704523"/>
          </a:xfrm>
          <a:prstGeom prst="rect">
            <a:avLst/>
          </a:prstGeom>
        </p:spPr>
        <p:txBody>
          <a:bodyPr>
            <a:noAutofit/>
          </a:bodyPr>
          <a:lstStyle/>
          <a:p>
            <a:r>
              <a:rPr lang="en-US" sz="4000" dirty="0"/>
              <a:t>The customer’s favorable experience of the delivery of that service, conﬁrms</a:t>
            </a:r>
            <a:r>
              <a:rPr lang="cs-CZ" sz="4000" dirty="0"/>
              <a:t> </a:t>
            </a:r>
            <a:r>
              <a:rPr lang="en-US" sz="4000" dirty="0"/>
              <a:t>that they made the right choice of supplier, and promotes the possibility that</a:t>
            </a:r>
            <a:r>
              <a:rPr lang="cs-CZ" sz="4000" dirty="0"/>
              <a:t> </a:t>
            </a:r>
            <a:r>
              <a:rPr lang="en-US" sz="4000" dirty="0"/>
              <a:t>they will return to this supplier when next they are in the market.</a:t>
            </a:r>
          </a:p>
        </p:txBody>
      </p:sp>
      <p:sp>
        <p:nvSpPr>
          <p:cNvPr id="6" name="Nadpis 5"/>
          <p:cNvSpPr>
            <a:spLocks noGrp="1"/>
          </p:cNvSpPr>
          <p:nvPr>
            <p:ph type="title"/>
          </p:nvPr>
        </p:nvSpPr>
        <p:spPr>
          <a:xfrm>
            <a:off x="239349" y="260649"/>
            <a:ext cx="7296811" cy="676937"/>
          </a:xfrm>
        </p:spPr>
        <p:txBody>
          <a:bodyPr/>
          <a:lstStyle/>
          <a:p>
            <a:r>
              <a:rPr lang="cs-CZ" dirty="0"/>
              <a:t>Focus on the experience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19</a:t>
            </a:fld>
            <a:endParaRPr lang="cs-CZ" dirty="0"/>
          </a:p>
        </p:txBody>
      </p:sp>
    </p:spTree>
    <p:extLst>
      <p:ext uri="{BB962C8B-B14F-4D97-AF65-F5344CB8AC3E}">
        <p14:creationId xmlns:p14="http://schemas.microsoft.com/office/powerpoint/2010/main" val="1426556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339419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pPr lvl="0"/>
            <a:r>
              <a:rPr lang="pl-PL" sz="4000" b="1" cap="all" dirty="0"/>
              <a:t> MARKETING MIX: </a:t>
            </a:r>
            <a:r>
              <a:rPr lang="pl-PL" sz="4000" b="1" dirty="0"/>
              <a:t>PROCESSES</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2603719"/>
            <a:ext cx="4806091" cy="194138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400" b="1" i="1" dirty="0"/>
              <a:t>The aim of the lecture is to explain and overview processes which deliver value to the customer in a service business</a:t>
            </a:r>
          </a:p>
          <a:p>
            <a:pPr marL="0" indent="0" algn="ctr">
              <a:buNone/>
            </a:pPr>
            <a:endParaRPr lang="en-GB" sz="2400" dirty="0">
              <a:solidFill>
                <a:srgbClr val="FF0000"/>
              </a:solidFill>
              <a:cs typeface="Times New Roman" panose="02020603050405020304" pitchFamily="18" charset="0"/>
            </a:endParaRPr>
          </a:p>
        </p:txBody>
      </p:sp>
      <p:sp>
        <p:nvSpPr>
          <p:cNvPr id="8"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Michal Stoklasa</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a:p>
            <a:pPr algn="r"/>
            <a:r>
              <a:rPr lang="cs-CZ" altLang="cs-CZ" sz="1200" dirty="0">
                <a:solidFill>
                  <a:srgbClr val="307871"/>
                </a:solidFill>
                <a:latin typeface="Times New Roman" panose="02020603050405020304" pitchFamily="18" charset="0"/>
                <a:cs typeface="Times New Roman" panose="02020603050405020304" pitchFamily="18" charset="0"/>
              </a:rPr>
              <a:t>Martin </a:t>
            </a:r>
            <a:r>
              <a:rPr lang="cs-CZ" altLang="cs-CZ" sz="1200" dirty="0" err="1">
                <a:solidFill>
                  <a:srgbClr val="307871"/>
                </a:solidFill>
                <a:latin typeface="Times New Roman" panose="02020603050405020304" pitchFamily="18" charset="0"/>
                <a:cs typeface="Times New Roman" panose="02020603050405020304" pitchFamily="18" charset="0"/>
              </a:rPr>
              <a:t>Klepek</a:t>
            </a:r>
            <a:endParaRPr lang="cs-CZ" altLang="cs-CZ" sz="1200"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Přednášející </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870379" cy="4704523"/>
          </a:xfrm>
          <a:prstGeom prst="rect">
            <a:avLst/>
          </a:prstGeom>
        </p:spPr>
        <p:txBody>
          <a:bodyPr>
            <a:noAutofit/>
          </a:bodyPr>
          <a:lstStyle/>
          <a:p>
            <a:r>
              <a:rPr lang="en-US" sz="3600" dirty="0"/>
              <a:t>Favorable perceptions will create and build relationships, </a:t>
            </a:r>
            <a:r>
              <a:rPr lang="en-US" sz="3600" dirty="0" err="1"/>
              <a:t>unfavourable</a:t>
            </a:r>
            <a:r>
              <a:rPr lang="en-US" sz="3600" dirty="0"/>
              <a:t> ones</a:t>
            </a:r>
            <a:r>
              <a:rPr lang="cs-CZ" sz="3600" dirty="0"/>
              <a:t> </a:t>
            </a:r>
            <a:r>
              <a:rPr lang="en-US" sz="3600" dirty="0"/>
              <a:t>will destroy them. </a:t>
            </a:r>
            <a:endParaRPr lang="cs-CZ" sz="3600" dirty="0"/>
          </a:p>
          <a:p>
            <a:r>
              <a:rPr lang="en-US" sz="3600" dirty="0"/>
              <a:t>So important is this ‘experiential’ aspect of a service that</a:t>
            </a:r>
            <a:r>
              <a:rPr lang="cs-CZ" sz="3600" dirty="0"/>
              <a:t> </a:t>
            </a:r>
            <a:r>
              <a:rPr lang="en-US" sz="3600" dirty="0"/>
              <a:t>it has been rightly named ‘The Moment of Truth’</a:t>
            </a:r>
            <a:r>
              <a:rPr lang="cs-CZ" sz="3600" dirty="0"/>
              <a:t>.</a:t>
            </a:r>
          </a:p>
          <a:p>
            <a:r>
              <a:rPr lang="en-US" sz="3600" dirty="0"/>
              <a:t>During this ‘Moment of Truth’ all the effort taken to</a:t>
            </a:r>
            <a:r>
              <a:rPr lang="cs-CZ" sz="3600" dirty="0"/>
              <a:t> </a:t>
            </a:r>
            <a:r>
              <a:rPr lang="en-US" sz="3600" dirty="0"/>
              <a:t>deliver the service either comes to fruition, or is wasted.</a:t>
            </a:r>
          </a:p>
        </p:txBody>
      </p:sp>
      <p:sp>
        <p:nvSpPr>
          <p:cNvPr id="6" name="Nadpis 5"/>
          <p:cNvSpPr>
            <a:spLocks noGrp="1"/>
          </p:cNvSpPr>
          <p:nvPr>
            <p:ph type="title"/>
          </p:nvPr>
        </p:nvSpPr>
        <p:spPr>
          <a:xfrm>
            <a:off x="239349" y="260649"/>
            <a:ext cx="7296811" cy="676937"/>
          </a:xfrm>
        </p:spPr>
        <p:txBody>
          <a:bodyPr/>
          <a:lstStyle/>
          <a:p>
            <a:r>
              <a:rPr lang="cs-CZ" dirty="0"/>
              <a:t>Focus on the experience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20</a:t>
            </a:fld>
            <a:endParaRPr lang="cs-CZ" dirty="0"/>
          </a:p>
        </p:txBody>
      </p:sp>
    </p:spTree>
    <p:extLst>
      <p:ext uri="{BB962C8B-B14F-4D97-AF65-F5344CB8AC3E}">
        <p14:creationId xmlns:p14="http://schemas.microsoft.com/office/powerpoint/2010/main" val="4212054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870379" cy="4704523"/>
          </a:xfrm>
          <a:prstGeom prst="rect">
            <a:avLst/>
          </a:prstGeom>
        </p:spPr>
        <p:txBody>
          <a:bodyPr>
            <a:noAutofit/>
          </a:bodyPr>
          <a:lstStyle/>
          <a:p>
            <a:r>
              <a:rPr lang="en-US" sz="3600" dirty="0"/>
              <a:t>The customer’s perception will be formed from their perspective, not ours</a:t>
            </a:r>
            <a:r>
              <a:rPr lang="cs-CZ" sz="3600" dirty="0"/>
              <a:t>.</a:t>
            </a:r>
          </a:p>
          <a:p>
            <a:r>
              <a:rPr lang="en-US" sz="3600" dirty="0"/>
              <a:t>All marketers must strive to manage the perceptions of their customers and</a:t>
            </a:r>
            <a:r>
              <a:rPr lang="cs-CZ" sz="3600" dirty="0"/>
              <a:t> </a:t>
            </a:r>
            <a:r>
              <a:rPr lang="en-US" sz="3600" dirty="0"/>
              <a:t>prospects. </a:t>
            </a:r>
            <a:endParaRPr lang="cs-CZ" sz="3600" dirty="0"/>
          </a:p>
          <a:p>
            <a:r>
              <a:rPr lang="en-US" sz="3600" dirty="0"/>
              <a:t>However, for the service marketer this issue is vital to the extent</a:t>
            </a:r>
            <a:r>
              <a:rPr lang="cs-CZ" sz="3600" dirty="0"/>
              <a:t> </a:t>
            </a:r>
            <a:r>
              <a:rPr lang="en-US" sz="3600" dirty="0"/>
              <a:t>that a major part of the service marketer’s job has been described (by Tom</a:t>
            </a:r>
            <a:r>
              <a:rPr lang="cs-CZ" sz="3600" dirty="0"/>
              <a:t> </a:t>
            </a:r>
            <a:r>
              <a:rPr lang="en-US" sz="3600" dirty="0"/>
              <a:t>Peters) as ‘the strategic management of perception’.</a:t>
            </a:r>
          </a:p>
        </p:txBody>
      </p:sp>
      <p:sp>
        <p:nvSpPr>
          <p:cNvPr id="6" name="Nadpis 5"/>
          <p:cNvSpPr>
            <a:spLocks noGrp="1"/>
          </p:cNvSpPr>
          <p:nvPr>
            <p:ph type="title"/>
          </p:nvPr>
        </p:nvSpPr>
        <p:spPr>
          <a:xfrm>
            <a:off x="239349" y="260649"/>
            <a:ext cx="7296811" cy="676937"/>
          </a:xfrm>
        </p:spPr>
        <p:txBody>
          <a:bodyPr/>
          <a:lstStyle/>
          <a:p>
            <a:r>
              <a:rPr lang="cs-CZ" dirty="0"/>
              <a:t>Perception of services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21</a:t>
            </a:fld>
            <a:endParaRPr lang="cs-CZ" dirty="0"/>
          </a:p>
        </p:txBody>
      </p:sp>
    </p:spTree>
    <p:extLst>
      <p:ext uri="{BB962C8B-B14F-4D97-AF65-F5344CB8AC3E}">
        <p14:creationId xmlns:p14="http://schemas.microsoft.com/office/powerpoint/2010/main" val="2951623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870379" cy="4704523"/>
          </a:xfrm>
          <a:prstGeom prst="rect">
            <a:avLst/>
          </a:prstGeom>
        </p:spPr>
        <p:txBody>
          <a:bodyPr>
            <a:noAutofit/>
          </a:bodyPr>
          <a:lstStyle/>
          <a:p>
            <a:r>
              <a:rPr lang="en-US" sz="3600" dirty="0"/>
              <a:t>The  process  by  which  services  are  created  and  delivered  to  the  customer  is  a  major factor within the services marketing mix, as services customers will often perceive the service delivery system as part of the service itself. </a:t>
            </a:r>
            <a:endParaRPr lang="cs-CZ" sz="3600" dirty="0"/>
          </a:p>
          <a:p>
            <a:r>
              <a:rPr lang="en-US" sz="3600" dirty="0"/>
              <a:t>Thus, decisions on operations management are of great  importance  to  the  success  of  the  marketing  of  the  service.</a:t>
            </a:r>
          </a:p>
        </p:txBody>
      </p:sp>
      <p:sp>
        <p:nvSpPr>
          <p:cNvPr id="6" name="Nadpis 5"/>
          <p:cNvSpPr>
            <a:spLocks noGrp="1"/>
          </p:cNvSpPr>
          <p:nvPr>
            <p:ph type="title"/>
          </p:nvPr>
        </p:nvSpPr>
        <p:spPr>
          <a:xfrm>
            <a:off x="239349" y="260649"/>
            <a:ext cx="7296811" cy="676937"/>
          </a:xfrm>
        </p:spPr>
        <p:txBody>
          <a:bodyPr/>
          <a:lstStyle/>
          <a:p>
            <a:r>
              <a:rPr lang="cs-CZ" dirty="0"/>
              <a:t>Perception of services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22</a:t>
            </a:fld>
            <a:endParaRPr lang="cs-CZ" dirty="0"/>
          </a:p>
        </p:txBody>
      </p:sp>
    </p:spTree>
    <p:extLst>
      <p:ext uri="{BB962C8B-B14F-4D97-AF65-F5344CB8AC3E}">
        <p14:creationId xmlns:p14="http://schemas.microsoft.com/office/powerpoint/2010/main" val="2390714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870379" cy="4704523"/>
          </a:xfrm>
          <a:prstGeom prst="rect">
            <a:avLst/>
          </a:prstGeom>
        </p:spPr>
        <p:txBody>
          <a:bodyPr>
            <a:noAutofit/>
          </a:bodyPr>
          <a:lstStyle/>
          <a:p>
            <a:pPr marL="0" indent="0" algn="ctr">
              <a:buNone/>
            </a:pPr>
            <a:endParaRPr lang="cs-CZ" sz="4400" b="1" dirty="0"/>
          </a:p>
          <a:p>
            <a:pPr marL="0" indent="0" algn="ctr">
              <a:buNone/>
            </a:pPr>
            <a:endParaRPr lang="cs-CZ" sz="4400" b="1" dirty="0"/>
          </a:p>
          <a:p>
            <a:pPr marL="0" indent="0" algn="ctr">
              <a:buNone/>
            </a:pPr>
            <a:r>
              <a:rPr lang="cs-CZ" sz="4400" b="1" dirty="0"/>
              <a:t>I</a:t>
            </a:r>
            <a:r>
              <a:rPr lang="en-US" sz="4400" b="1" dirty="0"/>
              <a:t>t is the perceptions of the ‘prospects’ and ‘customers’, not</a:t>
            </a:r>
            <a:r>
              <a:rPr lang="cs-CZ" sz="4400" b="1" dirty="0"/>
              <a:t> </a:t>
            </a:r>
            <a:r>
              <a:rPr lang="en-US" sz="4400" b="1" dirty="0"/>
              <a:t>our perception, that will drive their behavior</a:t>
            </a:r>
            <a:r>
              <a:rPr lang="cs-CZ" sz="4400" b="1" dirty="0"/>
              <a:t>!</a:t>
            </a:r>
            <a:endParaRPr lang="en-US" sz="4400" b="1" dirty="0"/>
          </a:p>
        </p:txBody>
      </p:sp>
      <p:sp>
        <p:nvSpPr>
          <p:cNvPr id="6" name="Nadpis 5"/>
          <p:cNvSpPr>
            <a:spLocks noGrp="1"/>
          </p:cNvSpPr>
          <p:nvPr>
            <p:ph type="title"/>
          </p:nvPr>
        </p:nvSpPr>
        <p:spPr>
          <a:xfrm>
            <a:off x="239349" y="260649"/>
            <a:ext cx="7296811" cy="676937"/>
          </a:xfrm>
        </p:spPr>
        <p:txBody>
          <a:bodyPr/>
          <a:lstStyle/>
          <a:p>
            <a:r>
              <a:rPr lang="cs-CZ" dirty="0"/>
              <a:t>Perception of services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23</a:t>
            </a:fld>
            <a:endParaRPr lang="cs-CZ" dirty="0"/>
          </a:p>
        </p:txBody>
      </p:sp>
    </p:spTree>
    <p:extLst>
      <p:ext uri="{BB962C8B-B14F-4D97-AF65-F5344CB8AC3E}">
        <p14:creationId xmlns:p14="http://schemas.microsoft.com/office/powerpoint/2010/main" val="3997639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870379" cy="4704523"/>
          </a:xfrm>
          <a:prstGeom prst="rect">
            <a:avLst/>
          </a:prstGeom>
        </p:spPr>
        <p:txBody>
          <a:bodyPr>
            <a:noAutofit/>
          </a:bodyPr>
          <a:lstStyle/>
          <a:p>
            <a:r>
              <a:rPr lang="en-US" sz="3600" dirty="0"/>
              <a:t>The wise service marketers will therefore devote at least half of their energy,</a:t>
            </a:r>
            <a:r>
              <a:rPr lang="cs-CZ" sz="3600" dirty="0"/>
              <a:t> </a:t>
            </a:r>
            <a:r>
              <a:rPr lang="en-US" sz="3600" dirty="0"/>
              <a:t>attention and budget to ensuring that the performance of their service delivers</a:t>
            </a:r>
            <a:r>
              <a:rPr lang="cs-CZ" sz="3600" dirty="0"/>
              <a:t> </a:t>
            </a:r>
            <a:r>
              <a:rPr lang="en-US" sz="3600" dirty="0"/>
              <a:t>the optimum experience to the customer and turn as many of them as possible</a:t>
            </a:r>
            <a:r>
              <a:rPr lang="cs-CZ" sz="3600" dirty="0"/>
              <a:t> </a:t>
            </a:r>
            <a:r>
              <a:rPr lang="en-US" sz="3600" dirty="0"/>
              <a:t>into ‘friends’ and ‘advocates’ and thus grow their business.</a:t>
            </a:r>
            <a:endParaRPr lang="cs-CZ" sz="3600" dirty="0"/>
          </a:p>
          <a:p>
            <a:r>
              <a:rPr lang="en-US" sz="3600" dirty="0"/>
              <a:t>The  element  of  the  services  marketing  mix  that  covers  this  aspect,  the</a:t>
            </a:r>
            <a:r>
              <a:rPr lang="cs-CZ" sz="3600" dirty="0"/>
              <a:t> </a:t>
            </a:r>
            <a:r>
              <a:rPr lang="en-US" sz="3600" dirty="0"/>
              <a:t>performance, is process.</a:t>
            </a:r>
          </a:p>
        </p:txBody>
      </p:sp>
      <p:sp>
        <p:nvSpPr>
          <p:cNvPr id="6" name="Nadpis 5"/>
          <p:cNvSpPr>
            <a:spLocks noGrp="1"/>
          </p:cNvSpPr>
          <p:nvPr>
            <p:ph type="title"/>
          </p:nvPr>
        </p:nvSpPr>
        <p:spPr>
          <a:xfrm>
            <a:off x="239349" y="260649"/>
            <a:ext cx="7296811" cy="676937"/>
          </a:xfrm>
        </p:spPr>
        <p:txBody>
          <a:bodyPr/>
          <a:lstStyle/>
          <a:p>
            <a:r>
              <a:rPr lang="cs-CZ" dirty="0"/>
              <a:t>Perception of services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24</a:t>
            </a:fld>
            <a:endParaRPr lang="cs-CZ" dirty="0"/>
          </a:p>
        </p:txBody>
      </p:sp>
    </p:spTree>
    <p:extLst>
      <p:ext uri="{BB962C8B-B14F-4D97-AF65-F5344CB8AC3E}">
        <p14:creationId xmlns:p14="http://schemas.microsoft.com/office/powerpoint/2010/main" val="4174504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39349" y="260649"/>
            <a:ext cx="7296811" cy="676937"/>
          </a:xfrm>
        </p:spPr>
        <p:txBody>
          <a:bodyPr/>
          <a:lstStyle/>
          <a:p>
            <a:r>
              <a:rPr lang="cs-CZ" dirty="0"/>
              <a:t>Service process form customer perspective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25</a:t>
            </a:fld>
            <a:endParaRPr lang="cs-CZ" dirty="0"/>
          </a:p>
        </p:txBody>
      </p:sp>
      <p:pic>
        <p:nvPicPr>
          <p:cNvPr id="2" name="Picture 1">
            <a:extLst>
              <a:ext uri="{FF2B5EF4-FFF2-40B4-BE49-F238E27FC236}">
                <a16:creationId xmlns:a16="http://schemas.microsoft.com/office/drawing/2014/main" id="{C6049081-A5EF-4B49-81A4-775C66EC2D86}"/>
              </a:ext>
            </a:extLst>
          </p:cNvPr>
          <p:cNvPicPr>
            <a:picLocks noChangeAspect="1"/>
          </p:cNvPicPr>
          <p:nvPr/>
        </p:nvPicPr>
        <p:blipFill>
          <a:blip r:embed="rId3"/>
          <a:stretch>
            <a:fillRect/>
          </a:stretch>
        </p:blipFill>
        <p:spPr>
          <a:xfrm>
            <a:off x="2124536" y="957036"/>
            <a:ext cx="7942928" cy="5717409"/>
          </a:xfrm>
          <a:prstGeom prst="rect">
            <a:avLst/>
          </a:prstGeom>
        </p:spPr>
      </p:pic>
    </p:spTree>
    <p:extLst>
      <p:ext uri="{BB962C8B-B14F-4D97-AF65-F5344CB8AC3E}">
        <p14:creationId xmlns:p14="http://schemas.microsoft.com/office/powerpoint/2010/main" val="36360253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4400" b="1" dirty="0"/>
              <a:t>Reliability, </a:t>
            </a:r>
            <a:r>
              <a:rPr lang="en-US" sz="4400" dirty="0"/>
              <a:t>the service is consistent, dependable and</a:t>
            </a:r>
            <a:r>
              <a:rPr lang="cs-CZ" sz="4400" dirty="0"/>
              <a:t> </a:t>
            </a:r>
            <a:r>
              <a:rPr lang="en-US" sz="4400" dirty="0"/>
              <a:t>perhaps backed</a:t>
            </a:r>
            <a:r>
              <a:rPr lang="cs-CZ" sz="4400" dirty="0"/>
              <a:t> </a:t>
            </a:r>
            <a:r>
              <a:rPr lang="en-US" sz="4400" dirty="0"/>
              <a:t>by guarantees.</a:t>
            </a:r>
          </a:p>
          <a:p>
            <a:r>
              <a:rPr lang="en-US" sz="4400" b="1" dirty="0"/>
              <a:t>Accessibility, </a:t>
            </a:r>
            <a:r>
              <a:rPr lang="en-US" sz="4400" dirty="0"/>
              <a:t>provided at convenient times and</a:t>
            </a:r>
            <a:r>
              <a:rPr lang="cs-CZ" sz="4400" dirty="0"/>
              <a:t> </a:t>
            </a:r>
            <a:r>
              <a:rPr lang="en-US" sz="4400" dirty="0"/>
              <a:t>locations with little</a:t>
            </a:r>
            <a:r>
              <a:rPr lang="cs-CZ" sz="4400" dirty="0"/>
              <a:t> </a:t>
            </a:r>
            <a:r>
              <a:rPr lang="en-US" sz="4400" dirty="0"/>
              <a:t>waiting.</a:t>
            </a:r>
          </a:p>
        </p:txBody>
      </p:sp>
      <p:sp>
        <p:nvSpPr>
          <p:cNvPr id="6" name="Nadpis 5"/>
          <p:cNvSpPr>
            <a:spLocks noGrp="1"/>
          </p:cNvSpPr>
          <p:nvPr>
            <p:ph type="title"/>
          </p:nvPr>
        </p:nvSpPr>
        <p:spPr>
          <a:xfrm>
            <a:off x="239349" y="260649"/>
            <a:ext cx="7296811" cy="676937"/>
          </a:xfrm>
        </p:spPr>
        <p:txBody>
          <a:bodyPr/>
          <a:lstStyle/>
          <a:p>
            <a:r>
              <a:rPr lang="en-US" dirty="0"/>
              <a:t>What a customer may want from a service</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26</a:t>
            </a:fld>
            <a:endParaRPr lang="cs-CZ" dirty="0"/>
          </a:p>
        </p:txBody>
      </p:sp>
    </p:spTree>
    <p:extLst>
      <p:ext uri="{BB962C8B-B14F-4D97-AF65-F5344CB8AC3E}">
        <p14:creationId xmlns:p14="http://schemas.microsoft.com/office/powerpoint/2010/main" val="382863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4400" b="1" dirty="0"/>
              <a:t>Credibility, </a:t>
            </a:r>
            <a:r>
              <a:rPr lang="en-US" sz="4400" dirty="0"/>
              <a:t>the ﬁrm and its staff are seen to be trustworthy in terms</a:t>
            </a:r>
            <a:r>
              <a:rPr lang="cs-CZ" sz="4400" dirty="0"/>
              <a:t> </a:t>
            </a:r>
            <a:r>
              <a:rPr lang="en-US" sz="4400" dirty="0"/>
              <a:t>of delivering what they promise, and with a respectable track-record</a:t>
            </a:r>
            <a:r>
              <a:rPr lang="cs-CZ" sz="4400" dirty="0"/>
              <a:t> </a:t>
            </a:r>
            <a:r>
              <a:rPr lang="en-US" sz="4400" dirty="0"/>
              <a:t>in their business.</a:t>
            </a:r>
          </a:p>
        </p:txBody>
      </p:sp>
      <p:sp>
        <p:nvSpPr>
          <p:cNvPr id="6" name="Nadpis 5"/>
          <p:cNvSpPr>
            <a:spLocks noGrp="1"/>
          </p:cNvSpPr>
          <p:nvPr>
            <p:ph type="title"/>
          </p:nvPr>
        </p:nvSpPr>
        <p:spPr>
          <a:xfrm>
            <a:off x="239349" y="260649"/>
            <a:ext cx="7296811" cy="676937"/>
          </a:xfrm>
        </p:spPr>
        <p:txBody>
          <a:bodyPr/>
          <a:lstStyle/>
          <a:p>
            <a:r>
              <a:rPr lang="en-US" dirty="0"/>
              <a:t>What a customer may want from a service</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27</a:t>
            </a:fld>
            <a:endParaRPr lang="cs-CZ" dirty="0"/>
          </a:p>
        </p:txBody>
      </p:sp>
    </p:spTree>
    <p:extLst>
      <p:ext uri="{BB962C8B-B14F-4D97-AF65-F5344CB8AC3E}">
        <p14:creationId xmlns:p14="http://schemas.microsoft.com/office/powerpoint/2010/main" val="12794804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4400" b="1" dirty="0"/>
              <a:t>Prestige, </a:t>
            </a:r>
            <a:r>
              <a:rPr lang="en-US" sz="4400" dirty="0"/>
              <a:t>the source/supplier is well respected by the customer’s peers,</a:t>
            </a:r>
            <a:r>
              <a:rPr lang="cs-CZ" sz="4400" dirty="0"/>
              <a:t> </a:t>
            </a:r>
            <a:r>
              <a:rPr lang="en-US" sz="4400" dirty="0"/>
              <a:t>and at least there will be no disrepute to the customer’s image, at best</a:t>
            </a:r>
            <a:r>
              <a:rPr lang="cs-CZ" sz="4400" dirty="0"/>
              <a:t> </a:t>
            </a:r>
            <a:r>
              <a:rPr lang="en-US" sz="4400" dirty="0"/>
              <a:t>this will confer status by association.</a:t>
            </a:r>
          </a:p>
        </p:txBody>
      </p:sp>
      <p:sp>
        <p:nvSpPr>
          <p:cNvPr id="6" name="Nadpis 5"/>
          <p:cNvSpPr>
            <a:spLocks noGrp="1"/>
          </p:cNvSpPr>
          <p:nvPr>
            <p:ph type="title"/>
          </p:nvPr>
        </p:nvSpPr>
        <p:spPr>
          <a:xfrm>
            <a:off x="239349" y="260649"/>
            <a:ext cx="7296811" cy="676937"/>
          </a:xfrm>
        </p:spPr>
        <p:txBody>
          <a:bodyPr/>
          <a:lstStyle/>
          <a:p>
            <a:r>
              <a:rPr lang="en-US" dirty="0"/>
              <a:t>What a customer may want from a service</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28</a:t>
            </a:fld>
            <a:endParaRPr lang="cs-CZ" dirty="0"/>
          </a:p>
        </p:txBody>
      </p:sp>
    </p:spTree>
    <p:extLst>
      <p:ext uri="{BB962C8B-B14F-4D97-AF65-F5344CB8AC3E}">
        <p14:creationId xmlns:p14="http://schemas.microsoft.com/office/powerpoint/2010/main" val="30370772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4400" b="1" dirty="0"/>
              <a:t>Security, </a:t>
            </a:r>
            <a:r>
              <a:rPr lang="en-US" sz="4400" dirty="0"/>
              <a:t>there will be no ﬁnancial or other risk to the customer.</a:t>
            </a:r>
          </a:p>
          <a:p>
            <a:r>
              <a:rPr lang="en-US" sz="4400" b="1" dirty="0"/>
              <a:t>Privacy,  </a:t>
            </a:r>
            <a:r>
              <a:rPr lang="en-US" sz="4400" dirty="0"/>
              <a:t>the  customer’s  confidentiality,  and/or  person  will  be</a:t>
            </a:r>
            <a:r>
              <a:rPr lang="cs-CZ" sz="4400" dirty="0"/>
              <a:t> </a:t>
            </a:r>
            <a:r>
              <a:rPr lang="en-US" sz="4400" dirty="0"/>
              <a:t>respected.</a:t>
            </a:r>
          </a:p>
        </p:txBody>
      </p:sp>
      <p:sp>
        <p:nvSpPr>
          <p:cNvPr id="6" name="Nadpis 5"/>
          <p:cNvSpPr>
            <a:spLocks noGrp="1"/>
          </p:cNvSpPr>
          <p:nvPr>
            <p:ph type="title"/>
          </p:nvPr>
        </p:nvSpPr>
        <p:spPr>
          <a:xfrm>
            <a:off x="239349" y="260649"/>
            <a:ext cx="7296811" cy="676937"/>
          </a:xfrm>
        </p:spPr>
        <p:txBody>
          <a:bodyPr/>
          <a:lstStyle/>
          <a:p>
            <a:r>
              <a:rPr lang="en-US" dirty="0"/>
              <a:t>What a customer may want from a service</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29</a:t>
            </a:fld>
            <a:endParaRPr lang="cs-CZ" dirty="0"/>
          </a:p>
        </p:txBody>
      </p:sp>
    </p:spTree>
    <p:extLst>
      <p:ext uri="{BB962C8B-B14F-4D97-AF65-F5344CB8AC3E}">
        <p14:creationId xmlns:p14="http://schemas.microsoft.com/office/powerpoint/2010/main" val="1744337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525178" y="514222"/>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1165203"/>
            <a:ext cx="4297080" cy="2283851"/>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pl-PL" sz="4000" b="1" cap="all" dirty="0"/>
              <a:t>MARKETING MIX: processes</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1966670"/>
            <a:ext cx="4806091" cy="296476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a:cs typeface="Arial" panose="020B0604020202020204" pitchFamily="34" charset="0"/>
              </a:rPr>
              <a:t>Why is process essential in services</a:t>
            </a:r>
          </a:p>
          <a:p>
            <a:pPr marL="0" indent="0">
              <a:buNone/>
            </a:pPr>
            <a:r>
              <a:rPr lang="cs-CZ" sz="2400" b="1" dirty="0">
                <a:cs typeface="Arial" panose="020B0604020202020204" pitchFamily="34" charset="0"/>
              </a:rPr>
              <a:t>Internal and external marketing</a:t>
            </a:r>
          </a:p>
          <a:p>
            <a:pPr marL="0" indent="0">
              <a:buNone/>
            </a:pPr>
            <a:r>
              <a:rPr lang="cs-CZ" sz="2400" b="1" dirty="0">
                <a:cs typeface="Arial" panose="020B0604020202020204" pitchFamily="34" charset="0"/>
              </a:rPr>
              <a:t>Customer experiences</a:t>
            </a:r>
          </a:p>
          <a:p>
            <a:pPr marL="0" indent="0">
              <a:buNone/>
            </a:pPr>
            <a:r>
              <a:rPr lang="cs-CZ" sz="2400" b="1" dirty="0">
                <a:cs typeface="Arial" panose="020B0604020202020204" pitchFamily="34" charset="0"/>
              </a:rPr>
              <a:t>Perception of services</a:t>
            </a:r>
          </a:p>
          <a:p>
            <a:pPr marL="0" indent="0">
              <a:buNone/>
            </a:pPr>
            <a:endParaRPr lang="cs-CZ" sz="2400" b="1" dirty="0">
              <a:cs typeface="Arial" panose="020B0604020202020204" pitchFamily="34" charset="0"/>
            </a:endParaRPr>
          </a:p>
          <a:p>
            <a:pPr marL="0" indent="0">
              <a:buNone/>
            </a:pPr>
            <a:endParaRPr lang="cs-CZ" sz="2400" b="1" dirty="0">
              <a:solidFill>
                <a:srgbClr val="002060"/>
              </a:solidFill>
              <a:cs typeface="Arial" panose="020B0604020202020204" pitchFamily="34" charset="0"/>
            </a:endParaRPr>
          </a:p>
        </p:txBody>
      </p:sp>
      <p:sp>
        <p:nvSpPr>
          <p:cNvPr id="3" name="TextovéPole 2"/>
          <p:cNvSpPr txBox="1"/>
          <p:nvPr/>
        </p:nvSpPr>
        <p:spPr>
          <a:xfrm>
            <a:off x="860612" y="3872753"/>
            <a:ext cx="3603812" cy="584775"/>
          </a:xfrm>
          <a:prstGeom prst="rect">
            <a:avLst/>
          </a:prstGeom>
          <a:noFill/>
        </p:spPr>
        <p:txBody>
          <a:bodyPr wrap="square" rtlCol="0">
            <a:spAutoFit/>
          </a:bodyPr>
          <a:lstStyle/>
          <a:p>
            <a:r>
              <a:rPr lang="cs-CZ" sz="3200" dirty="0" err="1">
                <a:solidFill>
                  <a:schemeClr val="bg1"/>
                </a:solidFill>
              </a:rPr>
              <a:t>Lecture</a:t>
            </a:r>
            <a:r>
              <a:rPr lang="cs-CZ" sz="3200" dirty="0">
                <a:solidFill>
                  <a:schemeClr val="bg1"/>
                </a:solidFill>
              </a:rPr>
              <a:t> content</a:t>
            </a:r>
          </a:p>
        </p:txBody>
      </p:sp>
    </p:spTree>
    <p:extLst>
      <p:ext uri="{BB962C8B-B14F-4D97-AF65-F5344CB8AC3E}">
        <p14:creationId xmlns:p14="http://schemas.microsoft.com/office/powerpoint/2010/main" val="1628521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4400" b="1" dirty="0"/>
              <a:t>Responsiveness, </a:t>
            </a:r>
            <a:r>
              <a:rPr lang="en-US" sz="4400" dirty="0"/>
              <a:t>the speed and attention given to the customer’s</a:t>
            </a:r>
            <a:r>
              <a:rPr lang="cs-CZ" sz="4400" dirty="0"/>
              <a:t> </a:t>
            </a:r>
            <a:r>
              <a:rPr lang="en-US" sz="4400" dirty="0"/>
              <a:t>needs, requests, questions and/or problems.</a:t>
            </a:r>
          </a:p>
          <a:p>
            <a:r>
              <a:rPr lang="en-US" sz="4400" b="1" dirty="0"/>
              <a:t>Competence, </a:t>
            </a:r>
            <a:r>
              <a:rPr lang="en-US" sz="4400" dirty="0"/>
              <a:t>the service deliverers’ level of relevant skills, know-how,</a:t>
            </a:r>
            <a:r>
              <a:rPr lang="cs-CZ" sz="4400" dirty="0"/>
              <a:t> </a:t>
            </a:r>
            <a:r>
              <a:rPr lang="en-US" sz="4400" dirty="0"/>
              <a:t>expertise.</a:t>
            </a:r>
          </a:p>
        </p:txBody>
      </p:sp>
      <p:sp>
        <p:nvSpPr>
          <p:cNvPr id="6" name="Nadpis 5"/>
          <p:cNvSpPr>
            <a:spLocks noGrp="1"/>
          </p:cNvSpPr>
          <p:nvPr>
            <p:ph type="title"/>
          </p:nvPr>
        </p:nvSpPr>
        <p:spPr>
          <a:xfrm>
            <a:off x="239349" y="260649"/>
            <a:ext cx="7296811" cy="676937"/>
          </a:xfrm>
        </p:spPr>
        <p:txBody>
          <a:bodyPr/>
          <a:lstStyle/>
          <a:p>
            <a:r>
              <a:rPr lang="en-US" dirty="0"/>
              <a:t>What a customer may want from a service</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30</a:t>
            </a:fld>
            <a:endParaRPr lang="cs-CZ" dirty="0"/>
          </a:p>
        </p:txBody>
      </p:sp>
    </p:spTree>
    <p:extLst>
      <p:ext uri="{BB962C8B-B14F-4D97-AF65-F5344CB8AC3E}">
        <p14:creationId xmlns:p14="http://schemas.microsoft.com/office/powerpoint/2010/main" val="541539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4400" b="1" dirty="0"/>
              <a:t>Communication, </a:t>
            </a:r>
            <a:r>
              <a:rPr lang="en-US" sz="4400" dirty="0"/>
              <a:t>how well do the service deliverers interface with</a:t>
            </a:r>
            <a:r>
              <a:rPr lang="cs-CZ" sz="4400" dirty="0"/>
              <a:t> </a:t>
            </a:r>
            <a:r>
              <a:rPr lang="en-US" sz="4400" dirty="0"/>
              <a:t>the customer, how accurately and clearly is the service described?</a:t>
            </a:r>
            <a:r>
              <a:rPr lang="cs-CZ" sz="4400" dirty="0"/>
              <a:t> </a:t>
            </a:r>
          </a:p>
          <a:p>
            <a:r>
              <a:rPr lang="en-US" sz="4400" dirty="0"/>
              <a:t>How well do they feel that the service deliverer(s) listened to them?</a:t>
            </a:r>
          </a:p>
        </p:txBody>
      </p:sp>
      <p:sp>
        <p:nvSpPr>
          <p:cNvPr id="6" name="Nadpis 5"/>
          <p:cNvSpPr>
            <a:spLocks noGrp="1"/>
          </p:cNvSpPr>
          <p:nvPr>
            <p:ph type="title"/>
          </p:nvPr>
        </p:nvSpPr>
        <p:spPr>
          <a:xfrm>
            <a:off x="239349" y="260649"/>
            <a:ext cx="7296811" cy="676937"/>
          </a:xfrm>
        </p:spPr>
        <p:txBody>
          <a:bodyPr/>
          <a:lstStyle/>
          <a:p>
            <a:r>
              <a:rPr lang="en-US" dirty="0"/>
              <a:t>What a customer may want from a service</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31</a:t>
            </a:fld>
            <a:endParaRPr lang="cs-CZ" dirty="0"/>
          </a:p>
        </p:txBody>
      </p:sp>
    </p:spTree>
    <p:extLst>
      <p:ext uri="{BB962C8B-B14F-4D97-AF65-F5344CB8AC3E}">
        <p14:creationId xmlns:p14="http://schemas.microsoft.com/office/powerpoint/2010/main" val="5927444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4400" b="1" dirty="0"/>
              <a:t>Courtesy, </a:t>
            </a:r>
            <a:r>
              <a:rPr lang="en-US" sz="4400" dirty="0"/>
              <a:t>the pleasantness/friendliness of the service deliverers toward</a:t>
            </a:r>
            <a:r>
              <a:rPr lang="cs-CZ" sz="4400" dirty="0"/>
              <a:t> </a:t>
            </a:r>
            <a:r>
              <a:rPr lang="en-US" sz="4400" dirty="0"/>
              <a:t>the customer.</a:t>
            </a:r>
          </a:p>
          <a:p>
            <a:r>
              <a:rPr lang="en-US" sz="4400" b="1" dirty="0"/>
              <a:t>Stress  free,  </a:t>
            </a:r>
            <a:r>
              <a:rPr lang="en-US" sz="4400" dirty="0"/>
              <a:t>i.e.  freedom  from  physical  and/or  mental  stress,  the</a:t>
            </a:r>
            <a:r>
              <a:rPr lang="cs-CZ" sz="4400" dirty="0"/>
              <a:t> </a:t>
            </a:r>
            <a:r>
              <a:rPr lang="en-US" sz="4400" dirty="0"/>
              <a:t>customer feels welcome, feels ‘at home’ when dealing with the service</a:t>
            </a:r>
            <a:r>
              <a:rPr lang="cs-CZ" sz="4400" dirty="0"/>
              <a:t> </a:t>
            </a:r>
            <a:r>
              <a:rPr lang="en-US" sz="4400" dirty="0"/>
              <a:t>provider.</a:t>
            </a:r>
          </a:p>
        </p:txBody>
      </p:sp>
      <p:sp>
        <p:nvSpPr>
          <p:cNvPr id="6" name="Nadpis 5"/>
          <p:cNvSpPr>
            <a:spLocks noGrp="1"/>
          </p:cNvSpPr>
          <p:nvPr>
            <p:ph type="title"/>
          </p:nvPr>
        </p:nvSpPr>
        <p:spPr>
          <a:xfrm>
            <a:off x="239349" y="260649"/>
            <a:ext cx="7296811" cy="676937"/>
          </a:xfrm>
        </p:spPr>
        <p:txBody>
          <a:bodyPr/>
          <a:lstStyle/>
          <a:p>
            <a:r>
              <a:rPr lang="en-US" dirty="0"/>
              <a:t>What a customer may want from a service</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32</a:t>
            </a:fld>
            <a:endParaRPr lang="cs-CZ" dirty="0"/>
          </a:p>
        </p:txBody>
      </p:sp>
    </p:spTree>
    <p:extLst>
      <p:ext uri="{BB962C8B-B14F-4D97-AF65-F5344CB8AC3E}">
        <p14:creationId xmlns:p14="http://schemas.microsoft.com/office/powerpoint/2010/main" val="42075873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39349" y="260649"/>
            <a:ext cx="7296811" cy="676937"/>
          </a:xfrm>
        </p:spPr>
        <p:txBody>
          <a:bodyPr/>
          <a:lstStyle/>
          <a:p>
            <a:r>
              <a:rPr lang="cs-CZ" dirty="0"/>
              <a:t>Classification of service encounter types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33</a:t>
            </a:fld>
            <a:endParaRPr lang="cs-CZ" dirty="0"/>
          </a:p>
        </p:txBody>
      </p:sp>
      <p:pic>
        <p:nvPicPr>
          <p:cNvPr id="2" name="Picture 1">
            <a:extLst>
              <a:ext uri="{FF2B5EF4-FFF2-40B4-BE49-F238E27FC236}">
                <a16:creationId xmlns:a16="http://schemas.microsoft.com/office/drawing/2014/main" id="{55FFADF6-2BC4-4255-B91E-30C649D6B772}"/>
              </a:ext>
            </a:extLst>
          </p:cNvPr>
          <p:cNvPicPr>
            <a:picLocks noChangeAspect="1"/>
          </p:cNvPicPr>
          <p:nvPr/>
        </p:nvPicPr>
        <p:blipFill>
          <a:blip r:embed="rId3"/>
          <a:stretch>
            <a:fillRect/>
          </a:stretch>
        </p:blipFill>
        <p:spPr>
          <a:xfrm>
            <a:off x="2620565" y="1177222"/>
            <a:ext cx="6950869" cy="5132098"/>
          </a:xfrm>
          <a:prstGeom prst="rect">
            <a:avLst/>
          </a:prstGeom>
        </p:spPr>
      </p:pic>
      <p:sp>
        <p:nvSpPr>
          <p:cNvPr id="7" name="TextBox 6">
            <a:extLst>
              <a:ext uri="{FF2B5EF4-FFF2-40B4-BE49-F238E27FC236}">
                <a16:creationId xmlns:a16="http://schemas.microsoft.com/office/drawing/2014/main" id="{1AC4AC56-5695-4FAC-B2BE-3A8E8CB247F4}"/>
              </a:ext>
            </a:extLst>
          </p:cNvPr>
          <p:cNvSpPr txBox="1"/>
          <p:nvPr/>
        </p:nvSpPr>
        <p:spPr>
          <a:xfrm>
            <a:off x="8488683" y="6351279"/>
            <a:ext cx="2958054" cy="646331"/>
          </a:xfrm>
          <a:prstGeom prst="rect">
            <a:avLst/>
          </a:prstGeom>
          <a:noFill/>
        </p:spPr>
        <p:txBody>
          <a:bodyPr wrap="square" rtlCol="0">
            <a:spAutoFit/>
          </a:bodyPr>
          <a:lstStyle/>
          <a:p>
            <a:r>
              <a:rPr lang="cs-CZ" dirty="0"/>
              <a:t>Source: Ruskin-Brown (2005)</a:t>
            </a:r>
          </a:p>
          <a:p>
            <a:endParaRPr lang="cs-CZ" dirty="0"/>
          </a:p>
        </p:txBody>
      </p:sp>
    </p:spTree>
    <p:extLst>
      <p:ext uri="{BB962C8B-B14F-4D97-AF65-F5344CB8AC3E}">
        <p14:creationId xmlns:p14="http://schemas.microsoft.com/office/powerpoint/2010/main" val="25398147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412333" y="576523"/>
            <a:ext cx="1901483"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cs-CZ" sz="2800" b="1" kern="0" dirty="0" err="1">
                <a:solidFill>
                  <a:srgbClr val="307871"/>
                </a:solidFill>
                <a:latin typeface="Times New Roman"/>
                <a:ea typeface="+mj-ea"/>
                <a:cs typeface="+mj-cs"/>
              </a:rPr>
              <a:t>Conclusion</a:t>
            </a:r>
            <a:endParaRPr kumimoji="0" lang="en-GB" sz="2800" b="1" i="0" u="none" strike="noStrike" kern="0" cap="none" spc="0" normalizeH="0" baseline="0" dirty="0">
              <a:ln>
                <a:noFill/>
              </a:ln>
              <a:solidFill>
                <a:sysClr val="windowText" lastClr="000000"/>
              </a:solidFill>
              <a:effectLst/>
              <a:uLnTx/>
              <a:uFillTx/>
            </a:endParaRPr>
          </a:p>
        </p:txBody>
      </p:sp>
      <p:sp>
        <p:nvSpPr>
          <p:cNvPr id="2" name="TextovéPole 1"/>
          <p:cNvSpPr txBox="1"/>
          <p:nvPr/>
        </p:nvSpPr>
        <p:spPr>
          <a:xfrm>
            <a:off x="117049" y="1548711"/>
            <a:ext cx="10156504" cy="461665"/>
          </a:xfrm>
          <a:prstGeom prst="rect">
            <a:avLst/>
          </a:prstGeom>
          <a:solidFill>
            <a:schemeClr val="accent6">
              <a:lumMod val="40000"/>
              <a:lumOff val="60000"/>
            </a:schemeClr>
          </a:solidFill>
        </p:spPr>
        <p:txBody>
          <a:bodyPr wrap="square" rtlCol="0">
            <a:spAutoFit/>
          </a:bodyPr>
          <a:lstStyle/>
          <a:p>
            <a:endParaRPr lang="cs-CZ" sz="2400" b="1" dirty="0">
              <a:solidFill>
                <a:srgbClr val="002060"/>
              </a:solidFill>
              <a:cs typeface="Arial" panose="020B0604020202020204" pitchFamily="34"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7" name="Content Placeholder 2">
            <a:extLst>
              <a:ext uri="{FF2B5EF4-FFF2-40B4-BE49-F238E27FC236}">
                <a16:creationId xmlns:a16="http://schemas.microsoft.com/office/drawing/2014/main" id="{2C251978-D2C0-4060-9117-96E17C5F82A7}"/>
              </a:ext>
            </a:extLst>
          </p:cNvPr>
          <p:cNvSpPr txBox="1">
            <a:spLocks/>
          </p:cNvSpPr>
          <p:nvPr/>
        </p:nvSpPr>
        <p:spPr>
          <a:xfrm>
            <a:off x="527381" y="2207171"/>
            <a:ext cx="10965681" cy="481536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400" dirty="0"/>
              <a:t>The  process  by  which  services  are  created  and  delivered  to  the  customer  is  a  major </a:t>
            </a:r>
            <a:r>
              <a:rPr lang="cs-CZ" sz="2400" dirty="0"/>
              <a:t> </a:t>
            </a:r>
            <a:r>
              <a:rPr lang="en-US" sz="2400" dirty="0"/>
              <a:t>factor within the services marketing mix, as services customers will often perceive the service </a:t>
            </a:r>
            <a:r>
              <a:rPr lang="cs-CZ" sz="2400" dirty="0"/>
              <a:t> </a:t>
            </a:r>
            <a:r>
              <a:rPr lang="en-US" sz="2400" dirty="0"/>
              <a:t>delivery system as part of the service itself. </a:t>
            </a:r>
            <a:endParaRPr lang="cs-CZ" sz="2400" dirty="0"/>
          </a:p>
          <a:p>
            <a:pPr algn="just"/>
            <a:r>
              <a:rPr lang="en-US" sz="2400" dirty="0"/>
              <a:t>Thus, decisions on operations management are of great  importance  to  the  success  of  the  marketing  of  the  service.  In  fact,  continuous coordination  between  marketing  and  operations  is  essential  to  success  in  most  services businesses.  Identification  of  process  management  as  a  separate  activity  is  a  prerequisite  of service  quality  improvement.  </a:t>
            </a:r>
            <a:endParaRPr lang="cs-CZ" sz="2400" dirty="0"/>
          </a:p>
          <a:p>
            <a:pPr algn="just"/>
            <a:r>
              <a:rPr lang="en-US" sz="2400" dirty="0"/>
              <a:t>The  importance  of  this  element  is  especially  highlighted  in service businesses where inventories cannot be stored. </a:t>
            </a:r>
            <a:endParaRPr lang="cs-CZ" sz="2400" dirty="0"/>
          </a:p>
        </p:txBody>
      </p:sp>
    </p:spTree>
    <p:extLst>
      <p:ext uri="{BB962C8B-B14F-4D97-AF65-F5344CB8AC3E}">
        <p14:creationId xmlns:p14="http://schemas.microsoft.com/office/powerpoint/2010/main" val="3044440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cs-CZ" sz="3600" dirty="0"/>
              <a:t>T</a:t>
            </a:r>
            <a:r>
              <a:rPr lang="en-US" sz="3600" dirty="0"/>
              <a:t>he  most  important  difference  between</a:t>
            </a:r>
            <a:r>
              <a:rPr lang="cs-CZ" sz="3600" dirty="0"/>
              <a:t> </a:t>
            </a:r>
            <a:r>
              <a:rPr lang="en-US" sz="3600" dirty="0"/>
              <a:t>services and goods, is the fact that a service is like beauty, more</a:t>
            </a:r>
            <a:r>
              <a:rPr lang="cs-CZ" sz="3600" dirty="0"/>
              <a:t> </a:t>
            </a:r>
            <a:r>
              <a:rPr lang="en-US" sz="3600" dirty="0"/>
              <a:t>in the eye of the beholder. </a:t>
            </a:r>
            <a:endParaRPr lang="cs-CZ" sz="3600" dirty="0"/>
          </a:p>
          <a:p>
            <a:r>
              <a:rPr lang="en-US" sz="3600" dirty="0"/>
              <a:t>It is primarily an experience for the customer</a:t>
            </a:r>
            <a:r>
              <a:rPr lang="cs-CZ" sz="3600" dirty="0"/>
              <a:t> </a:t>
            </a:r>
            <a:r>
              <a:rPr lang="en-US" sz="3600" dirty="0"/>
              <a:t>and those around them – and this means that it must be seen as a</a:t>
            </a:r>
            <a:r>
              <a:rPr lang="cs-CZ" sz="3600" dirty="0"/>
              <a:t> </a:t>
            </a:r>
            <a:r>
              <a:rPr lang="en-US" sz="3600" dirty="0"/>
              <a:t>performance  by  those  who  are  providing  the  service.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Introduction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2002195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62606" y="1316765"/>
            <a:ext cx="10053873" cy="4704523"/>
          </a:xfrm>
          <a:prstGeom prst="rect">
            <a:avLst/>
          </a:prstGeom>
        </p:spPr>
        <p:txBody>
          <a:bodyPr>
            <a:noAutofit/>
          </a:bodyPr>
          <a:lstStyle/>
          <a:p>
            <a:r>
              <a:rPr lang="en-US" sz="4400" dirty="0"/>
              <a:t>As  it  is</a:t>
            </a:r>
            <a:r>
              <a:rPr lang="cs-CZ" sz="4400" dirty="0"/>
              <a:t> </a:t>
            </a:r>
            <a:r>
              <a:rPr lang="en-US" sz="4400" dirty="0"/>
              <a:t>performed rather than ‘produced’, the service marketer must ensure</a:t>
            </a:r>
            <a:r>
              <a:rPr lang="cs-CZ" sz="4400" dirty="0"/>
              <a:t> </a:t>
            </a:r>
            <a:r>
              <a:rPr lang="en-US" sz="4400" dirty="0"/>
              <a:t>it is well managed. </a:t>
            </a:r>
            <a:endParaRPr lang="cs-CZ" sz="4400" dirty="0"/>
          </a:p>
          <a:p>
            <a:r>
              <a:rPr lang="en-US" sz="4400" dirty="0"/>
              <a:t>This management is addressed in that element of</a:t>
            </a:r>
            <a:r>
              <a:rPr lang="cs-CZ" sz="4400" dirty="0"/>
              <a:t> </a:t>
            </a:r>
            <a:r>
              <a:rPr lang="en-US" sz="4400" dirty="0"/>
              <a:t>the service marketing mix referred to as </a:t>
            </a:r>
            <a:r>
              <a:rPr lang="en-US" sz="4400" b="1" dirty="0"/>
              <a:t>‘PROCESS’</a:t>
            </a:r>
            <a:r>
              <a:rPr lang="cs-CZ" sz="4400" b="1" dirty="0"/>
              <a:t>.</a:t>
            </a:r>
          </a:p>
        </p:txBody>
      </p:sp>
      <p:sp>
        <p:nvSpPr>
          <p:cNvPr id="6" name="Nadpis 5"/>
          <p:cNvSpPr>
            <a:spLocks noGrp="1"/>
          </p:cNvSpPr>
          <p:nvPr>
            <p:ph type="title"/>
          </p:nvPr>
        </p:nvSpPr>
        <p:spPr>
          <a:xfrm>
            <a:off x="239349" y="260649"/>
            <a:ext cx="7296811" cy="676937"/>
          </a:xfrm>
        </p:spPr>
        <p:txBody>
          <a:bodyPr/>
          <a:lstStyle/>
          <a:p>
            <a:r>
              <a:rPr lang="cs-CZ" dirty="0"/>
              <a:t>Introduction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5</a:t>
            </a:fld>
            <a:endParaRPr lang="cs-CZ" dirty="0"/>
          </a:p>
        </p:txBody>
      </p:sp>
    </p:spTree>
    <p:extLst>
      <p:ext uri="{BB962C8B-B14F-4D97-AF65-F5344CB8AC3E}">
        <p14:creationId xmlns:p14="http://schemas.microsoft.com/office/powerpoint/2010/main" val="358457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62606" y="1316765"/>
            <a:ext cx="10862442" cy="4704523"/>
          </a:xfrm>
          <a:prstGeom prst="rect">
            <a:avLst/>
          </a:prstGeom>
        </p:spPr>
        <p:txBody>
          <a:bodyPr>
            <a:noAutofit/>
          </a:bodyPr>
          <a:lstStyle/>
          <a:p>
            <a:r>
              <a:rPr lang="en-US" sz="3600" dirty="0"/>
              <a:t>Process in services refers to the actual procedures, mechanisms, and flow of activities by  which  the  service  is  delivered the  service  delivery  and  operating  systems.  </a:t>
            </a:r>
            <a:endParaRPr lang="cs-CZ" sz="3600" dirty="0"/>
          </a:p>
          <a:p>
            <a:r>
              <a:rPr lang="en-US" sz="3600" dirty="0"/>
              <a:t>In  a  service </a:t>
            </a:r>
            <a:r>
              <a:rPr lang="en-US" sz="3600" dirty="0" err="1"/>
              <a:t>organisation</a:t>
            </a:r>
            <a:r>
              <a:rPr lang="en-US" sz="3600" dirty="0"/>
              <a:t>, the system by which  customer receives delivery of the service constitutes the process.  In  fast  food  outlets  the  process  comprises  buying  the  coupons  at  one  counter  and picking up the food against that at another counter.</a:t>
            </a:r>
            <a:endParaRPr lang="cs-CZ" sz="3600" b="1" dirty="0"/>
          </a:p>
        </p:txBody>
      </p:sp>
      <p:sp>
        <p:nvSpPr>
          <p:cNvPr id="6" name="Nadpis 5"/>
          <p:cNvSpPr>
            <a:spLocks noGrp="1"/>
          </p:cNvSpPr>
          <p:nvPr>
            <p:ph type="title"/>
          </p:nvPr>
        </p:nvSpPr>
        <p:spPr>
          <a:xfrm>
            <a:off x="239349" y="260649"/>
            <a:ext cx="7296811" cy="676937"/>
          </a:xfrm>
        </p:spPr>
        <p:txBody>
          <a:bodyPr/>
          <a:lstStyle/>
          <a:p>
            <a:r>
              <a:rPr lang="cs-CZ" dirty="0"/>
              <a:t>Introduction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6</a:t>
            </a:fld>
            <a:endParaRPr lang="cs-CZ" dirty="0"/>
          </a:p>
        </p:txBody>
      </p:sp>
    </p:spTree>
    <p:extLst>
      <p:ext uri="{BB962C8B-B14F-4D97-AF65-F5344CB8AC3E}">
        <p14:creationId xmlns:p14="http://schemas.microsoft.com/office/powerpoint/2010/main" val="3800603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62606" y="1316765"/>
            <a:ext cx="10862442" cy="4704523"/>
          </a:xfrm>
          <a:prstGeom prst="rect">
            <a:avLst/>
          </a:prstGeom>
        </p:spPr>
        <p:txBody>
          <a:bodyPr>
            <a:noAutofit/>
          </a:bodyPr>
          <a:lstStyle/>
          <a:p>
            <a:r>
              <a:rPr lang="en-US" sz="3600" dirty="0"/>
              <a:t>The process of a delivery function which can be compared with that of operations management implies the conversion of input into the finished product. But, in a service </a:t>
            </a:r>
            <a:r>
              <a:rPr lang="en-US" sz="3600" dirty="0" err="1"/>
              <a:t>organisation</a:t>
            </a:r>
            <a:r>
              <a:rPr lang="en-US" sz="3600" dirty="0"/>
              <a:t>, there is no clear cut input or output. </a:t>
            </a:r>
            <a:endParaRPr lang="cs-CZ" sz="3600" dirty="0"/>
          </a:p>
          <a:p>
            <a:r>
              <a:rPr lang="en-US" sz="3600" dirty="0"/>
              <a:t>Rather, it is the process of adding value or utility to system inputs to create outputs which are useful for the customers. </a:t>
            </a:r>
            <a:endParaRPr lang="cs-CZ" sz="3600" b="1" dirty="0"/>
          </a:p>
        </p:txBody>
      </p:sp>
      <p:sp>
        <p:nvSpPr>
          <p:cNvPr id="6" name="Nadpis 5"/>
          <p:cNvSpPr>
            <a:spLocks noGrp="1"/>
          </p:cNvSpPr>
          <p:nvPr>
            <p:ph type="title"/>
          </p:nvPr>
        </p:nvSpPr>
        <p:spPr>
          <a:xfrm>
            <a:off x="239349" y="260649"/>
            <a:ext cx="7296811" cy="676937"/>
          </a:xfrm>
        </p:spPr>
        <p:txBody>
          <a:bodyPr/>
          <a:lstStyle/>
          <a:p>
            <a:r>
              <a:rPr lang="cs-CZ" dirty="0"/>
              <a:t>Introduction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7</a:t>
            </a:fld>
            <a:endParaRPr lang="cs-CZ" dirty="0"/>
          </a:p>
        </p:txBody>
      </p:sp>
    </p:spTree>
    <p:extLst>
      <p:ext uri="{BB962C8B-B14F-4D97-AF65-F5344CB8AC3E}">
        <p14:creationId xmlns:p14="http://schemas.microsoft.com/office/powerpoint/2010/main" val="1047334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It is said that this aspect of the marketing of any service is a major contributor to building customer loyalty, i.e. turning customers into ‘friends and advocates’ and as such is so important that it should be allocated a minimum of 50% of the marketer’s time effort and budget.</a:t>
            </a:r>
          </a:p>
        </p:txBody>
      </p:sp>
      <p:sp>
        <p:nvSpPr>
          <p:cNvPr id="6" name="Nadpis 5"/>
          <p:cNvSpPr>
            <a:spLocks noGrp="1"/>
          </p:cNvSpPr>
          <p:nvPr>
            <p:ph type="title"/>
          </p:nvPr>
        </p:nvSpPr>
        <p:spPr>
          <a:xfrm>
            <a:off x="239349" y="260649"/>
            <a:ext cx="7296811" cy="676937"/>
          </a:xfrm>
        </p:spPr>
        <p:txBody>
          <a:bodyPr/>
          <a:lstStyle/>
          <a:p>
            <a:r>
              <a:rPr lang="cs-CZ" dirty="0"/>
              <a:t>Introduction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8</a:t>
            </a:fld>
            <a:endParaRPr lang="cs-CZ" dirty="0"/>
          </a:p>
        </p:txBody>
      </p:sp>
    </p:spTree>
    <p:extLst>
      <p:ext uri="{BB962C8B-B14F-4D97-AF65-F5344CB8AC3E}">
        <p14:creationId xmlns:p14="http://schemas.microsoft.com/office/powerpoint/2010/main" val="2439597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39349" y="260649"/>
            <a:ext cx="7296811" cy="676937"/>
          </a:xfrm>
        </p:spPr>
        <p:txBody>
          <a:bodyPr/>
          <a:lstStyle/>
          <a:p>
            <a:r>
              <a:rPr lang="cs-CZ" dirty="0"/>
              <a:t>Types of „marketing“ in services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9</a:t>
            </a:fld>
            <a:endParaRPr lang="cs-CZ" dirty="0"/>
          </a:p>
        </p:txBody>
      </p:sp>
      <p:sp>
        <p:nvSpPr>
          <p:cNvPr id="7" name="TextBox 6">
            <a:extLst>
              <a:ext uri="{FF2B5EF4-FFF2-40B4-BE49-F238E27FC236}">
                <a16:creationId xmlns:a16="http://schemas.microsoft.com/office/drawing/2014/main" id="{35FFF2B4-48FB-423E-B2FA-8B21EFFBDFC4}"/>
              </a:ext>
            </a:extLst>
          </p:cNvPr>
          <p:cNvSpPr txBox="1"/>
          <p:nvPr/>
        </p:nvSpPr>
        <p:spPr>
          <a:xfrm>
            <a:off x="8898586" y="5722882"/>
            <a:ext cx="2958054" cy="369332"/>
          </a:xfrm>
          <a:prstGeom prst="rect">
            <a:avLst/>
          </a:prstGeom>
          <a:noFill/>
        </p:spPr>
        <p:txBody>
          <a:bodyPr wrap="none" rtlCol="0">
            <a:spAutoFit/>
          </a:bodyPr>
          <a:lstStyle/>
          <a:p>
            <a:r>
              <a:rPr lang="cs-CZ" dirty="0"/>
              <a:t>Source: Kolter &amp; Keller (2016)</a:t>
            </a:r>
          </a:p>
        </p:txBody>
      </p:sp>
      <p:pic>
        <p:nvPicPr>
          <p:cNvPr id="2" name="Picture 1">
            <a:extLst>
              <a:ext uri="{FF2B5EF4-FFF2-40B4-BE49-F238E27FC236}">
                <a16:creationId xmlns:a16="http://schemas.microsoft.com/office/drawing/2014/main" id="{DC9C5369-84FB-4077-B017-64DB842BE1C8}"/>
              </a:ext>
            </a:extLst>
          </p:cNvPr>
          <p:cNvPicPr>
            <a:picLocks noChangeAspect="1"/>
          </p:cNvPicPr>
          <p:nvPr/>
        </p:nvPicPr>
        <p:blipFill>
          <a:blip r:embed="rId3"/>
          <a:stretch>
            <a:fillRect/>
          </a:stretch>
        </p:blipFill>
        <p:spPr>
          <a:xfrm>
            <a:off x="1414286" y="912825"/>
            <a:ext cx="7296811" cy="4810057"/>
          </a:xfrm>
          <a:prstGeom prst="rect">
            <a:avLst/>
          </a:prstGeom>
        </p:spPr>
      </p:pic>
    </p:spTree>
    <p:extLst>
      <p:ext uri="{BB962C8B-B14F-4D97-AF65-F5344CB8AC3E}">
        <p14:creationId xmlns:p14="http://schemas.microsoft.com/office/powerpoint/2010/main" val="253863708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2167</TotalTime>
  <Words>1802</Words>
  <Application>Microsoft Office PowerPoint</Application>
  <PresentationFormat>Widescreen</PresentationFormat>
  <Paragraphs>203</Paragraphs>
  <Slides>34</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Times New Roman</vt:lpstr>
      <vt:lpstr>Motiv Office</vt:lpstr>
      <vt:lpstr>Název prezentace</vt:lpstr>
      <vt:lpstr>PowerPoint Presentation</vt:lpstr>
      <vt:lpstr>PowerPoint Presentation</vt:lpstr>
      <vt:lpstr>Introduction</vt:lpstr>
      <vt:lpstr>Introduction</vt:lpstr>
      <vt:lpstr>Introduction</vt:lpstr>
      <vt:lpstr>Introduction</vt:lpstr>
      <vt:lpstr>Introduction</vt:lpstr>
      <vt:lpstr>Types of „marketing“ in services</vt:lpstr>
      <vt:lpstr>Internal Marketing</vt:lpstr>
      <vt:lpstr>Internal Marketing</vt:lpstr>
      <vt:lpstr>External Marketing</vt:lpstr>
      <vt:lpstr>External Marketing</vt:lpstr>
      <vt:lpstr>Interactive Marketing</vt:lpstr>
      <vt:lpstr>Interactive Marketing</vt:lpstr>
      <vt:lpstr>Case study</vt:lpstr>
      <vt:lpstr>Focus on the experience</vt:lpstr>
      <vt:lpstr>Focus on the experience</vt:lpstr>
      <vt:lpstr>Focus on the experience</vt:lpstr>
      <vt:lpstr>Focus on the experience</vt:lpstr>
      <vt:lpstr>Perception of services</vt:lpstr>
      <vt:lpstr>Perception of services</vt:lpstr>
      <vt:lpstr>Perception of services</vt:lpstr>
      <vt:lpstr>Perception of services</vt:lpstr>
      <vt:lpstr>Service process form customer perspective</vt:lpstr>
      <vt:lpstr>What a customer may want from a service</vt:lpstr>
      <vt:lpstr>What a customer may want from a service</vt:lpstr>
      <vt:lpstr>What a customer may want from a service</vt:lpstr>
      <vt:lpstr>What a customer may want from a service</vt:lpstr>
      <vt:lpstr>What a customer may want from a service</vt:lpstr>
      <vt:lpstr>What a customer may want from a service</vt:lpstr>
      <vt:lpstr>What a customer may want from a service</vt:lpstr>
      <vt:lpstr>Classification of service encounter types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martin</cp:lastModifiedBy>
  <cp:revision>185</cp:revision>
  <dcterms:created xsi:type="dcterms:W3CDTF">2016-11-25T20:36:16Z</dcterms:created>
  <dcterms:modified xsi:type="dcterms:W3CDTF">2019-05-01T20:28:39Z</dcterms:modified>
</cp:coreProperties>
</file>