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323" r:id="rId6"/>
    <p:sldId id="324" r:id="rId7"/>
    <p:sldId id="325" r:id="rId8"/>
    <p:sldId id="326" r:id="rId9"/>
    <p:sldId id="351" r:id="rId10"/>
    <p:sldId id="327" r:id="rId11"/>
    <p:sldId id="328" r:id="rId12"/>
    <p:sldId id="329" r:id="rId13"/>
    <p:sldId id="330" r:id="rId14"/>
    <p:sldId id="331" r:id="rId15"/>
    <p:sldId id="332" r:id="rId16"/>
    <p:sldId id="345" r:id="rId17"/>
    <p:sldId id="346" r:id="rId18"/>
    <p:sldId id="347" r:id="rId19"/>
    <p:sldId id="348" r:id="rId20"/>
    <p:sldId id="349" r:id="rId21"/>
    <p:sldId id="333" r:id="rId22"/>
    <p:sldId id="335" r:id="rId23"/>
    <p:sldId id="334" r:id="rId24"/>
    <p:sldId id="336" r:id="rId25"/>
    <p:sldId id="337" r:id="rId26"/>
    <p:sldId id="338" r:id="rId27"/>
    <p:sldId id="339" r:id="rId28"/>
    <p:sldId id="340" r:id="rId29"/>
    <p:sldId id="341" r:id="rId30"/>
    <p:sldId id="350" r:id="rId31"/>
    <p:sldId id="342" r:id="rId32"/>
    <p:sldId id="343" r:id="rId33"/>
    <p:sldId id="344" r:id="rId34"/>
    <p:sldId id="287" r:id="rId35"/>
  </p:sldIdLst>
  <p:sldSz cx="12192000" cy="6858000"/>
  <p:notesSz cx="6858000" cy="9144000"/>
  <p:custDataLst>
    <p:tags r:id="rId3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snapToGrid="0">
      <p:cViewPr varScale="1">
        <p:scale>
          <a:sx n="108" d="100"/>
          <a:sy n="108" d="100"/>
        </p:scale>
        <p:origin x="85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3/31/2023</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734563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207551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269675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55001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218614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224186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314484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750561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16911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3806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92928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4261960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936604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077221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5758188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701008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526212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853171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747011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5872824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956423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0923555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4151487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550923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3522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423295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297821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26961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079438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31.03.2023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31.03.2023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719403" y="3135377"/>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a:p>
            <a:pPr algn="ctr"/>
            <a:r>
              <a:rPr lang="cs-CZ" sz="2400" b="1" dirty="0">
                <a:ln w="0"/>
                <a:solidFill>
                  <a:schemeClr val="bg1"/>
                </a:solidFill>
                <a:effectLst>
                  <a:outerShdw blurRad="38100" dist="19050" dir="2700000" algn="tl" rotWithShape="0">
                    <a:schemeClr val="dk1">
                      <a:alpha val="40000"/>
                    </a:schemeClr>
                  </a:outerShdw>
                </a:effectLst>
              </a:rPr>
              <a:t>Ing. </a:t>
            </a:r>
            <a:r>
              <a:rPr lang="cs-CZ" sz="2400" b="1" dirty="0" err="1">
                <a:ln w="0"/>
                <a:solidFill>
                  <a:schemeClr val="bg1"/>
                </a:solidFill>
                <a:effectLst>
                  <a:outerShdw blurRad="38100" dist="19050" dir="2700000" algn="tl" rotWithShape="0">
                    <a:schemeClr val="dk1">
                      <a:alpha val="40000"/>
                    </a:schemeClr>
                  </a:outerShdw>
                </a:effectLst>
              </a:rPr>
              <a:t>Sarath</a:t>
            </a:r>
            <a:r>
              <a:rPr lang="cs-CZ" sz="2400" b="1" dirty="0">
                <a:ln w="0"/>
                <a:solidFill>
                  <a:schemeClr val="bg1"/>
                </a:solidFill>
                <a:effectLst>
                  <a:outerShdw blurRad="38100" dist="19050" dir="2700000" algn="tl" rotWithShape="0">
                    <a:schemeClr val="dk1">
                      <a:alpha val="40000"/>
                    </a:schemeClr>
                  </a:outerShdw>
                </a:effectLst>
              </a:rPr>
              <a:t> T. </a:t>
            </a:r>
            <a:r>
              <a:rPr lang="cs-CZ" sz="2400" b="1" dirty="0" err="1">
                <a:ln w="0"/>
                <a:solidFill>
                  <a:schemeClr val="bg1"/>
                </a:solidFill>
                <a:effectLst>
                  <a:outerShdw blurRad="38100" dist="19050" dir="2700000" algn="tl" rotWithShape="0">
                    <a:schemeClr val="dk1">
                      <a:alpha val="40000"/>
                    </a:schemeClr>
                  </a:outerShdw>
                </a:effectLst>
              </a:rPr>
              <a:t>Mallika</a:t>
            </a:r>
            <a:r>
              <a:rPr lang="cs-CZ" sz="2400" b="1" dirty="0">
                <a:ln w="0"/>
                <a:solidFill>
                  <a:schemeClr val="bg1"/>
                </a:solidFill>
                <a:effectLst>
                  <a:outerShdw blurRad="38100" dist="19050" dir="2700000" algn="tl" rotWithShape="0">
                    <a:schemeClr val="dk1">
                      <a:alpha val="40000"/>
                    </a:schemeClr>
                  </a:outerShdw>
                </a:effectLst>
              </a:rPr>
              <a:t> M.B.A.</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b="1" dirty="0"/>
              <a:t>The traditional marketing mix became inadequate for service industries because of the following reasons</a:t>
            </a:r>
            <a:r>
              <a:rPr lang="cs-CZ" sz="3600" b="1" dirty="0"/>
              <a:t>:</a:t>
            </a:r>
          </a:p>
          <a:p>
            <a:pPr lvl="1"/>
            <a:r>
              <a:rPr lang="en-US" sz="2800" dirty="0">
                <a:solidFill>
                  <a:srgbClr val="307871"/>
                </a:solidFill>
                <a:latin typeface="Times New Roman" panose="02020603050405020304" pitchFamily="18" charset="0"/>
                <a:cs typeface="Times New Roman" panose="02020603050405020304" pitchFamily="18" charset="0"/>
              </a:rPr>
              <a:t>The concept of marketing mix as such was developed for manufacturing industries </a:t>
            </a:r>
            <a:r>
              <a:rPr lang="cs-CZ" sz="2800" dirty="0">
                <a:solidFill>
                  <a:srgbClr val="307871"/>
                </a:solidFill>
                <a:latin typeface="Times New Roman" panose="02020603050405020304" pitchFamily="18" charset="0"/>
                <a:cs typeface="Times New Roman" panose="02020603050405020304" pitchFamily="18" charset="0"/>
              </a:rPr>
              <a:t>a</a:t>
            </a:r>
            <a:r>
              <a:rPr lang="en-US" sz="2800" dirty="0" err="1">
                <a:solidFill>
                  <a:srgbClr val="307871"/>
                </a:solidFill>
                <a:latin typeface="Times New Roman" panose="02020603050405020304" pitchFamily="18" charset="0"/>
                <a:cs typeface="Times New Roman" panose="02020603050405020304" pitchFamily="18" charset="0"/>
              </a:rPr>
              <a:t>nd</a:t>
            </a:r>
            <a:r>
              <a:rPr lang="en-US" sz="2800" dirty="0">
                <a:solidFill>
                  <a:srgbClr val="307871"/>
                </a:solidFill>
                <a:latin typeface="Times New Roman" panose="02020603050405020304" pitchFamily="18" charset="0"/>
                <a:cs typeface="Times New Roman" panose="02020603050405020304" pitchFamily="18" charset="0"/>
              </a:rPr>
              <a:t> was more oriented to deal with goods marketing situations.  </a:t>
            </a:r>
          </a:p>
          <a:p>
            <a:pPr lvl="1"/>
            <a:r>
              <a:rPr lang="en-US" sz="2800" dirty="0">
                <a:solidFill>
                  <a:srgbClr val="307871"/>
                </a:solidFill>
                <a:latin typeface="Times New Roman" panose="02020603050405020304" pitchFamily="18" charset="0"/>
                <a:cs typeface="Times New Roman" panose="02020603050405020304" pitchFamily="18" charset="0"/>
              </a:rPr>
              <a:t>Marketing practitioners in service sector found that it did not address their needs.  </a:t>
            </a:r>
          </a:p>
          <a:p>
            <a:pPr lvl="1"/>
            <a:r>
              <a:rPr lang="en-US" sz="2800" dirty="0">
                <a:solidFill>
                  <a:srgbClr val="307871"/>
                </a:solidFill>
                <a:latin typeface="Times New Roman" panose="02020603050405020304" pitchFamily="18" charset="0"/>
                <a:cs typeface="Times New Roman" panose="02020603050405020304" pitchFamily="18" charset="0"/>
              </a:rPr>
              <a:t>Due  to  differences  in  characteristics  of  physical  products  and  services,  marketing models and concepts had to be developed in direction of the service sector. </a:t>
            </a:r>
            <a:endParaRPr lang="cs-CZ" sz="2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93999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Keeping in view the inadequacy of conventional marketing mix to address the service situations, it needs to be modified and broadened. </a:t>
            </a:r>
            <a:endParaRPr lang="cs-CZ" sz="3600" dirty="0"/>
          </a:p>
          <a:p>
            <a:r>
              <a:rPr lang="en-US" sz="3600" dirty="0"/>
              <a:t>A seven Ps framework for services has been</a:t>
            </a:r>
            <a:r>
              <a:rPr lang="cs-CZ" sz="3600" dirty="0"/>
              <a:t> </a:t>
            </a:r>
            <a:r>
              <a:rPr lang="en-US" sz="3600" dirty="0"/>
              <a:t>proposed. </a:t>
            </a:r>
            <a:endParaRPr lang="cs-CZ" sz="3600" dirty="0"/>
          </a:p>
          <a:p>
            <a:r>
              <a:rPr lang="en-US" sz="3600" dirty="0"/>
              <a:t>These elements of marketing mix for services are product, price, place, promotion, people, physical evidence and process.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454328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 It is important to elaborate these Ps in order to have an understanding of a specific combination of these elements to arrive at the marketing strategy for service firms. </a:t>
            </a:r>
            <a:endParaRPr lang="cs-CZ" sz="3600" dirty="0"/>
          </a:p>
          <a:p>
            <a:r>
              <a:rPr lang="en-US" sz="3600" dirty="0"/>
              <a:t>A detailed account of each of these elements of marketing mix is as follows.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350524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22627" cy="4704523"/>
          </a:xfrm>
          <a:prstGeom prst="rect">
            <a:avLst/>
          </a:prstGeom>
        </p:spPr>
        <p:txBody>
          <a:bodyPr>
            <a:noAutofit/>
          </a:bodyPr>
          <a:lstStyle/>
          <a:p>
            <a:r>
              <a:rPr lang="en-US" sz="3600" dirty="0"/>
              <a:t>A product is an overall concept of objects or processes which provide some value to customer; goods and services are subcategories which describe two types of product. </a:t>
            </a:r>
            <a:endParaRPr lang="cs-CZ" sz="3600" dirty="0"/>
          </a:p>
          <a:p>
            <a:r>
              <a:rPr lang="en-US" sz="3600" dirty="0"/>
              <a:t>Thus, the term product is frequently used in a broad sense to denote either a manufactured good or a service. </a:t>
            </a:r>
            <a:endParaRPr lang="cs-CZ" sz="3600" dirty="0"/>
          </a:p>
          <a:p>
            <a:r>
              <a:rPr lang="en-US" sz="3600" dirty="0"/>
              <a:t>In fact, customers are not buying goods or services - they are really buying specific benefits and value from the total offering.</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1852164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22627" cy="4704523"/>
          </a:xfrm>
          <a:prstGeom prst="rect">
            <a:avLst/>
          </a:prstGeom>
        </p:spPr>
        <p:txBody>
          <a:bodyPr>
            <a:noAutofit/>
          </a:bodyPr>
          <a:lstStyle/>
          <a:p>
            <a:r>
              <a:rPr lang="en-US" sz="3600" dirty="0"/>
              <a:t>So, the most important issue in service product is what benefits and satisfaction the consumer is seeking from the service. </a:t>
            </a:r>
            <a:endParaRPr lang="cs-CZ" sz="3600" dirty="0"/>
          </a:p>
          <a:p>
            <a:r>
              <a:rPr lang="en-US" sz="3600" dirty="0"/>
              <a:t>From the point of view  of  a  restaurant’s  manager,  the  restaurant  simply  provides  food.  </a:t>
            </a:r>
            <a:endParaRPr lang="cs-CZ" sz="3600" dirty="0"/>
          </a:p>
          <a:p>
            <a:r>
              <a:rPr lang="en-US" sz="3600" dirty="0"/>
              <a:t>But,  the  customers coming to the restaurant may be seeking an ‘outing’ - an atmosphere different from home, relaxation, entertainment or even status.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1794023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624903" cy="4704523"/>
          </a:xfrm>
          <a:prstGeom prst="rect">
            <a:avLst/>
          </a:prstGeom>
        </p:spPr>
        <p:txBody>
          <a:bodyPr>
            <a:noAutofit/>
          </a:bodyPr>
          <a:lstStyle/>
          <a:p>
            <a:r>
              <a:rPr lang="en-US" sz="3600" dirty="0"/>
              <a:t>The marketing of services can be a success only if there  is  a  match  between  the  service  product  from  the  customer’s  view  point  and  the supplier’s view point. </a:t>
            </a:r>
            <a:endParaRPr lang="cs-CZ" sz="3600" dirty="0"/>
          </a:p>
          <a:p>
            <a:r>
              <a:rPr lang="en-US" sz="3600" dirty="0"/>
              <a:t>To find this match it is desirable to </a:t>
            </a:r>
            <a:r>
              <a:rPr lang="en-US" sz="3600" dirty="0" err="1"/>
              <a:t>analyse</a:t>
            </a:r>
            <a:r>
              <a:rPr lang="en-US" sz="3600" dirty="0"/>
              <a:t> the service at the following levels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2873784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grpSp>
        <p:nvGrpSpPr>
          <p:cNvPr id="5" name="Group 30">
            <a:extLst>
              <a:ext uri="{FF2B5EF4-FFF2-40B4-BE49-F238E27FC236}">
                <a16:creationId xmlns:a16="http://schemas.microsoft.com/office/drawing/2014/main" id="{5544E317-CD65-4A50-90D7-2710786FEFF5}"/>
              </a:ext>
            </a:extLst>
          </p:cNvPr>
          <p:cNvGrpSpPr>
            <a:grpSpLocks noGrp="1"/>
          </p:cNvGrpSpPr>
          <p:nvPr/>
        </p:nvGrpSpPr>
        <p:grpSpPr bwMode="auto">
          <a:xfrm>
            <a:off x="2107768" y="743919"/>
            <a:ext cx="8103031" cy="5382245"/>
            <a:chOff x="385" y="210"/>
            <a:chExt cx="5217" cy="3900"/>
          </a:xfrm>
        </p:grpSpPr>
        <p:sp>
          <p:nvSpPr>
            <p:cNvPr id="7" name="AutoShape 5">
              <a:extLst>
                <a:ext uri="{FF2B5EF4-FFF2-40B4-BE49-F238E27FC236}">
                  <a16:creationId xmlns:a16="http://schemas.microsoft.com/office/drawing/2014/main" id="{1C5253F5-0D88-475F-B2BB-47DD974111A1}"/>
                </a:ext>
              </a:extLst>
            </p:cNvPr>
            <p:cNvSpPr>
              <a:spLocks noChangeAspect="1" noChangeArrowheads="1"/>
            </p:cNvSpPr>
            <p:nvPr/>
          </p:nvSpPr>
          <p:spPr bwMode="auto">
            <a:xfrm>
              <a:off x="385" y="210"/>
              <a:ext cx="5217" cy="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 name="Oval 6">
              <a:extLst>
                <a:ext uri="{FF2B5EF4-FFF2-40B4-BE49-F238E27FC236}">
                  <a16:creationId xmlns:a16="http://schemas.microsoft.com/office/drawing/2014/main" id="{B5478ED5-F307-4391-865A-8D8C17E1D046}"/>
                </a:ext>
              </a:extLst>
            </p:cNvPr>
            <p:cNvSpPr>
              <a:spLocks noChangeArrowheads="1"/>
            </p:cNvSpPr>
            <p:nvPr/>
          </p:nvSpPr>
          <p:spPr bwMode="auto">
            <a:xfrm>
              <a:off x="519" y="210"/>
              <a:ext cx="4949" cy="3817"/>
            </a:xfrm>
            <a:prstGeom prst="ellipse">
              <a:avLst/>
            </a:prstGeom>
            <a:solidFill>
              <a:srgbClr val="CCFFCC"/>
            </a:solidFill>
            <a:ln w="9525">
              <a:solidFill>
                <a:srgbClr val="000000"/>
              </a:solidFill>
              <a:round/>
              <a:headEnd/>
              <a:tailEnd/>
            </a:ln>
          </p:spPr>
          <p:txBody>
            <a:bodyPr/>
            <a:lstStyle/>
            <a:p>
              <a:endParaRPr lang="cs-CZ"/>
            </a:p>
          </p:txBody>
        </p:sp>
        <p:grpSp>
          <p:nvGrpSpPr>
            <p:cNvPr id="9" name="Group 7">
              <a:extLst>
                <a:ext uri="{FF2B5EF4-FFF2-40B4-BE49-F238E27FC236}">
                  <a16:creationId xmlns:a16="http://schemas.microsoft.com/office/drawing/2014/main" id="{BDAF33F7-EC61-4EB5-A220-92BA6643991D}"/>
                </a:ext>
              </a:extLst>
            </p:cNvPr>
            <p:cNvGrpSpPr>
              <a:grpSpLocks/>
            </p:cNvGrpSpPr>
            <p:nvPr/>
          </p:nvGrpSpPr>
          <p:grpSpPr bwMode="auto">
            <a:xfrm>
              <a:off x="520" y="292"/>
              <a:ext cx="5013" cy="3732"/>
              <a:chOff x="2691" y="3950"/>
              <a:chExt cx="6923" cy="4136"/>
            </a:xfrm>
          </p:grpSpPr>
          <p:sp>
            <p:nvSpPr>
              <p:cNvPr id="10" name="Oval 8">
                <a:extLst>
                  <a:ext uri="{FF2B5EF4-FFF2-40B4-BE49-F238E27FC236}">
                    <a16:creationId xmlns:a16="http://schemas.microsoft.com/office/drawing/2014/main" id="{0D348802-0E4F-4789-8E59-2C94CFA0806B}"/>
                  </a:ext>
                </a:extLst>
              </p:cNvPr>
              <p:cNvSpPr>
                <a:spLocks noChangeArrowheads="1"/>
              </p:cNvSpPr>
              <p:nvPr/>
            </p:nvSpPr>
            <p:spPr bwMode="auto">
              <a:xfrm>
                <a:off x="4352" y="4685"/>
                <a:ext cx="3600" cy="2758"/>
              </a:xfrm>
              <a:prstGeom prst="ellipse">
                <a:avLst/>
              </a:prstGeom>
              <a:solidFill>
                <a:srgbClr val="CCFFFF"/>
              </a:solidFill>
              <a:ln w="9525">
                <a:solidFill>
                  <a:srgbClr val="000000"/>
                </a:solidFill>
                <a:round/>
                <a:headEnd/>
                <a:tailEnd/>
              </a:ln>
            </p:spPr>
            <p:txBody>
              <a:bodyPr/>
              <a:lstStyle/>
              <a:p>
                <a:endParaRPr lang="cs-CZ"/>
              </a:p>
            </p:txBody>
          </p:sp>
          <p:sp>
            <p:nvSpPr>
              <p:cNvPr id="11" name="Oval 9">
                <a:extLst>
                  <a:ext uri="{FF2B5EF4-FFF2-40B4-BE49-F238E27FC236}">
                    <a16:creationId xmlns:a16="http://schemas.microsoft.com/office/drawing/2014/main" id="{D25ADE40-898D-45FF-8964-CCEFC83A9F93}"/>
                  </a:ext>
                </a:extLst>
              </p:cNvPr>
              <p:cNvSpPr>
                <a:spLocks noChangeArrowheads="1"/>
              </p:cNvSpPr>
              <p:nvPr/>
            </p:nvSpPr>
            <p:spPr bwMode="auto">
              <a:xfrm>
                <a:off x="5183" y="5421"/>
                <a:ext cx="2122" cy="1194"/>
              </a:xfrm>
              <a:prstGeom prst="ellipse">
                <a:avLst/>
              </a:prstGeom>
              <a:solidFill>
                <a:srgbClr val="FFFFCC"/>
              </a:solidFill>
              <a:ln w="9525">
                <a:solidFill>
                  <a:srgbClr val="000000"/>
                </a:solidFill>
                <a:round/>
                <a:headEnd/>
                <a:tailEnd/>
              </a:ln>
            </p:spPr>
            <p:txBody>
              <a:bodyPr/>
              <a:lstStyle/>
              <a:p>
                <a:endParaRPr lang="cs-CZ"/>
              </a:p>
            </p:txBody>
          </p:sp>
          <p:sp>
            <p:nvSpPr>
              <p:cNvPr id="12" name="Text Box 10">
                <a:extLst>
                  <a:ext uri="{FF2B5EF4-FFF2-40B4-BE49-F238E27FC236}">
                    <a16:creationId xmlns:a16="http://schemas.microsoft.com/office/drawing/2014/main" id="{C06B1018-2DA8-41B4-8773-8E91CF5ABC4F}"/>
                  </a:ext>
                </a:extLst>
              </p:cNvPr>
              <p:cNvSpPr txBox="1">
                <a:spLocks noChangeArrowheads="1"/>
              </p:cNvSpPr>
              <p:nvPr/>
            </p:nvSpPr>
            <p:spPr bwMode="auto">
              <a:xfrm>
                <a:off x="5460" y="5696"/>
                <a:ext cx="1569" cy="55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1600" b="1">
                    <a:latin typeface="Arial" charset="0"/>
                  </a:rPr>
                  <a:t>Principal function </a:t>
                </a:r>
                <a:endParaRPr lang="cs-CZ" sz="1600">
                  <a:latin typeface="Arial" charset="0"/>
                </a:endParaRPr>
              </a:p>
            </p:txBody>
          </p:sp>
          <p:sp>
            <p:nvSpPr>
              <p:cNvPr id="13" name="Text Box 11">
                <a:extLst>
                  <a:ext uri="{FF2B5EF4-FFF2-40B4-BE49-F238E27FC236}">
                    <a16:creationId xmlns:a16="http://schemas.microsoft.com/office/drawing/2014/main" id="{562966C0-A83C-468C-BA9F-7D859D7D7D62}"/>
                  </a:ext>
                </a:extLst>
              </p:cNvPr>
              <p:cNvSpPr txBox="1">
                <a:spLocks noChangeArrowheads="1"/>
              </p:cNvSpPr>
              <p:nvPr/>
            </p:nvSpPr>
            <p:spPr bwMode="auto">
              <a:xfrm>
                <a:off x="5368" y="4961"/>
                <a:ext cx="1015"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Design </a:t>
                </a:r>
                <a:endParaRPr lang="cs-CZ" sz="1600">
                  <a:latin typeface="Arial" charset="0"/>
                </a:endParaRPr>
              </a:p>
            </p:txBody>
          </p:sp>
          <p:sp>
            <p:nvSpPr>
              <p:cNvPr id="14" name="Text Box 12">
                <a:extLst>
                  <a:ext uri="{FF2B5EF4-FFF2-40B4-BE49-F238E27FC236}">
                    <a16:creationId xmlns:a16="http://schemas.microsoft.com/office/drawing/2014/main" id="{B347BD6E-B443-4B83-84CE-1242D5DB0A40}"/>
                  </a:ext>
                </a:extLst>
              </p:cNvPr>
              <p:cNvSpPr txBox="1">
                <a:spLocks noChangeArrowheads="1"/>
              </p:cNvSpPr>
              <p:nvPr/>
            </p:nvSpPr>
            <p:spPr bwMode="auto">
              <a:xfrm>
                <a:off x="5183" y="6707"/>
                <a:ext cx="1016" cy="46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Quality</a:t>
                </a:r>
                <a:endParaRPr lang="cs-CZ" sz="1600">
                  <a:latin typeface="Arial" charset="0"/>
                </a:endParaRPr>
              </a:p>
            </p:txBody>
          </p:sp>
          <p:sp>
            <p:nvSpPr>
              <p:cNvPr id="15" name="Text Box 13">
                <a:extLst>
                  <a:ext uri="{FF2B5EF4-FFF2-40B4-BE49-F238E27FC236}">
                    <a16:creationId xmlns:a16="http://schemas.microsoft.com/office/drawing/2014/main" id="{B58DAC11-2500-4045-AF55-61705719E795}"/>
                  </a:ext>
                </a:extLst>
              </p:cNvPr>
              <p:cNvSpPr txBox="1">
                <a:spLocks noChangeArrowheads="1"/>
              </p:cNvSpPr>
              <p:nvPr/>
            </p:nvSpPr>
            <p:spPr bwMode="auto">
              <a:xfrm>
                <a:off x="6291" y="4961"/>
                <a:ext cx="923" cy="36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Package</a:t>
                </a:r>
                <a:endParaRPr lang="cs-CZ" sz="1600">
                  <a:latin typeface="Arial" charset="0"/>
                </a:endParaRPr>
              </a:p>
            </p:txBody>
          </p:sp>
          <p:sp>
            <p:nvSpPr>
              <p:cNvPr id="16" name="Text Box 14">
                <a:extLst>
                  <a:ext uri="{FF2B5EF4-FFF2-40B4-BE49-F238E27FC236}">
                    <a16:creationId xmlns:a16="http://schemas.microsoft.com/office/drawing/2014/main" id="{89118BB3-B8E5-4761-A220-58DF673916E8}"/>
                  </a:ext>
                </a:extLst>
              </p:cNvPr>
              <p:cNvSpPr txBox="1">
                <a:spLocks noChangeArrowheads="1"/>
              </p:cNvSpPr>
              <p:nvPr/>
            </p:nvSpPr>
            <p:spPr bwMode="auto">
              <a:xfrm>
                <a:off x="6383" y="6707"/>
                <a:ext cx="83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Styling</a:t>
                </a:r>
                <a:endParaRPr lang="cs-CZ" sz="1600">
                  <a:latin typeface="Arial" charset="0"/>
                </a:endParaRPr>
              </a:p>
            </p:txBody>
          </p:sp>
          <p:sp>
            <p:nvSpPr>
              <p:cNvPr id="17" name="Text Box 15">
                <a:extLst>
                  <a:ext uri="{FF2B5EF4-FFF2-40B4-BE49-F238E27FC236}">
                    <a16:creationId xmlns:a16="http://schemas.microsoft.com/office/drawing/2014/main" id="{393F9A75-26E5-4639-BFFB-20A6F7CCD824}"/>
                  </a:ext>
                </a:extLst>
              </p:cNvPr>
              <p:cNvSpPr txBox="1">
                <a:spLocks noChangeArrowheads="1"/>
              </p:cNvSpPr>
              <p:nvPr/>
            </p:nvSpPr>
            <p:spPr bwMode="auto">
              <a:xfrm>
                <a:off x="4444" y="5880"/>
                <a:ext cx="739"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Brand name </a:t>
                </a:r>
                <a:endParaRPr lang="cs-CZ" sz="1600">
                  <a:latin typeface="Arial" charset="0"/>
                </a:endParaRPr>
              </a:p>
            </p:txBody>
          </p:sp>
          <p:sp>
            <p:nvSpPr>
              <p:cNvPr id="18" name="Text Box 16">
                <a:extLst>
                  <a:ext uri="{FF2B5EF4-FFF2-40B4-BE49-F238E27FC236}">
                    <a16:creationId xmlns:a16="http://schemas.microsoft.com/office/drawing/2014/main" id="{1EB70B05-E938-4727-A075-101D10FBED46}"/>
                  </a:ext>
                </a:extLst>
              </p:cNvPr>
              <p:cNvSpPr txBox="1">
                <a:spLocks noChangeArrowheads="1"/>
              </p:cNvSpPr>
              <p:nvPr/>
            </p:nvSpPr>
            <p:spPr bwMode="auto">
              <a:xfrm>
                <a:off x="4998" y="4226"/>
                <a:ext cx="1476"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Installation</a:t>
                </a:r>
                <a:endParaRPr lang="cs-CZ" sz="1600">
                  <a:latin typeface="Arial" charset="0"/>
                </a:endParaRPr>
              </a:p>
            </p:txBody>
          </p:sp>
          <p:sp>
            <p:nvSpPr>
              <p:cNvPr id="19" name="Text Box 17">
                <a:extLst>
                  <a:ext uri="{FF2B5EF4-FFF2-40B4-BE49-F238E27FC236}">
                    <a16:creationId xmlns:a16="http://schemas.microsoft.com/office/drawing/2014/main" id="{2D5F9385-E5FE-42A4-BF99-B5CB8087CCE0}"/>
                  </a:ext>
                </a:extLst>
              </p:cNvPr>
              <p:cNvSpPr txBox="1">
                <a:spLocks noChangeArrowheads="1"/>
              </p:cNvSpPr>
              <p:nvPr/>
            </p:nvSpPr>
            <p:spPr bwMode="auto">
              <a:xfrm>
                <a:off x="7952" y="5053"/>
                <a:ext cx="739" cy="551"/>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1600" b="1">
                    <a:latin typeface="Arial" charset="0"/>
                  </a:rPr>
                  <a:t>Spare</a:t>
                </a:r>
              </a:p>
              <a:p>
                <a:pPr algn="ctr" eaLnBrk="1" hangingPunct="1"/>
                <a:r>
                  <a:rPr lang="cs-CZ" sz="1600" b="1">
                    <a:latin typeface="Arial" charset="0"/>
                  </a:rPr>
                  <a:t>parts</a:t>
                </a:r>
                <a:endParaRPr lang="cs-CZ" sz="1600">
                  <a:latin typeface="Arial" charset="0"/>
                </a:endParaRPr>
              </a:p>
            </p:txBody>
          </p:sp>
          <p:sp>
            <p:nvSpPr>
              <p:cNvPr id="20" name="Text Box 18">
                <a:extLst>
                  <a:ext uri="{FF2B5EF4-FFF2-40B4-BE49-F238E27FC236}">
                    <a16:creationId xmlns:a16="http://schemas.microsoft.com/office/drawing/2014/main" id="{A6D6D441-227C-42AE-BABE-1425BB0CBEF3}"/>
                  </a:ext>
                </a:extLst>
              </p:cNvPr>
              <p:cNvSpPr txBox="1">
                <a:spLocks noChangeArrowheads="1"/>
              </p:cNvSpPr>
              <p:nvPr/>
            </p:nvSpPr>
            <p:spPr bwMode="auto">
              <a:xfrm>
                <a:off x="5552" y="7535"/>
                <a:ext cx="1293"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1600" b="1">
                    <a:latin typeface="Arial" charset="0"/>
                  </a:rPr>
                  <a:t>Instructions</a:t>
                </a:r>
                <a:endParaRPr lang="cs-CZ" sz="1600">
                  <a:latin typeface="Arial" charset="0"/>
                </a:endParaRPr>
              </a:p>
            </p:txBody>
          </p:sp>
          <p:sp>
            <p:nvSpPr>
              <p:cNvPr id="21" name="Text Box 19">
                <a:extLst>
                  <a:ext uri="{FF2B5EF4-FFF2-40B4-BE49-F238E27FC236}">
                    <a16:creationId xmlns:a16="http://schemas.microsoft.com/office/drawing/2014/main" id="{D2EBDDC2-C867-44C0-BD1F-FA31336FA8DF}"/>
                  </a:ext>
                </a:extLst>
              </p:cNvPr>
              <p:cNvSpPr txBox="1">
                <a:spLocks noChangeArrowheads="1"/>
              </p:cNvSpPr>
              <p:nvPr/>
            </p:nvSpPr>
            <p:spPr bwMode="auto">
              <a:xfrm>
                <a:off x="6844" y="4318"/>
                <a:ext cx="1385" cy="45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Warranty</a:t>
                </a:r>
                <a:endParaRPr lang="cs-CZ" sz="1600">
                  <a:latin typeface="Arial" charset="0"/>
                </a:endParaRPr>
              </a:p>
            </p:txBody>
          </p:sp>
          <p:sp>
            <p:nvSpPr>
              <p:cNvPr id="22" name="Text Box 20">
                <a:extLst>
                  <a:ext uri="{FF2B5EF4-FFF2-40B4-BE49-F238E27FC236}">
                    <a16:creationId xmlns:a16="http://schemas.microsoft.com/office/drawing/2014/main" id="{CE30F2AE-AB72-4DAA-BC57-434786D4FB2C}"/>
                  </a:ext>
                </a:extLst>
              </p:cNvPr>
              <p:cNvSpPr txBox="1">
                <a:spLocks noChangeArrowheads="1"/>
              </p:cNvSpPr>
              <p:nvPr/>
            </p:nvSpPr>
            <p:spPr bwMode="auto">
              <a:xfrm>
                <a:off x="3060" y="5421"/>
                <a:ext cx="1108" cy="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1600" b="1">
                    <a:latin typeface="Arial" charset="0"/>
                  </a:rPr>
                  <a:t>Deliveries</a:t>
                </a:r>
                <a:endParaRPr lang="cs-CZ" sz="1600">
                  <a:latin typeface="Arial" charset="0"/>
                </a:endParaRPr>
              </a:p>
            </p:txBody>
          </p:sp>
          <p:sp>
            <p:nvSpPr>
              <p:cNvPr id="23" name="Text Box 21">
                <a:extLst>
                  <a:ext uri="{FF2B5EF4-FFF2-40B4-BE49-F238E27FC236}">
                    <a16:creationId xmlns:a16="http://schemas.microsoft.com/office/drawing/2014/main" id="{29DF8EBD-27A0-4C4D-8435-2C71B219B9BC}"/>
                  </a:ext>
                </a:extLst>
              </p:cNvPr>
              <p:cNvSpPr txBox="1">
                <a:spLocks noChangeArrowheads="1"/>
              </p:cNvSpPr>
              <p:nvPr/>
            </p:nvSpPr>
            <p:spPr bwMode="auto">
              <a:xfrm>
                <a:off x="8044" y="5972"/>
                <a:ext cx="1292"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latin typeface="Arial" charset="0"/>
                  </a:rPr>
                  <a:t>Repair and maintenance </a:t>
                </a:r>
                <a:endParaRPr lang="cs-CZ" sz="1600">
                  <a:latin typeface="Arial" charset="0"/>
                </a:endParaRPr>
              </a:p>
            </p:txBody>
          </p:sp>
          <p:sp>
            <p:nvSpPr>
              <p:cNvPr id="24" name="Text Box 22">
                <a:extLst>
                  <a:ext uri="{FF2B5EF4-FFF2-40B4-BE49-F238E27FC236}">
                    <a16:creationId xmlns:a16="http://schemas.microsoft.com/office/drawing/2014/main" id="{4D82DC9B-D9D5-4401-9980-62EA45FE4B2E}"/>
                  </a:ext>
                </a:extLst>
              </p:cNvPr>
              <p:cNvSpPr txBox="1">
                <a:spLocks noChangeArrowheads="1"/>
              </p:cNvSpPr>
              <p:nvPr/>
            </p:nvSpPr>
            <p:spPr bwMode="auto">
              <a:xfrm>
                <a:off x="3244" y="6432"/>
                <a:ext cx="1108" cy="643"/>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1600" b="1">
                    <a:latin typeface="Arial" charset="0"/>
                  </a:rPr>
                  <a:t>Financial services</a:t>
                </a:r>
                <a:endParaRPr lang="cs-CZ" sz="1600">
                  <a:latin typeface="Arial" charset="0"/>
                </a:endParaRPr>
              </a:p>
            </p:txBody>
          </p:sp>
          <p:sp>
            <p:nvSpPr>
              <p:cNvPr id="25" name="Line 23">
                <a:extLst>
                  <a:ext uri="{FF2B5EF4-FFF2-40B4-BE49-F238E27FC236}">
                    <a16:creationId xmlns:a16="http://schemas.microsoft.com/office/drawing/2014/main" id="{B2BE87CD-5C09-4D2E-AE3F-C8C195457F89}"/>
                  </a:ext>
                </a:extLst>
              </p:cNvPr>
              <p:cNvSpPr>
                <a:spLocks noChangeShapeType="1"/>
              </p:cNvSpPr>
              <p:nvPr/>
            </p:nvSpPr>
            <p:spPr bwMode="auto">
              <a:xfrm>
                <a:off x="5091" y="5329"/>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 name="Line 24">
                <a:extLst>
                  <a:ext uri="{FF2B5EF4-FFF2-40B4-BE49-F238E27FC236}">
                    <a16:creationId xmlns:a16="http://schemas.microsoft.com/office/drawing/2014/main" id="{F6B9F5A1-E7BE-4216-9490-167D2911F3A4}"/>
                  </a:ext>
                </a:extLst>
              </p:cNvPr>
              <p:cNvSpPr>
                <a:spLocks noChangeShapeType="1"/>
              </p:cNvSpPr>
              <p:nvPr/>
            </p:nvSpPr>
            <p:spPr bwMode="auto">
              <a:xfrm flipH="1" flipV="1">
                <a:off x="3337" y="4409"/>
                <a:ext cx="2215" cy="14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7" name="Line 25">
                <a:extLst>
                  <a:ext uri="{FF2B5EF4-FFF2-40B4-BE49-F238E27FC236}">
                    <a16:creationId xmlns:a16="http://schemas.microsoft.com/office/drawing/2014/main" id="{7B05E6CA-3B37-4240-A50D-745E219404C3}"/>
                  </a:ext>
                </a:extLst>
              </p:cNvPr>
              <p:cNvSpPr>
                <a:spLocks noChangeShapeType="1"/>
              </p:cNvSpPr>
              <p:nvPr/>
            </p:nvSpPr>
            <p:spPr bwMode="auto">
              <a:xfrm flipV="1">
                <a:off x="7398" y="4409"/>
                <a:ext cx="1477" cy="10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 name="Line 26">
                <a:extLst>
                  <a:ext uri="{FF2B5EF4-FFF2-40B4-BE49-F238E27FC236}">
                    <a16:creationId xmlns:a16="http://schemas.microsoft.com/office/drawing/2014/main" id="{0AECF6AB-3160-4EC6-B54A-0E28F452CF26}"/>
                  </a:ext>
                </a:extLst>
              </p:cNvPr>
              <p:cNvSpPr>
                <a:spLocks noChangeShapeType="1"/>
              </p:cNvSpPr>
              <p:nvPr/>
            </p:nvSpPr>
            <p:spPr bwMode="auto">
              <a:xfrm>
                <a:off x="8229" y="7259"/>
                <a:ext cx="739" cy="45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 name="Text Box 27" descr="Pergamen">
                <a:extLst>
                  <a:ext uri="{FF2B5EF4-FFF2-40B4-BE49-F238E27FC236}">
                    <a16:creationId xmlns:a16="http://schemas.microsoft.com/office/drawing/2014/main" id="{6C35973C-2541-40A0-9ACE-327D418E97FE}"/>
                  </a:ext>
                </a:extLst>
              </p:cNvPr>
              <p:cNvSpPr txBox="1">
                <a:spLocks noChangeArrowheads="1"/>
              </p:cNvSpPr>
              <p:nvPr/>
            </p:nvSpPr>
            <p:spPr bwMode="auto">
              <a:xfrm>
                <a:off x="2691" y="3950"/>
                <a:ext cx="55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3600" b="1">
                    <a:latin typeface="Arial" charset="0"/>
                  </a:rPr>
                  <a:t>A</a:t>
                </a:r>
                <a:endParaRPr lang="cs-CZ" sz="3600">
                  <a:latin typeface="Arial" charset="0"/>
                </a:endParaRPr>
              </a:p>
            </p:txBody>
          </p:sp>
          <p:sp>
            <p:nvSpPr>
              <p:cNvPr id="30" name="Text Box 28" descr="Pergamen">
                <a:extLst>
                  <a:ext uri="{FF2B5EF4-FFF2-40B4-BE49-F238E27FC236}">
                    <a16:creationId xmlns:a16="http://schemas.microsoft.com/office/drawing/2014/main" id="{26072B69-0887-4575-9640-A8ED089E16F6}"/>
                  </a:ext>
                </a:extLst>
              </p:cNvPr>
              <p:cNvSpPr txBox="1">
                <a:spLocks noChangeArrowheads="1"/>
              </p:cNvSpPr>
              <p:nvPr/>
            </p:nvSpPr>
            <p:spPr bwMode="auto">
              <a:xfrm>
                <a:off x="8968" y="4042"/>
                <a:ext cx="646"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3600" b="1">
                    <a:latin typeface="Arial" charset="0"/>
                  </a:rPr>
                  <a:t>B</a:t>
                </a:r>
                <a:endParaRPr lang="cs-CZ" sz="3600">
                  <a:latin typeface="Arial" charset="0"/>
                </a:endParaRPr>
              </a:p>
            </p:txBody>
          </p:sp>
          <p:sp>
            <p:nvSpPr>
              <p:cNvPr id="31" name="Text Box 29" descr="Pergamen">
                <a:extLst>
                  <a:ext uri="{FF2B5EF4-FFF2-40B4-BE49-F238E27FC236}">
                    <a16:creationId xmlns:a16="http://schemas.microsoft.com/office/drawing/2014/main" id="{78DA2EE5-738C-453E-A1FA-02451848C045}"/>
                  </a:ext>
                </a:extLst>
              </p:cNvPr>
              <p:cNvSpPr txBox="1">
                <a:spLocks noChangeArrowheads="1"/>
              </p:cNvSpPr>
              <p:nvPr/>
            </p:nvSpPr>
            <p:spPr bwMode="auto">
              <a:xfrm>
                <a:off x="9060" y="7535"/>
                <a:ext cx="554" cy="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r>
                  <a:rPr lang="cs-CZ" sz="3600" b="1">
                    <a:latin typeface="Arial" charset="0"/>
                  </a:rPr>
                  <a:t>C</a:t>
                </a:r>
                <a:endParaRPr lang="cs-CZ" sz="3600">
                  <a:latin typeface="Arial" charset="0"/>
                </a:endParaRPr>
              </a:p>
            </p:txBody>
          </p:sp>
        </p:grpSp>
      </p:grpSp>
    </p:spTree>
    <p:extLst>
      <p:ext uri="{BB962C8B-B14F-4D97-AF65-F5344CB8AC3E}">
        <p14:creationId xmlns:p14="http://schemas.microsoft.com/office/powerpoint/2010/main" val="1302816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624903" cy="4704523"/>
          </a:xfrm>
          <a:prstGeom prst="rect">
            <a:avLst/>
          </a:prstGeom>
        </p:spPr>
        <p:txBody>
          <a:bodyPr>
            <a:noAutofit/>
          </a:bodyPr>
          <a:lstStyle/>
          <a:p>
            <a:r>
              <a:rPr lang="en-US" dirty="0"/>
              <a:t>Generic product: fulfils the basic function of the product (Bank Account: the basic function)</a:t>
            </a:r>
          </a:p>
          <a:p>
            <a:r>
              <a:rPr lang="en-US" dirty="0"/>
              <a:t>Expected product: minimal requirements expected by customer (BA: credit card, internet banking)</a:t>
            </a:r>
          </a:p>
          <a:p>
            <a:r>
              <a:rPr lang="en-US" dirty="0"/>
              <a:t>Augmented product: offers more than usually expected by customer (BA: international banking free, ATM free, loan, discount card)</a:t>
            </a:r>
          </a:p>
          <a:p>
            <a:r>
              <a:rPr lang="en-US" dirty="0"/>
              <a:t>Potential product: everything that can make the product perfect and ultimately increase the utility (BA: everything that is on the market and everything that is possible to offer)</a:t>
            </a: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570587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Product lifecycle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a:xfrm>
            <a:off x="10751840" y="6858000"/>
            <a:ext cx="1440160" cy="365125"/>
          </a:xfrm>
        </p:spPr>
        <p:txBody>
          <a:bodyPr/>
          <a:lstStyle/>
          <a:p>
            <a:fld id="{560808B9-4D1F-4069-9EB9-CD8802008F4E}" type="slidenum">
              <a:rPr lang="cs-CZ" smtClean="0"/>
              <a:pPr/>
              <a:t>18</a:t>
            </a:fld>
            <a:endParaRPr lang="cs-CZ" dirty="0"/>
          </a:p>
        </p:txBody>
      </p:sp>
      <p:grpSp>
        <p:nvGrpSpPr>
          <p:cNvPr id="21" name="Group 4">
            <a:extLst>
              <a:ext uri="{FF2B5EF4-FFF2-40B4-BE49-F238E27FC236}">
                <a16:creationId xmlns:a16="http://schemas.microsoft.com/office/drawing/2014/main" id="{7C4FB950-7567-407A-9D50-E786BE1F53D8}"/>
              </a:ext>
            </a:extLst>
          </p:cNvPr>
          <p:cNvGrpSpPr>
            <a:grpSpLocks noGrp="1" noChangeAspect="1"/>
          </p:cNvGrpSpPr>
          <p:nvPr/>
        </p:nvGrpSpPr>
        <p:grpSpPr bwMode="auto">
          <a:xfrm>
            <a:off x="2316560" y="1263055"/>
            <a:ext cx="8229600" cy="5411788"/>
            <a:chOff x="2196" y="11442"/>
            <a:chExt cx="7224" cy="4320"/>
          </a:xfrm>
        </p:grpSpPr>
        <p:sp>
          <p:nvSpPr>
            <p:cNvPr id="22" name="AutoShape 5">
              <a:extLst>
                <a:ext uri="{FF2B5EF4-FFF2-40B4-BE49-F238E27FC236}">
                  <a16:creationId xmlns:a16="http://schemas.microsoft.com/office/drawing/2014/main" id="{2A2D3065-0DFC-42D8-9E8F-85F19BF37E6C}"/>
                </a:ext>
              </a:extLst>
            </p:cNvPr>
            <p:cNvSpPr>
              <a:spLocks noChangeAspect="1" noChangeArrowheads="1"/>
            </p:cNvSpPr>
            <p:nvPr/>
          </p:nvSpPr>
          <p:spPr bwMode="auto">
            <a:xfrm>
              <a:off x="2196" y="11442"/>
              <a:ext cx="722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3" name="Line 6">
              <a:extLst>
                <a:ext uri="{FF2B5EF4-FFF2-40B4-BE49-F238E27FC236}">
                  <a16:creationId xmlns:a16="http://schemas.microsoft.com/office/drawing/2014/main" id="{D0EA0EBB-B961-4B54-A1FF-EDB93E298267}"/>
                </a:ext>
              </a:extLst>
            </p:cNvPr>
            <p:cNvSpPr>
              <a:spLocks noChangeShapeType="1"/>
            </p:cNvSpPr>
            <p:nvPr/>
          </p:nvSpPr>
          <p:spPr bwMode="auto">
            <a:xfrm>
              <a:off x="2916" y="15330"/>
              <a:ext cx="6480" cy="1"/>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 name="Line 7">
              <a:extLst>
                <a:ext uri="{FF2B5EF4-FFF2-40B4-BE49-F238E27FC236}">
                  <a16:creationId xmlns:a16="http://schemas.microsoft.com/office/drawing/2014/main" id="{CEAE267B-1D69-470A-A887-F2BDB113760F}"/>
                </a:ext>
              </a:extLst>
            </p:cNvPr>
            <p:cNvSpPr>
              <a:spLocks noChangeShapeType="1"/>
            </p:cNvSpPr>
            <p:nvPr/>
          </p:nvSpPr>
          <p:spPr bwMode="auto">
            <a:xfrm flipV="1">
              <a:off x="2916" y="11442"/>
              <a:ext cx="1" cy="388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 name="Freeform 8">
              <a:extLst>
                <a:ext uri="{FF2B5EF4-FFF2-40B4-BE49-F238E27FC236}">
                  <a16:creationId xmlns:a16="http://schemas.microsoft.com/office/drawing/2014/main" id="{65E4A83B-BF8B-40C7-8461-D426D7DAFC45}"/>
                </a:ext>
              </a:extLst>
            </p:cNvPr>
            <p:cNvSpPr>
              <a:spLocks/>
            </p:cNvSpPr>
            <p:nvPr/>
          </p:nvSpPr>
          <p:spPr bwMode="auto">
            <a:xfrm>
              <a:off x="2923" y="12012"/>
              <a:ext cx="6480" cy="3288"/>
            </a:xfrm>
            <a:custGeom>
              <a:avLst/>
              <a:gdLst>
                <a:gd name="T0" fmla="*/ 0 w 8100"/>
                <a:gd name="T1" fmla="*/ 2104 h 4110"/>
                <a:gd name="T2" fmla="*/ 1935 w 8100"/>
                <a:gd name="T3" fmla="*/ 77 h 4110"/>
                <a:gd name="T4" fmla="*/ 4147 w 8100"/>
                <a:gd name="T5" fmla="*/ 1643 h 4110"/>
                <a:gd name="T6" fmla="*/ 0 60000 65536"/>
                <a:gd name="T7" fmla="*/ 0 60000 65536"/>
                <a:gd name="T8" fmla="*/ 0 60000 65536"/>
                <a:gd name="T9" fmla="*/ 0 w 8100"/>
                <a:gd name="T10" fmla="*/ 0 h 4110"/>
                <a:gd name="T11" fmla="*/ 8100 w 8100"/>
                <a:gd name="T12" fmla="*/ 4110 h 4110"/>
              </a:gdLst>
              <a:ahLst/>
              <a:cxnLst>
                <a:cxn ang="T6">
                  <a:pos x="T0" y="T1"/>
                </a:cxn>
                <a:cxn ang="T7">
                  <a:pos x="T2" y="T3"/>
                </a:cxn>
                <a:cxn ang="T8">
                  <a:pos x="T4" y="T5"/>
                </a:cxn>
              </a:cxnLst>
              <a:rect l="T9" t="T10" r="T11" b="T12"/>
              <a:pathLst>
                <a:path w="8100" h="4110">
                  <a:moveTo>
                    <a:pt x="0" y="4110"/>
                  </a:moveTo>
                  <a:cubicBezTo>
                    <a:pt x="1215" y="2205"/>
                    <a:pt x="2430" y="300"/>
                    <a:pt x="3780" y="150"/>
                  </a:cubicBezTo>
                  <a:cubicBezTo>
                    <a:pt x="5130" y="0"/>
                    <a:pt x="7380" y="2700"/>
                    <a:pt x="8100" y="3210"/>
                  </a:cubicBezTo>
                </a:path>
              </a:pathLst>
            </a:custGeom>
            <a:noFill/>
            <a:ln w="2857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6" name="Freeform 9">
              <a:extLst>
                <a:ext uri="{FF2B5EF4-FFF2-40B4-BE49-F238E27FC236}">
                  <a16:creationId xmlns:a16="http://schemas.microsoft.com/office/drawing/2014/main" id="{AA70C1C2-0200-4C19-9953-D9AE0CCF8B29}"/>
                </a:ext>
              </a:extLst>
            </p:cNvPr>
            <p:cNvSpPr>
              <a:spLocks/>
            </p:cNvSpPr>
            <p:nvPr/>
          </p:nvSpPr>
          <p:spPr bwMode="auto">
            <a:xfrm>
              <a:off x="3780" y="13314"/>
              <a:ext cx="5184" cy="2280"/>
            </a:xfrm>
            <a:custGeom>
              <a:avLst/>
              <a:gdLst>
                <a:gd name="T0" fmla="*/ 0 w 6480"/>
                <a:gd name="T1" fmla="*/ 1459 h 2850"/>
                <a:gd name="T2" fmla="*/ 1290 w 6480"/>
                <a:gd name="T3" fmla="*/ 77 h 2850"/>
                <a:gd name="T4" fmla="*/ 3318 w 6480"/>
                <a:gd name="T5" fmla="*/ 998 h 2850"/>
                <a:gd name="T6" fmla="*/ 0 60000 65536"/>
                <a:gd name="T7" fmla="*/ 0 60000 65536"/>
                <a:gd name="T8" fmla="*/ 0 60000 65536"/>
                <a:gd name="T9" fmla="*/ 0 w 6480"/>
                <a:gd name="T10" fmla="*/ 0 h 2850"/>
                <a:gd name="T11" fmla="*/ 6480 w 6480"/>
                <a:gd name="T12" fmla="*/ 2850 h 2850"/>
              </a:gdLst>
              <a:ahLst/>
              <a:cxnLst>
                <a:cxn ang="T6">
                  <a:pos x="T0" y="T1"/>
                </a:cxn>
                <a:cxn ang="T7">
                  <a:pos x="T2" y="T3"/>
                </a:cxn>
                <a:cxn ang="T8">
                  <a:pos x="T4" y="T5"/>
                </a:cxn>
              </a:cxnLst>
              <a:rect l="T9" t="T10" r="T11" b="T12"/>
              <a:pathLst>
                <a:path w="6480" h="2850">
                  <a:moveTo>
                    <a:pt x="0" y="2850"/>
                  </a:moveTo>
                  <a:cubicBezTo>
                    <a:pt x="720" y="1575"/>
                    <a:pt x="1440" y="300"/>
                    <a:pt x="2520" y="150"/>
                  </a:cubicBezTo>
                  <a:cubicBezTo>
                    <a:pt x="3600" y="0"/>
                    <a:pt x="5820" y="1650"/>
                    <a:pt x="6480" y="1950"/>
                  </a:cubicBezTo>
                </a:path>
              </a:pathLst>
            </a:custGeom>
            <a:noFill/>
            <a:ln w="28575">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7" name="Text Box 10" descr="Pergamen">
              <a:extLst>
                <a:ext uri="{FF2B5EF4-FFF2-40B4-BE49-F238E27FC236}">
                  <a16:creationId xmlns:a16="http://schemas.microsoft.com/office/drawing/2014/main" id="{B659491D-9E36-4F04-B07E-29ADA7D268FE}"/>
                </a:ext>
              </a:extLst>
            </p:cNvPr>
            <p:cNvSpPr txBox="1">
              <a:spLocks noChangeArrowheads="1"/>
            </p:cNvSpPr>
            <p:nvPr/>
          </p:nvSpPr>
          <p:spPr bwMode="auto">
            <a:xfrm>
              <a:off x="2923" y="12925"/>
              <a:ext cx="1282"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sz="1600" b="1">
                  <a:solidFill>
                    <a:srgbClr val="000000"/>
                  </a:solidFill>
                  <a:latin typeface="Arial" charset="0"/>
                </a:rPr>
                <a:t>Introduction </a:t>
              </a:r>
              <a:endParaRPr lang="cs-CZ" sz="1600" b="1">
                <a:latin typeface="Arial" charset="0"/>
              </a:endParaRPr>
            </a:p>
          </p:txBody>
        </p:sp>
        <p:sp>
          <p:nvSpPr>
            <p:cNvPr id="28" name="Text Box 11" descr="Pergamen">
              <a:extLst>
                <a:ext uri="{FF2B5EF4-FFF2-40B4-BE49-F238E27FC236}">
                  <a16:creationId xmlns:a16="http://schemas.microsoft.com/office/drawing/2014/main" id="{42D233D2-740A-441E-A9F0-576FB147FB12}"/>
                </a:ext>
              </a:extLst>
            </p:cNvPr>
            <p:cNvSpPr txBox="1">
              <a:spLocks noChangeArrowheads="1"/>
            </p:cNvSpPr>
            <p:nvPr/>
          </p:nvSpPr>
          <p:spPr bwMode="auto">
            <a:xfrm>
              <a:off x="3864" y="12240"/>
              <a:ext cx="85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Growth</a:t>
              </a:r>
              <a:endParaRPr lang="cs-CZ" b="1">
                <a:latin typeface="Arial" charset="0"/>
              </a:endParaRPr>
            </a:p>
          </p:txBody>
        </p:sp>
        <p:sp>
          <p:nvSpPr>
            <p:cNvPr id="29" name="Text Box 12" descr="Pergamen">
              <a:extLst>
                <a:ext uri="{FF2B5EF4-FFF2-40B4-BE49-F238E27FC236}">
                  <a16:creationId xmlns:a16="http://schemas.microsoft.com/office/drawing/2014/main" id="{5E063D8C-05AF-440A-A808-D7D0DA9E45F8}"/>
                </a:ext>
              </a:extLst>
            </p:cNvPr>
            <p:cNvSpPr txBox="1">
              <a:spLocks noChangeArrowheads="1"/>
            </p:cNvSpPr>
            <p:nvPr/>
          </p:nvSpPr>
          <p:spPr bwMode="auto">
            <a:xfrm>
              <a:off x="4867" y="11716"/>
              <a:ext cx="1069"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Maturnity</a:t>
              </a:r>
              <a:endParaRPr lang="cs-CZ" b="1">
                <a:latin typeface="Arial" charset="0"/>
              </a:endParaRPr>
            </a:p>
          </p:txBody>
        </p:sp>
        <p:sp>
          <p:nvSpPr>
            <p:cNvPr id="30" name="Text Box 13" descr="Pergamen">
              <a:extLst>
                <a:ext uri="{FF2B5EF4-FFF2-40B4-BE49-F238E27FC236}">
                  <a16:creationId xmlns:a16="http://schemas.microsoft.com/office/drawing/2014/main" id="{8F951C8C-7B97-4903-ABE5-4D684E2235E5}"/>
                </a:ext>
              </a:extLst>
            </p:cNvPr>
            <p:cNvSpPr txBox="1">
              <a:spLocks noChangeArrowheads="1"/>
            </p:cNvSpPr>
            <p:nvPr/>
          </p:nvSpPr>
          <p:spPr bwMode="auto">
            <a:xfrm>
              <a:off x="6228" y="11730"/>
              <a:ext cx="12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Saturation</a:t>
              </a:r>
              <a:endParaRPr lang="cs-CZ">
                <a:latin typeface="Arial" charset="0"/>
              </a:endParaRPr>
            </a:p>
          </p:txBody>
        </p:sp>
        <p:sp>
          <p:nvSpPr>
            <p:cNvPr id="31" name="Text Box 14" descr="Pergamen">
              <a:extLst>
                <a:ext uri="{FF2B5EF4-FFF2-40B4-BE49-F238E27FC236}">
                  <a16:creationId xmlns:a16="http://schemas.microsoft.com/office/drawing/2014/main" id="{881E1196-1144-471C-BB05-D3CA8FDD5168}"/>
                </a:ext>
              </a:extLst>
            </p:cNvPr>
            <p:cNvSpPr txBox="1">
              <a:spLocks noChangeArrowheads="1"/>
            </p:cNvSpPr>
            <p:nvPr/>
          </p:nvSpPr>
          <p:spPr bwMode="auto">
            <a:xfrm>
              <a:off x="7668" y="12450"/>
              <a:ext cx="115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Decline</a:t>
              </a:r>
              <a:endParaRPr lang="cs-CZ">
                <a:latin typeface="Arial" charset="0"/>
              </a:endParaRPr>
            </a:p>
          </p:txBody>
        </p:sp>
        <p:sp>
          <p:nvSpPr>
            <p:cNvPr id="32" name="Text Box 15" descr="Pergamen">
              <a:extLst>
                <a:ext uri="{FF2B5EF4-FFF2-40B4-BE49-F238E27FC236}">
                  <a16:creationId xmlns:a16="http://schemas.microsoft.com/office/drawing/2014/main" id="{2B1F9581-E783-4DDA-881D-4B3A2155672E}"/>
                </a:ext>
              </a:extLst>
            </p:cNvPr>
            <p:cNvSpPr txBox="1">
              <a:spLocks noChangeArrowheads="1"/>
            </p:cNvSpPr>
            <p:nvPr/>
          </p:nvSpPr>
          <p:spPr bwMode="auto">
            <a:xfrm>
              <a:off x="6748" y="13198"/>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Sales</a:t>
              </a:r>
              <a:endParaRPr lang="cs-CZ">
                <a:latin typeface="Arial" charset="0"/>
              </a:endParaRPr>
            </a:p>
          </p:txBody>
        </p:sp>
        <p:sp>
          <p:nvSpPr>
            <p:cNvPr id="33" name="Text Box 16" descr="Pergamen">
              <a:extLst>
                <a:ext uri="{FF2B5EF4-FFF2-40B4-BE49-F238E27FC236}">
                  <a16:creationId xmlns:a16="http://schemas.microsoft.com/office/drawing/2014/main" id="{80B27497-A09C-492F-9486-86DFCDC699F0}"/>
                </a:ext>
              </a:extLst>
            </p:cNvPr>
            <p:cNvSpPr txBox="1">
              <a:spLocks noChangeArrowheads="1"/>
            </p:cNvSpPr>
            <p:nvPr/>
          </p:nvSpPr>
          <p:spPr bwMode="auto">
            <a:xfrm>
              <a:off x="6256" y="14093"/>
              <a:ext cx="99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3091" tIns="31545" rIns="63091" bIns="31545"/>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r>
                <a:rPr lang="cs-CZ" b="1">
                  <a:solidFill>
                    <a:srgbClr val="000000"/>
                  </a:solidFill>
                  <a:latin typeface="Arial" charset="0"/>
                </a:rPr>
                <a:t>Profit</a:t>
              </a:r>
              <a:endParaRPr lang="cs-CZ">
                <a:latin typeface="Arial" charset="0"/>
              </a:endParaRPr>
            </a:p>
          </p:txBody>
        </p:sp>
        <p:sp>
          <p:nvSpPr>
            <p:cNvPr id="34" name="Line 17">
              <a:extLst>
                <a:ext uri="{FF2B5EF4-FFF2-40B4-BE49-F238E27FC236}">
                  <a16:creationId xmlns:a16="http://schemas.microsoft.com/office/drawing/2014/main" id="{62C38F64-8D04-41A9-8E95-EB9C83F05FA0}"/>
                </a:ext>
              </a:extLst>
            </p:cNvPr>
            <p:cNvSpPr>
              <a:spLocks noChangeShapeType="1"/>
            </p:cNvSpPr>
            <p:nvPr/>
          </p:nvSpPr>
          <p:spPr bwMode="auto">
            <a:xfrm flipV="1">
              <a:off x="6684" y="13728"/>
              <a:ext cx="107" cy="2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5" name="Line 18">
              <a:extLst>
                <a:ext uri="{FF2B5EF4-FFF2-40B4-BE49-F238E27FC236}">
                  <a16:creationId xmlns:a16="http://schemas.microsoft.com/office/drawing/2014/main" id="{290A533B-BA52-41E7-81B8-4A148F58EFA1}"/>
                </a:ext>
              </a:extLst>
            </p:cNvPr>
            <p:cNvSpPr>
              <a:spLocks noChangeShapeType="1"/>
            </p:cNvSpPr>
            <p:nvPr/>
          </p:nvSpPr>
          <p:spPr bwMode="auto">
            <a:xfrm flipV="1">
              <a:off x="7068" y="12832"/>
              <a:ext cx="146" cy="3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sp>
        <p:nvSpPr>
          <p:cNvPr id="36" name="Text Box 20">
            <a:extLst>
              <a:ext uri="{FF2B5EF4-FFF2-40B4-BE49-F238E27FC236}">
                <a16:creationId xmlns:a16="http://schemas.microsoft.com/office/drawing/2014/main" id="{3F854FB3-8F4A-4D9E-BFED-3DDF9B3C22DA}"/>
              </a:ext>
            </a:extLst>
          </p:cNvPr>
          <p:cNvSpPr txBox="1">
            <a:spLocks noChangeArrowheads="1"/>
          </p:cNvSpPr>
          <p:nvPr/>
        </p:nvSpPr>
        <p:spPr bwMode="auto">
          <a:xfrm>
            <a:off x="2002235" y="1405931"/>
            <a:ext cx="10795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r>
              <a:rPr lang="cs-CZ" b="1">
                <a:latin typeface="Arial" charset="0"/>
              </a:rPr>
              <a:t>SALES</a:t>
            </a:r>
          </a:p>
          <a:p>
            <a:pPr eaLnBrk="1" hangingPunct="1">
              <a:spcBef>
                <a:spcPct val="50000"/>
              </a:spcBef>
            </a:pPr>
            <a:r>
              <a:rPr lang="cs-CZ" b="1">
                <a:latin typeface="Arial" charset="0"/>
              </a:rPr>
              <a:t>PROFIT</a:t>
            </a:r>
          </a:p>
        </p:txBody>
      </p:sp>
      <p:sp>
        <p:nvSpPr>
          <p:cNvPr id="37" name="Text Box 19">
            <a:extLst>
              <a:ext uri="{FF2B5EF4-FFF2-40B4-BE49-F238E27FC236}">
                <a16:creationId xmlns:a16="http://schemas.microsoft.com/office/drawing/2014/main" id="{39A21948-2512-4E25-85CD-E7040DF911FB}"/>
              </a:ext>
            </a:extLst>
          </p:cNvPr>
          <p:cNvSpPr txBox="1">
            <a:spLocks noChangeArrowheads="1"/>
          </p:cNvSpPr>
          <p:nvPr/>
        </p:nvSpPr>
        <p:spPr bwMode="auto">
          <a:xfrm>
            <a:off x="9288860" y="6263681"/>
            <a:ext cx="1079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r>
              <a:rPr lang="cs-CZ" b="1">
                <a:latin typeface="Arial" charset="0"/>
              </a:rPr>
              <a:t>TIME</a:t>
            </a:r>
          </a:p>
        </p:txBody>
      </p:sp>
    </p:spTree>
    <p:extLst>
      <p:ext uri="{BB962C8B-B14F-4D97-AF65-F5344CB8AC3E}">
        <p14:creationId xmlns:p14="http://schemas.microsoft.com/office/powerpoint/2010/main" val="1959148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Product lifecycle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a:xfrm>
            <a:off x="10751840" y="6858000"/>
            <a:ext cx="1440160" cy="365125"/>
          </a:xfrm>
        </p:spPr>
        <p:txBody>
          <a:bodyPr/>
          <a:lstStyle/>
          <a:p>
            <a:fld id="{560808B9-4D1F-4069-9EB9-CD8802008F4E}" type="slidenum">
              <a:rPr lang="cs-CZ" smtClean="0"/>
              <a:pPr/>
              <a:t>19</a:t>
            </a:fld>
            <a:endParaRPr lang="cs-CZ" dirty="0"/>
          </a:p>
        </p:txBody>
      </p:sp>
      <p:grpSp>
        <p:nvGrpSpPr>
          <p:cNvPr id="38" name="Group 20">
            <a:extLst>
              <a:ext uri="{FF2B5EF4-FFF2-40B4-BE49-F238E27FC236}">
                <a16:creationId xmlns:a16="http://schemas.microsoft.com/office/drawing/2014/main" id="{ABE145FB-E3F7-4B7C-8250-41143AF165AF}"/>
              </a:ext>
            </a:extLst>
          </p:cNvPr>
          <p:cNvGrpSpPr>
            <a:grpSpLocks noGrp="1"/>
          </p:cNvGrpSpPr>
          <p:nvPr/>
        </p:nvGrpSpPr>
        <p:grpSpPr bwMode="auto">
          <a:xfrm>
            <a:off x="1981200" y="1600201"/>
            <a:ext cx="8229600" cy="4525963"/>
            <a:chOff x="385" y="754"/>
            <a:chExt cx="4173" cy="3039"/>
          </a:xfrm>
        </p:grpSpPr>
        <p:sp>
          <p:nvSpPr>
            <p:cNvPr id="39" name="Line 3">
              <a:extLst>
                <a:ext uri="{FF2B5EF4-FFF2-40B4-BE49-F238E27FC236}">
                  <a16:creationId xmlns:a16="http://schemas.microsoft.com/office/drawing/2014/main" id="{6ACEB132-7D16-451D-83DC-678C4A7BEF74}"/>
                </a:ext>
              </a:extLst>
            </p:cNvPr>
            <p:cNvSpPr>
              <a:spLocks noChangeShapeType="1"/>
            </p:cNvSpPr>
            <p:nvPr/>
          </p:nvSpPr>
          <p:spPr bwMode="auto">
            <a:xfrm>
              <a:off x="385" y="890"/>
              <a:ext cx="0" cy="1134"/>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40" name="Line 4">
              <a:extLst>
                <a:ext uri="{FF2B5EF4-FFF2-40B4-BE49-F238E27FC236}">
                  <a16:creationId xmlns:a16="http://schemas.microsoft.com/office/drawing/2014/main" id="{335823B0-8B62-4C23-9E67-A12D9E28C2EA}"/>
                </a:ext>
              </a:extLst>
            </p:cNvPr>
            <p:cNvSpPr>
              <a:spLocks noChangeShapeType="1"/>
            </p:cNvSpPr>
            <p:nvPr/>
          </p:nvSpPr>
          <p:spPr bwMode="auto">
            <a:xfrm>
              <a:off x="385" y="2024"/>
              <a:ext cx="14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1" name="Freeform 5">
              <a:extLst>
                <a:ext uri="{FF2B5EF4-FFF2-40B4-BE49-F238E27FC236}">
                  <a16:creationId xmlns:a16="http://schemas.microsoft.com/office/drawing/2014/main" id="{139BBBC1-DEA8-4D3E-B587-04BB1B199BB7}"/>
                </a:ext>
              </a:extLst>
            </p:cNvPr>
            <p:cNvSpPr>
              <a:spLocks/>
            </p:cNvSpPr>
            <p:nvPr/>
          </p:nvSpPr>
          <p:spPr bwMode="auto">
            <a:xfrm>
              <a:off x="385" y="1154"/>
              <a:ext cx="1769" cy="825"/>
            </a:xfrm>
            <a:custGeom>
              <a:avLst/>
              <a:gdLst>
                <a:gd name="T0" fmla="*/ 0 w 1769"/>
                <a:gd name="T1" fmla="*/ 825 h 825"/>
                <a:gd name="T2" fmla="*/ 363 w 1769"/>
                <a:gd name="T3" fmla="*/ 53 h 825"/>
                <a:gd name="T4" fmla="*/ 1044 w 1769"/>
                <a:gd name="T5" fmla="*/ 507 h 825"/>
                <a:gd name="T6" fmla="*/ 1361 w 1769"/>
                <a:gd name="T7" fmla="*/ 144 h 825"/>
                <a:gd name="T8" fmla="*/ 1542 w 1769"/>
                <a:gd name="T9" fmla="*/ 53 h 825"/>
                <a:gd name="T10" fmla="*/ 1769 w 1769"/>
                <a:gd name="T11" fmla="*/ 326 h 825"/>
                <a:gd name="T12" fmla="*/ 0 60000 65536"/>
                <a:gd name="T13" fmla="*/ 0 60000 65536"/>
                <a:gd name="T14" fmla="*/ 0 60000 65536"/>
                <a:gd name="T15" fmla="*/ 0 60000 65536"/>
                <a:gd name="T16" fmla="*/ 0 60000 65536"/>
                <a:gd name="T17" fmla="*/ 0 60000 65536"/>
                <a:gd name="T18" fmla="*/ 0 w 1769"/>
                <a:gd name="T19" fmla="*/ 0 h 825"/>
                <a:gd name="T20" fmla="*/ 1769 w 1769"/>
                <a:gd name="T21" fmla="*/ 825 h 825"/>
              </a:gdLst>
              <a:ahLst/>
              <a:cxnLst>
                <a:cxn ang="T12">
                  <a:pos x="T0" y="T1"/>
                </a:cxn>
                <a:cxn ang="T13">
                  <a:pos x="T2" y="T3"/>
                </a:cxn>
                <a:cxn ang="T14">
                  <a:pos x="T4" y="T5"/>
                </a:cxn>
                <a:cxn ang="T15">
                  <a:pos x="T6" y="T7"/>
                </a:cxn>
                <a:cxn ang="T16">
                  <a:pos x="T8" y="T9"/>
                </a:cxn>
                <a:cxn ang="T17">
                  <a:pos x="T10" y="T11"/>
                </a:cxn>
              </a:cxnLst>
              <a:rect l="T18" t="T19" r="T20" b="T21"/>
              <a:pathLst>
                <a:path w="1769" h="825">
                  <a:moveTo>
                    <a:pt x="0" y="825"/>
                  </a:moveTo>
                  <a:cubicBezTo>
                    <a:pt x="94" y="465"/>
                    <a:pt x="189" y="106"/>
                    <a:pt x="363" y="53"/>
                  </a:cubicBezTo>
                  <a:cubicBezTo>
                    <a:pt x="537" y="0"/>
                    <a:pt x="878" y="492"/>
                    <a:pt x="1044" y="507"/>
                  </a:cubicBezTo>
                  <a:cubicBezTo>
                    <a:pt x="1210" y="522"/>
                    <a:pt x="1278" y="220"/>
                    <a:pt x="1361" y="144"/>
                  </a:cubicBezTo>
                  <a:cubicBezTo>
                    <a:pt x="1444" y="68"/>
                    <a:pt x="1474" y="23"/>
                    <a:pt x="1542" y="53"/>
                  </a:cubicBezTo>
                  <a:cubicBezTo>
                    <a:pt x="1610" y="83"/>
                    <a:pt x="1731" y="280"/>
                    <a:pt x="1769" y="326"/>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42" name="Line 6">
              <a:extLst>
                <a:ext uri="{FF2B5EF4-FFF2-40B4-BE49-F238E27FC236}">
                  <a16:creationId xmlns:a16="http://schemas.microsoft.com/office/drawing/2014/main" id="{6664149F-74D6-4D19-94A3-C4CD0C368667}"/>
                </a:ext>
              </a:extLst>
            </p:cNvPr>
            <p:cNvSpPr>
              <a:spLocks noChangeShapeType="1"/>
            </p:cNvSpPr>
            <p:nvPr/>
          </p:nvSpPr>
          <p:spPr bwMode="auto">
            <a:xfrm>
              <a:off x="385"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43" name="Line 7">
              <a:extLst>
                <a:ext uri="{FF2B5EF4-FFF2-40B4-BE49-F238E27FC236}">
                  <a16:creationId xmlns:a16="http://schemas.microsoft.com/office/drawing/2014/main" id="{C1C22058-45E6-49F2-B096-62ED8BE5658E}"/>
                </a:ext>
              </a:extLst>
            </p:cNvPr>
            <p:cNvSpPr>
              <a:spLocks noChangeShapeType="1"/>
            </p:cNvSpPr>
            <p:nvPr/>
          </p:nvSpPr>
          <p:spPr bwMode="auto">
            <a:xfrm>
              <a:off x="385" y="3793"/>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4" name="Freeform 8">
              <a:extLst>
                <a:ext uri="{FF2B5EF4-FFF2-40B4-BE49-F238E27FC236}">
                  <a16:creationId xmlns:a16="http://schemas.microsoft.com/office/drawing/2014/main" id="{DADC70C9-C6E3-49DE-8727-322298C1CA0B}"/>
                </a:ext>
              </a:extLst>
            </p:cNvPr>
            <p:cNvSpPr>
              <a:spLocks/>
            </p:cNvSpPr>
            <p:nvPr/>
          </p:nvSpPr>
          <p:spPr bwMode="auto">
            <a:xfrm>
              <a:off x="431" y="2908"/>
              <a:ext cx="952" cy="794"/>
            </a:xfrm>
            <a:custGeom>
              <a:avLst/>
              <a:gdLst>
                <a:gd name="T0" fmla="*/ 0 w 952"/>
                <a:gd name="T1" fmla="*/ 794 h 794"/>
                <a:gd name="T2" fmla="*/ 362 w 952"/>
                <a:gd name="T3" fmla="*/ 23 h 794"/>
                <a:gd name="T4" fmla="*/ 952 w 952"/>
                <a:gd name="T5" fmla="*/ 658 h 794"/>
                <a:gd name="T6" fmla="*/ 0 60000 65536"/>
                <a:gd name="T7" fmla="*/ 0 60000 65536"/>
                <a:gd name="T8" fmla="*/ 0 60000 65536"/>
                <a:gd name="T9" fmla="*/ 0 w 952"/>
                <a:gd name="T10" fmla="*/ 0 h 794"/>
                <a:gd name="T11" fmla="*/ 952 w 952"/>
                <a:gd name="T12" fmla="*/ 794 h 794"/>
              </a:gdLst>
              <a:ahLst/>
              <a:cxnLst>
                <a:cxn ang="T6">
                  <a:pos x="T0" y="T1"/>
                </a:cxn>
                <a:cxn ang="T7">
                  <a:pos x="T2" y="T3"/>
                </a:cxn>
                <a:cxn ang="T8">
                  <a:pos x="T4" y="T5"/>
                </a:cxn>
              </a:cxnLst>
              <a:rect l="T9" t="T10" r="T11" b="T12"/>
              <a:pathLst>
                <a:path w="952" h="794">
                  <a:moveTo>
                    <a:pt x="0" y="794"/>
                  </a:moveTo>
                  <a:cubicBezTo>
                    <a:pt x="101" y="420"/>
                    <a:pt x="203" y="46"/>
                    <a:pt x="362" y="23"/>
                  </a:cubicBezTo>
                  <a:cubicBezTo>
                    <a:pt x="521" y="0"/>
                    <a:pt x="854" y="552"/>
                    <a:pt x="952" y="658"/>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45" name="Line 9">
              <a:extLst>
                <a:ext uri="{FF2B5EF4-FFF2-40B4-BE49-F238E27FC236}">
                  <a16:creationId xmlns:a16="http://schemas.microsoft.com/office/drawing/2014/main" id="{28DD9116-6A39-4276-9A3A-2CFF1D8FE216}"/>
                </a:ext>
              </a:extLst>
            </p:cNvPr>
            <p:cNvSpPr>
              <a:spLocks noChangeShapeType="1"/>
            </p:cNvSpPr>
            <p:nvPr/>
          </p:nvSpPr>
          <p:spPr bwMode="auto">
            <a:xfrm>
              <a:off x="2608" y="845"/>
              <a:ext cx="0" cy="118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46" name="Line 10">
              <a:extLst>
                <a:ext uri="{FF2B5EF4-FFF2-40B4-BE49-F238E27FC236}">
                  <a16:creationId xmlns:a16="http://schemas.microsoft.com/office/drawing/2014/main" id="{5590F5A3-7D2A-4135-89B2-7D16B5C3E867}"/>
                </a:ext>
              </a:extLst>
            </p:cNvPr>
            <p:cNvSpPr>
              <a:spLocks noChangeShapeType="1"/>
            </p:cNvSpPr>
            <p:nvPr/>
          </p:nvSpPr>
          <p:spPr bwMode="auto">
            <a:xfrm>
              <a:off x="2608" y="2024"/>
              <a:ext cx="154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7" name="Freeform 11">
              <a:extLst>
                <a:ext uri="{FF2B5EF4-FFF2-40B4-BE49-F238E27FC236}">
                  <a16:creationId xmlns:a16="http://schemas.microsoft.com/office/drawing/2014/main" id="{AE19F68C-FC60-42AA-8DE4-E29A91EF16AA}"/>
                </a:ext>
              </a:extLst>
            </p:cNvPr>
            <p:cNvSpPr>
              <a:spLocks/>
            </p:cNvSpPr>
            <p:nvPr/>
          </p:nvSpPr>
          <p:spPr bwMode="auto">
            <a:xfrm>
              <a:off x="2608" y="958"/>
              <a:ext cx="1497" cy="1021"/>
            </a:xfrm>
            <a:custGeom>
              <a:avLst/>
              <a:gdLst>
                <a:gd name="T0" fmla="*/ 0 w 1497"/>
                <a:gd name="T1" fmla="*/ 1021 h 1021"/>
                <a:gd name="T2" fmla="*/ 181 w 1497"/>
                <a:gd name="T3" fmla="*/ 476 h 1021"/>
                <a:gd name="T4" fmla="*/ 453 w 1497"/>
                <a:gd name="T5" fmla="*/ 703 h 1021"/>
                <a:gd name="T6" fmla="*/ 590 w 1497"/>
                <a:gd name="T7" fmla="*/ 340 h 1021"/>
                <a:gd name="T8" fmla="*/ 816 w 1497"/>
                <a:gd name="T9" fmla="*/ 522 h 1021"/>
                <a:gd name="T10" fmla="*/ 907 w 1497"/>
                <a:gd name="T11" fmla="*/ 113 h 1021"/>
                <a:gd name="T12" fmla="*/ 1179 w 1497"/>
                <a:gd name="T13" fmla="*/ 386 h 1021"/>
                <a:gd name="T14" fmla="*/ 1270 w 1497"/>
                <a:gd name="T15" fmla="*/ 23 h 1021"/>
                <a:gd name="T16" fmla="*/ 1497 w 1497"/>
                <a:gd name="T17" fmla="*/ 249 h 10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97"/>
                <a:gd name="T28" fmla="*/ 0 h 1021"/>
                <a:gd name="T29" fmla="*/ 1497 w 1497"/>
                <a:gd name="T30" fmla="*/ 1021 h 10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97" h="1021">
                  <a:moveTo>
                    <a:pt x="0" y="1021"/>
                  </a:moveTo>
                  <a:cubicBezTo>
                    <a:pt x="53" y="775"/>
                    <a:pt x="106" y="529"/>
                    <a:pt x="181" y="476"/>
                  </a:cubicBezTo>
                  <a:cubicBezTo>
                    <a:pt x="256" y="423"/>
                    <a:pt x="385" y="726"/>
                    <a:pt x="453" y="703"/>
                  </a:cubicBezTo>
                  <a:cubicBezTo>
                    <a:pt x="521" y="680"/>
                    <a:pt x="530" y="370"/>
                    <a:pt x="590" y="340"/>
                  </a:cubicBezTo>
                  <a:cubicBezTo>
                    <a:pt x="650" y="310"/>
                    <a:pt x="763" y="560"/>
                    <a:pt x="816" y="522"/>
                  </a:cubicBezTo>
                  <a:cubicBezTo>
                    <a:pt x="869" y="484"/>
                    <a:pt x="846" y="136"/>
                    <a:pt x="907" y="113"/>
                  </a:cubicBezTo>
                  <a:cubicBezTo>
                    <a:pt x="968" y="90"/>
                    <a:pt x="1119" y="401"/>
                    <a:pt x="1179" y="386"/>
                  </a:cubicBezTo>
                  <a:cubicBezTo>
                    <a:pt x="1239" y="371"/>
                    <a:pt x="1217" y="46"/>
                    <a:pt x="1270" y="23"/>
                  </a:cubicBezTo>
                  <a:cubicBezTo>
                    <a:pt x="1323" y="0"/>
                    <a:pt x="1459" y="211"/>
                    <a:pt x="1497" y="249"/>
                  </a:cubicBezTo>
                </a:path>
              </a:pathLst>
            </a:custGeom>
            <a:noFill/>
            <a:ln w="381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48" name="Line 12">
              <a:extLst>
                <a:ext uri="{FF2B5EF4-FFF2-40B4-BE49-F238E27FC236}">
                  <a16:creationId xmlns:a16="http://schemas.microsoft.com/office/drawing/2014/main" id="{E3B0159C-6887-4695-AC83-2EF93D37BAA8}"/>
                </a:ext>
              </a:extLst>
            </p:cNvPr>
            <p:cNvSpPr>
              <a:spLocks noChangeShapeType="1"/>
            </p:cNvSpPr>
            <p:nvPr/>
          </p:nvSpPr>
          <p:spPr bwMode="auto">
            <a:xfrm>
              <a:off x="2608" y="2341"/>
              <a:ext cx="0" cy="145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49" name="Line 13">
              <a:extLst>
                <a:ext uri="{FF2B5EF4-FFF2-40B4-BE49-F238E27FC236}">
                  <a16:creationId xmlns:a16="http://schemas.microsoft.com/office/drawing/2014/main" id="{6453EA02-1AAC-4D04-8DEF-78690DF82F53}"/>
                </a:ext>
              </a:extLst>
            </p:cNvPr>
            <p:cNvSpPr>
              <a:spLocks noChangeShapeType="1"/>
            </p:cNvSpPr>
            <p:nvPr/>
          </p:nvSpPr>
          <p:spPr bwMode="auto">
            <a:xfrm>
              <a:off x="2608" y="3793"/>
              <a:ext cx="15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50" name="Line 14">
              <a:extLst>
                <a:ext uri="{FF2B5EF4-FFF2-40B4-BE49-F238E27FC236}">
                  <a16:creationId xmlns:a16="http://schemas.microsoft.com/office/drawing/2014/main" id="{FB61661B-B8B8-4C8C-B866-B86F1BC065F0}"/>
                </a:ext>
              </a:extLst>
            </p:cNvPr>
            <p:cNvSpPr>
              <a:spLocks noChangeShapeType="1"/>
            </p:cNvSpPr>
            <p:nvPr/>
          </p:nvSpPr>
          <p:spPr bwMode="auto">
            <a:xfrm flipV="1">
              <a:off x="2653" y="2704"/>
              <a:ext cx="635" cy="1044"/>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1" name="Line 15">
              <a:extLst>
                <a:ext uri="{FF2B5EF4-FFF2-40B4-BE49-F238E27FC236}">
                  <a16:creationId xmlns:a16="http://schemas.microsoft.com/office/drawing/2014/main" id="{F2921E29-FB90-4BD3-A418-94E46528A0FD}"/>
                </a:ext>
              </a:extLst>
            </p:cNvPr>
            <p:cNvSpPr>
              <a:spLocks noChangeShapeType="1"/>
            </p:cNvSpPr>
            <p:nvPr/>
          </p:nvSpPr>
          <p:spPr bwMode="auto">
            <a:xfrm>
              <a:off x="3288" y="2704"/>
              <a:ext cx="363" cy="953"/>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2" name="Text Box 16">
              <a:extLst>
                <a:ext uri="{FF2B5EF4-FFF2-40B4-BE49-F238E27FC236}">
                  <a16:creationId xmlns:a16="http://schemas.microsoft.com/office/drawing/2014/main" id="{7580FCF1-4B63-4E86-887D-3740D32E5BE6}"/>
                </a:ext>
              </a:extLst>
            </p:cNvPr>
            <p:cNvSpPr txBox="1">
              <a:spLocks noChangeArrowheads="1"/>
            </p:cNvSpPr>
            <p:nvPr/>
          </p:nvSpPr>
          <p:spPr bwMode="auto">
            <a:xfrm>
              <a:off x="703" y="845"/>
              <a:ext cx="111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solidFill>
                    <a:srgbClr val="FF3300"/>
                  </a:solidFill>
                  <a:latin typeface="Arial" charset="0"/>
                </a:rPr>
                <a:t>RECYCLE</a:t>
              </a:r>
              <a:r>
                <a:rPr lang="en-US" b="1">
                  <a:solidFill>
                    <a:srgbClr val="FF3300"/>
                  </a:solidFill>
                  <a:latin typeface="Arial" charset="0"/>
                </a:rPr>
                <a:t>/STYLE</a:t>
              </a:r>
              <a:endParaRPr lang="cs-CZ" b="1">
                <a:solidFill>
                  <a:srgbClr val="FF3300"/>
                </a:solidFill>
                <a:latin typeface="Arial" charset="0"/>
              </a:endParaRPr>
            </a:p>
          </p:txBody>
        </p:sp>
        <p:sp>
          <p:nvSpPr>
            <p:cNvPr id="53" name="Text Box 17">
              <a:extLst>
                <a:ext uri="{FF2B5EF4-FFF2-40B4-BE49-F238E27FC236}">
                  <a16:creationId xmlns:a16="http://schemas.microsoft.com/office/drawing/2014/main" id="{25BCB9BB-DD8E-4F46-BC3E-0ADA0795E180}"/>
                </a:ext>
              </a:extLst>
            </p:cNvPr>
            <p:cNvSpPr txBox="1">
              <a:spLocks noChangeArrowheads="1"/>
            </p:cNvSpPr>
            <p:nvPr/>
          </p:nvSpPr>
          <p:spPr bwMode="auto">
            <a:xfrm>
              <a:off x="431" y="2387"/>
              <a:ext cx="113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solidFill>
                    <a:srgbClr val="FF3300"/>
                  </a:solidFill>
                  <a:latin typeface="Arial" charset="0"/>
                </a:rPr>
                <a:t>FASHION</a:t>
              </a:r>
            </a:p>
          </p:txBody>
        </p:sp>
        <p:sp>
          <p:nvSpPr>
            <p:cNvPr id="54" name="Text Box 18">
              <a:extLst>
                <a:ext uri="{FF2B5EF4-FFF2-40B4-BE49-F238E27FC236}">
                  <a16:creationId xmlns:a16="http://schemas.microsoft.com/office/drawing/2014/main" id="{6F5DA81A-B561-44E3-9039-4BBF822706F7}"/>
                </a:ext>
              </a:extLst>
            </p:cNvPr>
            <p:cNvSpPr txBox="1">
              <a:spLocks noChangeArrowheads="1"/>
            </p:cNvSpPr>
            <p:nvPr/>
          </p:nvSpPr>
          <p:spPr bwMode="auto">
            <a:xfrm>
              <a:off x="2653" y="754"/>
              <a:ext cx="1905"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solidFill>
                    <a:srgbClr val="FF3300"/>
                  </a:solidFill>
                  <a:latin typeface="Arial" charset="0"/>
                </a:rPr>
                <a:t>WAVY CYCLE</a:t>
              </a:r>
            </a:p>
          </p:txBody>
        </p:sp>
        <p:sp>
          <p:nvSpPr>
            <p:cNvPr id="55" name="Text Box 19">
              <a:extLst>
                <a:ext uri="{FF2B5EF4-FFF2-40B4-BE49-F238E27FC236}">
                  <a16:creationId xmlns:a16="http://schemas.microsoft.com/office/drawing/2014/main" id="{E0501817-502A-46A3-A4FD-EDC46B548F46}"/>
                </a:ext>
              </a:extLst>
            </p:cNvPr>
            <p:cNvSpPr txBox="1">
              <a:spLocks noChangeArrowheads="1"/>
            </p:cNvSpPr>
            <p:nvPr/>
          </p:nvSpPr>
          <p:spPr bwMode="auto">
            <a:xfrm>
              <a:off x="2699" y="2251"/>
              <a:ext cx="140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solidFill>
                    <a:srgbClr val="FF3300"/>
                  </a:solidFill>
                  <a:latin typeface="Arial" charset="0"/>
                </a:rPr>
                <a:t>FASHION HIT</a:t>
              </a:r>
            </a:p>
          </p:txBody>
        </p:sp>
      </p:grpSp>
    </p:spTree>
    <p:extLst>
      <p:ext uri="{BB962C8B-B14F-4D97-AF65-F5344CB8AC3E}">
        <p14:creationId xmlns:p14="http://schemas.microsoft.com/office/powerpoint/2010/main" val="193277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MARKETING MIX 1</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describe the nature of marketing mix in services with special focus on product</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Product lifecycle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a:xfrm>
            <a:off x="10751840" y="6858000"/>
            <a:ext cx="1440160" cy="365125"/>
          </a:xfrm>
        </p:spPr>
        <p:txBody>
          <a:bodyPr/>
          <a:lstStyle/>
          <a:p>
            <a:fld id="{560808B9-4D1F-4069-9EB9-CD8802008F4E}" type="slidenum">
              <a:rPr lang="cs-CZ" smtClean="0"/>
              <a:pPr/>
              <a:t>20</a:t>
            </a:fld>
            <a:endParaRPr lang="cs-CZ" dirty="0"/>
          </a:p>
        </p:txBody>
      </p:sp>
      <p:pic>
        <p:nvPicPr>
          <p:cNvPr id="22" name="Zástupný symbol pro obsah 4" descr="Bez názvu.bmp">
            <a:extLst>
              <a:ext uri="{FF2B5EF4-FFF2-40B4-BE49-F238E27FC236}">
                <a16:creationId xmlns:a16="http://schemas.microsoft.com/office/drawing/2014/main" id="{73A9461B-21C4-4BCD-BECE-FC00552328B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697162" y="1414221"/>
            <a:ext cx="6797675" cy="4525963"/>
          </a:xfrm>
          <a:prstGeom prst="rect">
            <a:avLst/>
          </a:prstGeom>
        </p:spPr>
      </p:pic>
    </p:spTree>
    <p:extLst>
      <p:ext uri="{BB962C8B-B14F-4D97-AF65-F5344CB8AC3E}">
        <p14:creationId xmlns:p14="http://schemas.microsoft.com/office/powerpoint/2010/main" val="823061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624903" cy="4704523"/>
          </a:xfrm>
          <a:prstGeom prst="rect">
            <a:avLst/>
          </a:prstGeom>
        </p:spPr>
        <p:txBody>
          <a:bodyPr>
            <a:noAutofit/>
          </a:bodyPr>
          <a:lstStyle/>
          <a:p>
            <a:r>
              <a:rPr lang="cs-CZ" sz="3600" b="1" dirty="0"/>
              <a:t>Customer benefit concept:</a:t>
            </a:r>
          </a:p>
          <a:p>
            <a:r>
              <a:rPr lang="en-US" sz="3600" dirty="0"/>
              <a:t>The service product which is offered in the market must have its origin in the benefits which the customers are seeking. </a:t>
            </a:r>
            <a:endParaRPr lang="cs-CZ" sz="3600" dirty="0"/>
          </a:p>
          <a:p>
            <a:r>
              <a:rPr lang="en-US" sz="3600" dirty="0"/>
              <a:t>But, the problem is that customers themselves may not have a clear idea of what they are seeking, or they may find it difficult to express or it may be a combination  of  several  benefits  and  not  a  single  one.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1046917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681192" cy="4704523"/>
          </a:xfrm>
          <a:prstGeom prst="rect">
            <a:avLst/>
          </a:prstGeom>
        </p:spPr>
        <p:txBody>
          <a:bodyPr>
            <a:noAutofit/>
          </a:bodyPr>
          <a:lstStyle/>
          <a:p>
            <a:r>
              <a:rPr lang="cs-CZ" sz="3600" b="1" dirty="0"/>
              <a:t>Customer benefit concept:</a:t>
            </a:r>
          </a:p>
          <a:p>
            <a:r>
              <a:rPr lang="en-US" sz="3600" dirty="0"/>
              <a:t> Over  a  period  of  time,  the  benefits sought  may  also  change.  </a:t>
            </a:r>
            <a:endParaRPr lang="cs-CZ" sz="3600" dirty="0"/>
          </a:p>
          <a:p>
            <a:r>
              <a:rPr lang="en-US" sz="3600" dirty="0"/>
              <a:t>This  change  in  customer  may  come  about  by  a  satisfactory  or unhappy  experience  in  </a:t>
            </a:r>
            <a:r>
              <a:rPr lang="en-US" sz="3600" dirty="0" err="1"/>
              <a:t>utilising</a:t>
            </a:r>
            <a:r>
              <a:rPr lang="en-US" sz="3600" dirty="0"/>
              <a:t>  the  service,  through  increased  sophistication  in  service  use and consumption, and changing expectations. </a:t>
            </a:r>
            <a:endParaRPr lang="cs-CZ" sz="3600" dirty="0"/>
          </a:p>
          <a:p>
            <a:r>
              <a:rPr lang="en-US" sz="3600" dirty="0"/>
              <a:t>All these make the issue of marketing a service product more complex.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2271607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624903" cy="4704523"/>
          </a:xfrm>
          <a:prstGeom prst="rect">
            <a:avLst/>
          </a:prstGeom>
        </p:spPr>
        <p:txBody>
          <a:bodyPr>
            <a:noAutofit/>
          </a:bodyPr>
          <a:lstStyle/>
          <a:p>
            <a:r>
              <a:rPr lang="cs-CZ" sz="3600" b="1" dirty="0"/>
              <a:t>Service concept:</a:t>
            </a:r>
          </a:p>
          <a:p>
            <a:r>
              <a:rPr lang="en-US" sz="3600" dirty="0"/>
              <a:t>Using the customer benefits as starting point, the service concept defines the specific benefits which the service offers. </a:t>
            </a:r>
            <a:endParaRPr lang="cs-CZ" sz="3600" dirty="0"/>
          </a:p>
          <a:p>
            <a:r>
              <a:rPr lang="en-US" sz="3600" dirty="0"/>
              <a:t>At the generic level, the service concept refers to the basic service  which  is  being  offered.  </a:t>
            </a:r>
            <a:endParaRPr lang="cs-CZ" sz="3600" dirty="0"/>
          </a:p>
          <a:p>
            <a:r>
              <a:rPr lang="en-US" sz="3600" dirty="0"/>
              <a:t>A  </a:t>
            </a:r>
            <a:r>
              <a:rPr lang="en-US" sz="3600" dirty="0" err="1"/>
              <a:t>centre</a:t>
            </a:r>
            <a:r>
              <a:rPr lang="en-US" sz="3600" dirty="0"/>
              <a:t>  for  performing  arts  may  offer  entertainment  and recreation.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601600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624903" cy="4704523"/>
          </a:xfrm>
          <a:prstGeom prst="rect">
            <a:avLst/>
          </a:prstGeom>
        </p:spPr>
        <p:txBody>
          <a:bodyPr>
            <a:noAutofit/>
          </a:bodyPr>
          <a:lstStyle/>
          <a:p>
            <a:r>
              <a:rPr lang="cs-CZ" sz="3600" b="1" dirty="0"/>
              <a:t>Service offer:</a:t>
            </a:r>
          </a:p>
          <a:p>
            <a:r>
              <a:rPr lang="en-US" sz="3600" dirty="0"/>
              <a:t>After  defining  the  business  in  which  we  are  operating,  the  next  step  is  to  give  a specific shape and form to the basic service concept. In the case of </a:t>
            </a:r>
            <a:r>
              <a:rPr lang="en-US" sz="3600" dirty="0" err="1"/>
              <a:t>centre</a:t>
            </a:r>
            <a:r>
              <a:rPr lang="en-US" sz="3600" dirty="0"/>
              <a:t> for the performing arts, the service concept is to provide entertainment. </a:t>
            </a:r>
            <a:endParaRPr lang="cs-CZ" sz="3600" dirty="0"/>
          </a:p>
          <a:p>
            <a:r>
              <a:rPr lang="en-US" sz="3600" dirty="0"/>
              <a:t>The service offer is concerned with the specific elements that will be used to provide entertainment; drama, music, mime, dance.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918934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164938" cy="4704523"/>
          </a:xfrm>
          <a:prstGeom prst="rect">
            <a:avLst/>
          </a:prstGeom>
        </p:spPr>
        <p:txBody>
          <a:bodyPr>
            <a:noAutofit/>
          </a:bodyPr>
          <a:lstStyle/>
          <a:p>
            <a:r>
              <a:rPr lang="cs-CZ" sz="3600" b="1" dirty="0"/>
              <a:t>Service offer:</a:t>
            </a:r>
          </a:p>
          <a:p>
            <a:r>
              <a:rPr lang="en-US" sz="3600" dirty="0"/>
              <a:t> In the category of musical concerts the choice may be vocal or instrumental, with vocal whether light or classical, Hindustani, Carnatic or Western. While these represent the intangible items of the service offer, the physical infrastructure of the </a:t>
            </a:r>
            <a:r>
              <a:rPr lang="en-US" sz="3600" dirty="0" err="1"/>
              <a:t>centre</a:t>
            </a:r>
            <a:r>
              <a:rPr lang="en-US" sz="3600" dirty="0"/>
              <a:t>, in terms of its seating capacity, seating comfort, quality and acoustics, provision for air-conditioning, snack bar and toilets are the tangible items.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2499048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164938" cy="4704523"/>
          </a:xfrm>
          <a:prstGeom prst="rect">
            <a:avLst/>
          </a:prstGeom>
        </p:spPr>
        <p:txBody>
          <a:bodyPr>
            <a:noAutofit/>
          </a:bodyPr>
          <a:lstStyle/>
          <a:p>
            <a:r>
              <a:rPr lang="cs-CZ" sz="3600" b="1" dirty="0"/>
              <a:t>Service forms:</a:t>
            </a:r>
            <a:r>
              <a:rPr lang="en-US" sz="3600" dirty="0"/>
              <a:t> </a:t>
            </a:r>
            <a:endParaRPr lang="cs-CZ" sz="3600" dirty="0"/>
          </a:p>
          <a:p>
            <a:r>
              <a:rPr lang="en-US" sz="3600" dirty="0"/>
              <a:t>In what form should the services be made avail able to the customers is another area of decision making. Should all the shows of the </a:t>
            </a:r>
            <a:r>
              <a:rPr lang="en-US" sz="3600" dirty="0" err="1"/>
              <a:t>centre</a:t>
            </a:r>
            <a:r>
              <a:rPr lang="en-US" sz="3600" dirty="0"/>
              <a:t> be available in a package deal against an annual membership fee or seasonal ticket?</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1425890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72328" cy="4704523"/>
          </a:xfrm>
          <a:prstGeom prst="rect">
            <a:avLst/>
          </a:prstGeom>
        </p:spPr>
        <p:txBody>
          <a:bodyPr>
            <a:noAutofit/>
          </a:bodyPr>
          <a:lstStyle/>
          <a:p>
            <a:r>
              <a:rPr lang="cs-CZ" sz="3600" b="1" dirty="0"/>
              <a:t>Service forms:</a:t>
            </a:r>
            <a:r>
              <a:rPr lang="en-US" sz="3600" dirty="0"/>
              <a:t> </a:t>
            </a:r>
            <a:endParaRPr lang="cs-CZ" sz="3600" dirty="0"/>
          </a:p>
          <a:p>
            <a:r>
              <a:rPr lang="en-US" sz="3600" dirty="0"/>
              <a:t> Should there be daily tickets with the consumer having the freedom to watch any one or more performances being staged on that particular day? </a:t>
            </a:r>
            <a:endParaRPr lang="cs-CZ" sz="3600" dirty="0"/>
          </a:p>
          <a:p>
            <a:r>
              <a:rPr lang="en-US" sz="3600" dirty="0"/>
              <a:t>Should each performance have a separate entrance ticket, with a higher priced ticket for a well-known performer? </a:t>
            </a:r>
            <a:endParaRPr lang="cs-CZ" sz="3600" dirty="0"/>
          </a:p>
          <a:p>
            <a:r>
              <a:rPr lang="en-US" sz="3600" dirty="0"/>
              <a:t>Service form refers to the various options relating to each service element. The manner in which they are combined gives shape to the service form.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1991024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72328" cy="4704523"/>
          </a:xfrm>
          <a:prstGeom prst="rect">
            <a:avLst/>
          </a:prstGeom>
        </p:spPr>
        <p:txBody>
          <a:bodyPr>
            <a:noAutofit/>
          </a:bodyPr>
          <a:lstStyle/>
          <a:p>
            <a:r>
              <a:rPr lang="cs-CZ" sz="3600" b="1" dirty="0"/>
              <a:t>Service delivery system:</a:t>
            </a:r>
            <a:r>
              <a:rPr lang="en-US" sz="3600" dirty="0"/>
              <a:t> </a:t>
            </a:r>
            <a:endParaRPr lang="cs-CZ" sz="3600" dirty="0"/>
          </a:p>
          <a:p>
            <a:r>
              <a:rPr lang="en-US" sz="3600" dirty="0"/>
              <a:t>When we go to bank to withdraw money, we either use a cheque or a withdrawal slip in which we fill all the particulars and hand it over to the dealing assistant, who after verifying the  details,  gives  us  money.  </a:t>
            </a:r>
            <a:endParaRPr lang="cs-CZ" sz="3600" dirty="0"/>
          </a:p>
          <a:p>
            <a:r>
              <a:rPr lang="en-US" sz="3600" dirty="0"/>
              <a:t>The  cheque  or  with-</a:t>
            </a:r>
            <a:r>
              <a:rPr lang="en-US" sz="3600" dirty="0" err="1"/>
              <a:t>drawal</a:t>
            </a:r>
            <a:r>
              <a:rPr lang="en-US" sz="3600" dirty="0"/>
              <a:t>  slip  and  the  dealing  assistant constitute the delivery system.</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2729247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72328" cy="4704523"/>
          </a:xfrm>
          <a:prstGeom prst="rect">
            <a:avLst/>
          </a:prstGeom>
        </p:spPr>
        <p:txBody>
          <a:bodyPr>
            <a:noAutofit/>
          </a:bodyPr>
          <a:lstStyle/>
          <a:p>
            <a:r>
              <a:rPr lang="cs-CZ" sz="3600" b="1" dirty="0"/>
              <a:t>Service delivery system:</a:t>
            </a:r>
            <a:r>
              <a:rPr lang="en-US" sz="3600" dirty="0"/>
              <a:t> </a:t>
            </a:r>
            <a:endParaRPr lang="cs-CZ" sz="3600" dirty="0"/>
          </a:p>
          <a:p>
            <a:r>
              <a:rPr lang="en-US" sz="3600" dirty="0"/>
              <a:t>In case of airlines, the </a:t>
            </a:r>
            <a:r>
              <a:rPr lang="en-US" sz="3600" dirty="0" err="1"/>
              <a:t>aeroplane</a:t>
            </a:r>
            <a:r>
              <a:rPr lang="en-US" sz="3600" dirty="0"/>
              <a:t>, pilot, crew members, airport, etc. are the elements of delivery system. </a:t>
            </a:r>
            <a:endParaRPr lang="cs-CZ" sz="3600" dirty="0"/>
          </a:p>
          <a:p>
            <a:r>
              <a:rPr lang="en-US" sz="3600" dirty="0"/>
              <a:t>The two main elements in a delivery system are the people  and  the  physical  evidence.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353199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Marketing mix 1</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What is marketing mix</a:t>
            </a:r>
          </a:p>
          <a:p>
            <a:pPr marL="0" indent="0">
              <a:buNone/>
            </a:pPr>
            <a:r>
              <a:rPr lang="cs-CZ" sz="2400" b="1" dirty="0">
                <a:cs typeface="Arial" panose="020B0604020202020204" pitchFamily="34" charset="0"/>
              </a:rPr>
              <a:t>Product</a:t>
            </a:r>
          </a:p>
          <a:p>
            <a:pPr marL="0" indent="0">
              <a:buNone/>
            </a:pPr>
            <a:r>
              <a:rPr lang="cs-CZ" sz="2400" b="1" dirty="0">
                <a:cs typeface="Arial" panose="020B0604020202020204" pitchFamily="34" charset="0"/>
              </a:rPr>
              <a:t>Product layers</a:t>
            </a:r>
          </a:p>
          <a:p>
            <a:pPr marL="0" indent="0">
              <a:buNone/>
            </a:pPr>
            <a:r>
              <a:rPr lang="cs-CZ" sz="2400" b="1">
                <a:cs typeface="Arial" panose="020B0604020202020204" pitchFamily="34" charset="0"/>
              </a:rPr>
              <a:t>Product lifecycle</a:t>
            </a:r>
            <a:endParaRPr lang="cs-CZ" sz="2400" b="1" dirty="0">
              <a:cs typeface="Arial" panose="020B0604020202020204" pitchFamily="34" charset="0"/>
            </a:endParaRPr>
          </a:p>
          <a:p>
            <a:pPr marL="0" indent="0">
              <a:buNone/>
            </a:pPr>
            <a:endParaRPr lang="cs-CZ" sz="2400" b="1" dirty="0">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172328" cy="4704523"/>
          </a:xfrm>
          <a:prstGeom prst="rect">
            <a:avLst/>
          </a:prstGeom>
        </p:spPr>
        <p:txBody>
          <a:bodyPr>
            <a:noAutofit/>
          </a:bodyPr>
          <a:lstStyle/>
          <a:p>
            <a:r>
              <a:rPr lang="cs-CZ" sz="3600" b="1" dirty="0"/>
              <a:t>Service delivery system:</a:t>
            </a:r>
            <a:r>
              <a:rPr lang="en-US" sz="3600" dirty="0"/>
              <a:t> </a:t>
            </a:r>
            <a:endParaRPr lang="cs-CZ" sz="3600" dirty="0"/>
          </a:p>
          <a:p>
            <a:r>
              <a:rPr lang="en-US" sz="3600" dirty="0"/>
              <a:t>The  competence  and  public  relations  ability  of  a  lawyer represents the ‘people’ component, while his office building, office door, letter head, etc., are all elements of the ‘physical evidence’ component.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365884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162373"/>
            <a:ext cx="11172328" cy="4858915"/>
          </a:xfrm>
          <a:prstGeom prst="rect">
            <a:avLst/>
          </a:prstGeom>
        </p:spPr>
        <p:txBody>
          <a:bodyPr>
            <a:noAutofit/>
          </a:bodyPr>
          <a:lstStyle/>
          <a:p>
            <a:r>
              <a:rPr lang="cs-CZ" sz="3600" b="1" dirty="0"/>
              <a:t>Service delivery system:</a:t>
            </a:r>
            <a:r>
              <a:rPr lang="en-US" sz="3600" dirty="0"/>
              <a:t> </a:t>
            </a:r>
            <a:endParaRPr lang="cs-CZ" sz="3600" dirty="0"/>
          </a:p>
          <a:p>
            <a:r>
              <a:rPr lang="en-US" sz="3600" dirty="0"/>
              <a:t> The physical evidence components have also been called facilitating goods or support goods. </a:t>
            </a:r>
            <a:endParaRPr lang="cs-CZ" sz="3600" dirty="0"/>
          </a:p>
          <a:p>
            <a:r>
              <a:rPr lang="en-US" sz="3600" dirty="0"/>
              <a:t>These are the tangible elements of the service and they exert an important influence on the quality of the service as perceived by the consumers. </a:t>
            </a:r>
            <a:endParaRPr lang="cs-CZ" sz="3600" dirty="0"/>
          </a:p>
          <a:p>
            <a:r>
              <a:rPr lang="en-US" sz="3600" dirty="0"/>
              <a:t>Delivering an intangible at a level consistently is a complex issue. The experience in two flights of the same airline is not the same.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2467176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3885"/>
            <a:ext cx="11172328" cy="4967403"/>
          </a:xfrm>
          <a:prstGeom prst="rect">
            <a:avLst/>
          </a:prstGeom>
        </p:spPr>
        <p:txBody>
          <a:bodyPr>
            <a:noAutofit/>
          </a:bodyPr>
          <a:lstStyle/>
          <a:p>
            <a:r>
              <a:rPr lang="cs-CZ" sz="3600" b="1" dirty="0"/>
              <a:t>Service delivery system:</a:t>
            </a:r>
            <a:r>
              <a:rPr lang="en-US" sz="3600" dirty="0"/>
              <a:t> </a:t>
            </a:r>
            <a:endParaRPr lang="cs-CZ" sz="3600" dirty="0"/>
          </a:p>
          <a:p>
            <a:r>
              <a:rPr lang="en-US" sz="3600" dirty="0"/>
              <a:t>The visit to a bank on two occasions brings different  experiences.  The  consumer’s  service  experience  is,  as  such,  a  result  of  provider-customer interaction, atmosphere, emotional stress, anxieties, surprises, etc. </a:t>
            </a:r>
            <a:endParaRPr lang="cs-CZ" sz="3600" dirty="0"/>
          </a:p>
          <a:p>
            <a:r>
              <a:rPr lang="en-US" sz="3600" dirty="0"/>
              <a:t>It is because of these delivery factors (varying at different points of time) that no two customer experiences are identical. This variability of experience is attributable to the inability of the service firms to deliver the intangible uniformly</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627918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3885"/>
            <a:ext cx="11172328" cy="4967403"/>
          </a:xfrm>
          <a:prstGeom prst="rect">
            <a:avLst/>
          </a:prstGeom>
        </p:spPr>
        <p:txBody>
          <a:bodyPr>
            <a:noAutofit/>
          </a:bodyPr>
          <a:lstStyle/>
          <a:p>
            <a:r>
              <a:rPr lang="cs-CZ" sz="3600" b="1" dirty="0"/>
              <a:t>Service delivery system:</a:t>
            </a:r>
            <a:r>
              <a:rPr lang="en-US" sz="3600" dirty="0"/>
              <a:t> </a:t>
            </a:r>
            <a:endParaRPr lang="cs-CZ" sz="3600" dirty="0"/>
          </a:p>
          <a:p>
            <a:r>
              <a:rPr lang="en-US" sz="3600" dirty="0"/>
              <a:t>Service firms must learn to manage intangibles. They need to go beyond the technical skills of employees or the tangible output. </a:t>
            </a:r>
            <a:endParaRPr lang="cs-CZ" sz="3600" dirty="0"/>
          </a:p>
          <a:p>
            <a:r>
              <a:rPr lang="en-US" sz="3600" dirty="0"/>
              <a:t>Service levels should be set in accordance with the desired customer satisfaction. </a:t>
            </a:r>
            <a:endParaRPr lang="cs-CZ" sz="3600" dirty="0"/>
          </a:p>
          <a:p>
            <a:r>
              <a:rPr lang="en-US" sz="3600" dirty="0"/>
              <a:t>The answer to ‘what customer expects’ should be sought. And it  is  not  an  easy  answer  because  the  subjective  nature  of  the  customer  expectations  often vitiates the whole exercise.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Product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2584745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800" dirty="0"/>
              <a:t>We have learned in this presentatipn, that </a:t>
            </a:r>
            <a:r>
              <a:rPr lang="en-US" sz="2800" dirty="0"/>
              <a:t> </a:t>
            </a:r>
            <a:r>
              <a:rPr lang="cs-CZ" sz="2800" dirty="0"/>
              <a:t>Marketing mix is a </a:t>
            </a:r>
            <a:r>
              <a:rPr lang="en-US" sz="2800" dirty="0"/>
              <a:t>et of tools with the help of which marketing exercise is undertaken and is comprised of 4 Ps namely Product, Price, Place and Promotion. In case of services, three more Ps can be added – People, Process and Physical evidence</a:t>
            </a:r>
            <a:r>
              <a:rPr lang="cs-CZ" sz="2800" dirty="0"/>
              <a:t>.</a:t>
            </a:r>
          </a:p>
          <a:p>
            <a:pPr algn="just"/>
            <a:r>
              <a:rPr lang="cs-CZ" sz="2800" dirty="0"/>
              <a:t>We focused on the first P of marketing mix which is Product. We introduced its variations and differend angles of how this element could be understood and utilised in marketing of services.</a:t>
            </a:r>
          </a:p>
          <a:p>
            <a:pPr algn="just"/>
            <a:endParaRPr lang="cs-CZ" sz="23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Marketing mix is the set of important internal elements that make up an </a:t>
            </a:r>
            <a:r>
              <a:rPr lang="en-US" sz="3600" dirty="0" err="1"/>
              <a:t>organisation’s</a:t>
            </a:r>
            <a:r>
              <a:rPr lang="en-US" sz="3600" dirty="0"/>
              <a:t> marketing  </a:t>
            </a:r>
            <a:r>
              <a:rPr lang="en-US" sz="3600" dirty="0" err="1"/>
              <a:t>programme</a:t>
            </a:r>
            <a:r>
              <a:rPr lang="en-US" sz="3600" dirty="0"/>
              <a:t>.  </a:t>
            </a:r>
            <a:endParaRPr lang="cs-CZ" sz="3600" dirty="0"/>
          </a:p>
          <a:p>
            <a:r>
              <a:rPr lang="en-US" sz="3600" dirty="0"/>
              <a:t>The  marketing  mix  concept  is  a  well  established  tool  used  as  a </a:t>
            </a:r>
            <a:r>
              <a:rPr lang="cs-CZ" sz="3600" dirty="0"/>
              <a:t>s</a:t>
            </a:r>
            <a:r>
              <a:rPr lang="en-US" sz="3600" dirty="0" err="1"/>
              <a:t>tructure</a:t>
            </a:r>
            <a:r>
              <a:rPr lang="en-US" sz="3600" dirty="0"/>
              <a:t> by marketers. </a:t>
            </a:r>
            <a:endParaRPr lang="cs-CZ" sz="3600" dirty="0"/>
          </a:p>
          <a:p>
            <a:r>
              <a:rPr lang="en-US" sz="3600" dirty="0"/>
              <a:t>It can be defined as the elements an </a:t>
            </a:r>
            <a:r>
              <a:rPr lang="en-US" sz="3600" dirty="0" err="1"/>
              <a:t>organisation</a:t>
            </a:r>
            <a:r>
              <a:rPr lang="en-US" sz="3600" dirty="0"/>
              <a:t> controls that can be used to satisfy or communicate with customers.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The phrase ‘marketing mix’ was first used by Neil  H.  Borden.  </a:t>
            </a:r>
            <a:endParaRPr lang="cs-CZ" sz="3600" dirty="0"/>
          </a:p>
          <a:p>
            <a:r>
              <a:rPr lang="en-US" sz="3600" dirty="0"/>
              <a:t>The  concept  had  its  genesis  in  the  classic  work  of  James  </a:t>
            </a:r>
            <a:r>
              <a:rPr lang="en-US" sz="3600" dirty="0" err="1"/>
              <a:t>Culliton</a:t>
            </a:r>
            <a:r>
              <a:rPr lang="en-US" sz="3600" dirty="0"/>
              <a:t>  on  the management  of  marketing  costs.  </a:t>
            </a:r>
            <a:endParaRPr lang="cs-CZ" sz="3600" dirty="0"/>
          </a:p>
          <a:p>
            <a:r>
              <a:rPr lang="en-US" sz="3600" dirty="0"/>
              <a:t>Borden  suggested  twelve  marketing  mix  variables  in  the context of manufacturers.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426362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Borden’s concept of marketing mix was given due recognition in marketing theory and the concept of marketing mix was accepted as the set of marketing tools that a firm uses to pursue its marketing objectives in the target market, influenced by specific environmental variables.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1838715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It was McCarthy who summed up the twelve elements of Borden’s marketing mix into 4Ps  -  product,  price,  place  (i.e.  distribution),  and  promotion.  </a:t>
            </a:r>
            <a:endParaRPr lang="cs-CZ" sz="3600" dirty="0"/>
          </a:p>
          <a:p>
            <a:r>
              <a:rPr lang="en-US" sz="3600" dirty="0"/>
              <a:t>He  even  clarified  that  the customer is not a part of the marketing mix, rather, he should be the target of all marketing efforts.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7712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03275" cy="4704523"/>
          </a:xfrm>
          <a:prstGeom prst="rect">
            <a:avLst/>
          </a:prstGeom>
        </p:spPr>
        <p:txBody>
          <a:bodyPr>
            <a:noAutofit/>
          </a:bodyPr>
          <a:lstStyle/>
          <a:p>
            <a:r>
              <a:rPr lang="en-US" sz="3600" dirty="0"/>
              <a:t>The  activities  in  service  marketing  are  different  ,  and  often  do  not  fall  in  the conventional marketing mix (4Ps) classification, though many marketing concepts and tools used by goods marketers hold good in services with some change in focus and importance.</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191997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Introduction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pic>
        <p:nvPicPr>
          <p:cNvPr id="2" name="Picture 1">
            <a:extLst>
              <a:ext uri="{FF2B5EF4-FFF2-40B4-BE49-F238E27FC236}">
                <a16:creationId xmlns:a16="http://schemas.microsoft.com/office/drawing/2014/main" id="{37609468-A7A9-4052-9966-AAA3CACB5830}"/>
              </a:ext>
            </a:extLst>
          </p:cNvPr>
          <p:cNvPicPr>
            <a:picLocks noChangeAspect="1"/>
          </p:cNvPicPr>
          <p:nvPr/>
        </p:nvPicPr>
        <p:blipFill>
          <a:blip r:embed="rId3"/>
          <a:stretch>
            <a:fillRect/>
          </a:stretch>
        </p:blipFill>
        <p:spPr>
          <a:xfrm>
            <a:off x="6590088" y="2221652"/>
            <a:ext cx="4045663" cy="2673711"/>
          </a:xfrm>
          <a:prstGeom prst="rect">
            <a:avLst/>
          </a:prstGeom>
        </p:spPr>
      </p:pic>
      <p:pic>
        <p:nvPicPr>
          <p:cNvPr id="5" name="Picture 4">
            <a:extLst>
              <a:ext uri="{FF2B5EF4-FFF2-40B4-BE49-F238E27FC236}">
                <a16:creationId xmlns:a16="http://schemas.microsoft.com/office/drawing/2014/main" id="{23B85144-E646-4642-8B3C-4DCCED450CC7}"/>
              </a:ext>
            </a:extLst>
          </p:cNvPr>
          <p:cNvPicPr>
            <a:picLocks noChangeAspect="1"/>
          </p:cNvPicPr>
          <p:nvPr/>
        </p:nvPicPr>
        <p:blipFill>
          <a:blip r:embed="rId4"/>
          <a:stretch>
            <a:fillRect/>
          </a:stretch>
        </p:blipFill>
        <p:spPr>
          <a:xfrm>
            <a:off x="964935" y="1532974"/>
            <a:ext cx="4876572" cy="4038410"/>
          </a:xfrm>
          <a:prstGeom prst="rect">
            <a:avLst/>
          </a:prstGeom>
        </p:spPr>
      </p:pic>
      <p:sp>
        <p:nvSpPr>
          <p:cNvPr id="8" name="TextBox 7">
            <a:extLst>
              <a:ext uri="{FF2B5EF4-FFF2-40B4-BE49-F238E27FC236}">
                <a16:creationId xmlns:a16="http://schemas.microsoft.com/office/drawing/2014/main" id="{FBF44F6A-80CD-4A8F-8E83-1990F2D21B7B}"/>
              </a:ext>
            </a:extLst>
          </p:cNvPr>
          <p:cNvSpPr txBox="1"/>
          <p:nvPr/>
        </p:nvSpPr>
        <p:spPr>
          <a:xfrm>
            <a:off x="8424908" y="5017249"/>
            <a:ext cx="2339551" cy="307777"/>
          </a:xfrm>
          <a:prstGeom prst="rect">
            <a:avLst/>
          </a:prstGeom>
          <a:noFill/>
        </p:spPr>
        <p:txBody>
          <a:bodyPr wrap="none" rtlCol="0">
            <a:spAutoFit/>
          </a:bodyPr>
          <a:lstStyle/>
          <a:p>
            <a:r>
              <a:rPr lang="cs-CZ" sz="1400" dirty="0"/>
              <a:t>Source: Kotler &amp; Keller (2016)</a:t>
            </a:r>
          </a:p>
        </p:txBody>
      </p:sp>
      <p:sp>
        <p:nvSpPr>
          <p:cNvPr id="9" name="TextBox 8">
            <a:extLst>
              <a:ext uri="{FF2B5EF4-FFF2-40B4-BE49-F238E27FC236}">
                <a16:creationId xmlns:a16="http://schemas.microsoft.com/office/drawing/2014/main" id="{EB09DAF1-60CA-489F-904F-313CFF996291}"/>
              </a:ext>
            </a:extLst>
          </p:cNvPr>
          <p:cNvSpPr txBox="1"/>
          <p:nvPr/>
        </p:nvSpPr>
        <p:spPr>
          <a:xfrm>
            <a:off x="3403221" y="5325026"/>
            <a:ext cx="2339551" cy="307777"/>
          </a:xfrm>
          <a:prstGeom prst="rect">
            <a:avLst/>
          </a:prstGeom>
          <a:noFill/>
        </p:spPr>
        <p:txBody>
          <a:bodyPr wrap="none" rtlCol="0">
            <a:spAutoFit/>
          </a:bodyPr>
          <a:lstStyle/>
          <a:p>
            <a:r>
              <a:rPr lang="cs-CZ" sz="1400" dirty="0"/>
              <a:t>Source: Kotler &amp; Keller (2016)</a:t>
            </a:r>
          </a:p>
        </p:txBody>
      </p:sp>
    </p:spTree>
    <p:extLst>
      <p:ext uri="{BB962C8B-B14F-4D97-AF65-F5344CB8AC3E}">
        <p14:creationId xmlns:p14="http://schemas.microsoft.com/office/powerpoint/2010/main" val="31109147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793624fa-f41c-4b45-80a1-c36a4edff13e"/>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2047</TotalTime>
  <Words>1875</Words>
  <Application>Microsoft Office PowerPoint</Application>
  <PresentationFormat>Širokoúhlá obrazovka</PresentationFormat>
  <Paragraphs>227</Paragraphs>
  <Slides>34</Slides>
  <Notes>30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Prezentace aplikace PowerPoint</vt:lpstr>
      <vt:lpstr>Prezentace aplikace PowerPoint</vt:lpstr>
      <vt:lpstr>Introduction</vt:lpstr>
      <vt:lpstr>Introduction</vt:lpstr>
      <vt:lpstr>Introduction</vt:lpstr>
      <vt:lpstr>Introduction</vt:lpstr>
      <vt:lpstr>Introduction</vt:lpstr>
      <vt:lpstr>Introduction</vt:lpstr>
      <vt:lpstr>Introduction</vt:lpstr>
      <vt:lpstr>Introduction</vt:lpstr>
      <vt:lpstr>Introduction</vt:lpstr>
      <vt:lpstr>Product</vt:lpstr>
      <vt:lpstr>Product</vt:lpstr>
      <vt:lpstr>Product</vt:lpstr>
      <vt:lpstr>Product</vt:lpstr>
      <vt:lpstr>Product</vt:lpstr>
      <vt:lpstr>Product lifecycle</vt:lpstr>
      <vt:lpstr>Product lifecycle</vt:lpstr>
      <vt:lpstr>Product lifecycle</vt:lpstr>
      <vt:lpstr>Product</vt:lpstr>
      <vt:lpstr>Product</vt:lpstr>
      <vt:lpstr>Product</vt:lpstr>
      <vt:lpstr>Product</vt:lpstr>
      <vt:lpstr>Product</vt:lpstr>
      <vt:lpstr>Product</vt:lpstr>
      <vt:lpstr>Product</vt:lpstr>
      <vt:lpstr>Product</vt:lpstr>
      <vt:lpstr>Product</vt:lpstr>
      <vt:lpstr>Product</vt:lpstr>
      <vt:lpstr>Product</vt:lpstr>
      <vt:lpstr>Product</vt:lpstr>
      <vt:lpstr>Product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student</cp:lastModifiedBy>
  <cp:revision>167</cp:revision>
  <dcterms:created xsi:type="dcterms:W3CDTF">2016-11-25T20:36:16Z</dcterms:created>
  <dcterms:modified xsi:type="dcterms:W3CDTF">2023-03-31T07:17:21Z</dcterms:modified>
</cp:coreProperties>
</file>