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88" r:id="rId2"/>
    <p:sldId id="258" r:id="rId3"/>
    <p:sldId id="263" r:id="rId4"/>
    <p:sldId id="293" r:id="rId5"/>
    <p:sldId id="294"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0" r:id="rId22"/>
    <p:sldId id="311" r:id="rId23"/>
    <p:sldId id="312" r:id="rId24"/>
    <p:sldId id="313" r:id="rId25"/>
    <p:sldId id="314" r:id="rId26"/>
    <p:sldId id="315" r:id="rId27"/>
    <p:sldId id="316" r:id="rId28"/>
    <p:sldId id="317" r:id="rId29"/>
    <p:sldId id="318" r:id="rId30"/>
    <p:sldId id="319" r:id="rId31"/>
    <p:sldId id="320" r:id="rId32"/>
    <p:sldId id="321" r:id="rId33"/>
    <p:sldId id="322" r:id="rId34"/>
    <p:sldId id="323" r:id="rId35"/>
    <p:sldId id="324" r:id="rId36"/>
    <p:sldId id="325" r:id="rId37"/>
    <p:sldId id="326" r:id="rId38"/>
    <p:sldId id="287" r:id="rId3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FFFF66"/>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snapToGrid="0">
      <p:cViewPr varScale="1">
        <p:scale>
          <a:sx n="104" d="100"/>
          <a:sy n="104" d="100"/>
        </p:scale>
        <p:origin x="38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7994D6-9834-41EE-897B-56F62E2676A9}" type="datetimeFigureOut">
              <a:rPr lang="en-US" smtClean="0"/>
              <a:t>5/9/2023</a:t>
            </a:fld>
            <a:endParaRPr lang="en-US"/>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2606DA-6D10-439D-BB61-0F12376694FF}" type="slidenum">
              <a:rPr lang="en-US" smtClean="0"/>
              <a:t>‹#›</a:t>
            </a:fld>
            <a:endParaRPr lang="en-US"/>
          </a:p>
        </p:txBody>
      </p:sp>
    </p:spTree>
    <p:extLst>
      <p:ext uri="{BB962C8B-B14F-4D97-AF65-F5344CB8AC3E}">
        <p14:creationId xmlns:p14="http://schemas.microsoft.com/office/powerpoint/2010/main" val="2526868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18977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617249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574380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0694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7426156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870899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4443469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3197765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3290708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1033497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621416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104206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258612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3586401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5912396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32146988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6906086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850059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5445714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2888934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7527697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2574606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7965015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37262887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1522587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32976902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31991529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609515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4136926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660377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5120135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621460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059670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693729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09.05.2023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09.05.2023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09.05.2023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3007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75273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09.05.2023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09.05.2023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09.05.2023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09.05.2023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09.05.2023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09.05.2023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09.05.2023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09.05.2023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09.05.2023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2437" y="5253203"/>
            <a:ext cx="1248139" cy="973549"/>
          </a:xfrm>
          <a:prstGeom prst="rect">
            <a:avLst/>
          </a:prstGeom>
        </p:spPr>
      </p:pic>
      <p:sp>
        <p:nvSpPr>
          <p:cNvPr id="7" name="Obdélník 6"/>
          <p:cNvSpPr/>
          <p:nvPr/>
        </p:nvSpPr>
        <p:spPr>
          <a:xfrm>
            <a:off x="527382" y="3154411"/>
            <a:ext cx="8939369" cy="3072341"/>
          </a:xfrm>
          <a:prstGeom prst="rect">
            <a:avLst/>
          </a:prstGeom>
          <a:solidFill>
            <a:srgbClr val="008080"/>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sz="2400" dirty="0">
                <a:ln w="0"/>
                <a:solidFill>
                  <a:schemeClr val="bg1"/>
                </a:solidFill>
                <a:effectLst>
                  <a:outerShdw blurRad="38100" dist="19050" dir="2700000" algn="tl" rotWithShape="0">
                    <a:schemeClr val="dk1">
                      <a:alpha val="40000"/>
                    </a:schemeClr>
                  </a:outerShdw>
                </a:effectLst>
              </a:rPr>
              <a:t>Prezentace předmětu:</a:t>
            </a:r>
          </a:p>
          <a:p>
            <a:pPr algn="ctr"/>
            <a:r>
              <a:rPr lang="cs-CZ" sz="2400" b="1" dirty="0">
                <a:ln w="0"/>
                <a:solidFill>
                  <a:schemeClr val="bg1"/>
                </a:solidFill>
                <a:effectLst>
                  <a:outerShdw blurRad="38100" dist="19050" dir="2700000" algn="tl" rotWithShape="0">
                    <a:schemeClr val="dk1">
                      <a:alpha val="40000"/>
                    </a:schemeClr>
                  </a:outerShdw>
                </a:effectLst>
              </a:rPr>
              <a:t>Marketing of services</a:t>
            </a:r>
          </a:p>
          <a:p>
            <a:pPr algn="ctr"/>
            <a:endParaRPr lang="cs-CZ" sz="2400" dirty="0">
              <a:ln w="0"/>
              <a:solidFill>
                <a:schemeClr val="bg1"/>
              </a:solidFill>
              <a:effectLst>
                <a:outerShdw blurRad="38100" dist="19050" dir="2700000" algn="tl" rotWithShape="0">
                  <a:schemeClr val="dk1">
                    <a:alpha val="40000"/>
                  </a:schemeClr>
                </a:outerShdw>
              </a:effectLst>
            </a:endParaRPr>
          </a:p>
          <a:p>
            <a:pPr algn="ctr"/>
            <a:r>
              <a:rPr lang="cs-CZ" sz="2400" dirty="0">
                <a:ln w="0"/>
                <a:solidFill>
                  <a:schemeClr val="bg1"/>
                </a:solidFill>
                <a:effectLst>
                  <a:outerShdw blurRad="38100" dist="19050" dir="2700000" algn="tl" rotWithShape="0">
                    <a:schemeClr val="dk1">
                      <a:alpha val="40000"/>
                    </a:schemeClr>
                  </a:outerShdw>
                </a:effectLst>
              </a:rPr>
              <a:t>Vyučující:</a:t>
            </a:r>
          </a:p>
          <a:p>
            <a:pPr algn="ctr"/>
            <a:r>
              <a:rPr lang="cs-CZ" sz="2400" b="1" dirty="0">
                <a:ln w="0"/>
                <a:solidFill>
                  <a:schemeClr val="bg1"/>
                </a:solidFill>
                <a:effectLst>
                  <a:outerShdw blurRad="38100" dist="19050" dir="2700000" algn="tl" rotWithShape="0">
                    <a:schemeClr val="dk1">
                      <a:alpha val="40000"/>
                    </a:schemeClr>
                  </a:outerShdw>
                </a:effectLst>
              </a:rPr>
              <a:t>Ing. </a:t>
            </a:r>
            <a:r>
              <a:rPr lang="en-GB" sz="2400" b="1" dirty="0" err="1">
                <a:ln w="0"/>
                <a:solidFill>
                  <a:schemeClr val="bg1"/>
                </a:solidFill>
                <a:effectLst>
                  <a:outerShdw blurRad="38100" dist="19050" dir="2700000" algn="tl" rotWithShape="0">
                    <a:schemeClr val="dk1">
                      <a:alpha val="40000"/>
                    </a:schemeClr>
                  </a:outerShdw>
                </a:effectLst>
              </a:rPr>
              <a:t>Sarath</a:t>
            </a:r>
            <a:r>
              <a:rPr lang="en-GB" sz="2400" b="1" dirty="0">
                <a:ln w="0"/>
                <a:solidFill>
                  <a:schemeClr val="bg1"/>
                </a:solidFill>
                <a:effectLst>
                  <a:outerShdw blurRad="38100" dist="19050" dir="2700000" algn="tl" rotWithShape="0">
                    <a:schemeClr val="dk1">
                      <a:alpha val="40000"/>
                    </a:schemeClr>
                  </a:outerShdw>
                </a:effectLst>
              </a:rPr>
              <a:t> T. </a:t>
            </a:r>
            <a:r>
              <a:rPr lang="en-GB" sz="2400" b="1">
                <a:ln w="0"/>
                <a:solidFill>
                  <a:schemeClr val="bg1"/>
                </a:solidFill>
                <a:effectLst>
                  <a:outerShdw blurRad="38100" dist="19050" dir="2700000" algn="tl" rotWithShape="0">
                    <a:schemeClr val="dk1">
                      <a:alpha val="40000"/>
                    </a:schemeClr>
                  </a:outerShdw>
                </a:effectLst>
              </a:rPr>
              <a:t>Mallika</a:t>
            </a:r>
            <a:endParaRPr lang="cs-CZ" sz="2400" b="1" dirty="0">
              <a:ln w="0"/>
              <a:solidFill>
                <a:schemeClr val="bg1"/>
              </a:solidFill>
              <a:effectLst>
                <a:outerShdw blurRad="38100" dist="19050" dir="2700000" algn="tl" rotWithShape="0">
                  <a:schemeClr val="dk1">
                    <a:alpha val="40000"/>
                  </a:schemeClr>
                </a:outerShdw>
              </a:effectLst>
            </a:endParaRPr>
          </a:p>
          <a:p>
            <a:pPr algn="ctr"/>
            <a:r>
              <a:rPr lang="cs-CZ" sz="2400" b="1" dirty="0">
                <a:ln w="0"/>
                <a:solidFill>
                  <a:schemeClr val="bg1"/>
                </a:solidFill>
                <a:effectLst>
                  <a:outerShdw blurRad="38100" dist="19050" dir="2700000" algn="tl" rotWithShape="0">
                    <a:schemeClr val="dk1">
                      <a:alpha val="40000"/>
                    </a:schemeClr>
                  </a:outerShdw>
                </a:effectLst>
              </a:rPr>
              <a:t>Ing. Martin </a:t>
            </a:r>
            <a:r>
              <a:rPr lang="cs-CZ" sz="2400" b="1" dirty="0" err="1">
                <a:ln w="0"/>
                <a:solidFill>
                  <a:schemeClr val="bg1"/>
                </a:solidFill>
                <a:effectLst>
                  <a:outerShdw blurRad="38100" dist="19050" dir="2700000" algn="tl" rotWithShape="0">
                    <a:schemeClr val="dk1">
                      <a:alpha val="40000"/>
                    </a:schemeClr>
                  </a:outerShdw>
                </a:effectLst>
              </a:rPr>
              <a:t>Klepek</a:t>
            </a:r>
            <a:r>
              <a:rPr lang="cs-CZ" sz="2400" b="1" dirty="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933451"/>
            <a:ext cx="6815667" cy="2878667"/>
          </a:xfrm>
          <a:prstGeom prst="rect">
            <a:avLst/>
          </a:prstGeom>
        </p:spPr>
        <p:txBody>
          <a:bodyPr anchor="t">
            <a:normAutofit/>
          </a:bodyPr>
          <a:lstStyle/>
          <a:p>
            <a:pPr algn="l"/>
            <a:r>
              <a:rPr lang="cs-CZ" sz="5333" b="1" dirty="0">
                <a:solidFill>
                  <a:schemeClr val="bg1"/>
                </a:solidFill>
                <a:latin typeface="Times New Roman" panose="02020603050405020304" pitchFamily="18" charset="0"/>
                <a:cs typeface="Times New Roman" panose="02020603050405020304" pitchFamily="18" charset="0"/>
              </a:rPr>
              <a:t>Název</a:t>
            </a:r>
            <a:br>
              <a:rPr lang="cs-CZ" sz="5333" b="1" dirty="0">
                <a:solidFill>
                  <a:schemeClr val="bg1"/>
                </a:solidFill>
                <a:latin typeface="Times New Roman" panose="02020603050405020304" pitchFamily="18" charset="0"/>
                <a:cs typeface="Times New Roman" panose="02020603050405020304" pitchFamily="18" charset="0"/>
              </a:rPr>
            </a:br>
            <a:r>
              <a:rPr lang="cs-CZ" sz="5333"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2125733885"/>
              </p:ext>
            </p:extLst>
          </p:nvPr>
        </p:nvGraphicFramePr>
        <p:xfrm>
          <a:off x="719403" y="2085202"/>
          <a:ext cx="8640960" cy="580814"/>
        </p:xfrm>
        <a:graphic>
          <a:graphicData uri="http://schemas.openxmlformats.org/drawingml/2006/table">
            <a:tbl>
              <a:tblPr firstRow="1" firstCol="1" bandRow="1">
                <a:tableStyleId>{5C22544A-7EE6-4342-B048-85BDC9FD1C3A}</a:tableStyleId>
              </a:tblPr>
              <a:tblGrid>
                <a:gridCol w="3022555">
                  <a:extLst>
                    <a:ext uri="{9D8B030D-6E8A-4147-A177-3AD203B41FA5}">
                      <a16:colId xmlns:a16="http://schemas.microsoft.com/office/drawing/2014/main" val="3755197986"/>
                    </a:ext>
                  </a:extLst>
                </a:gridCol>
                <a:gridCol w="5618405">
                  <a:extLst>
                    <a:ext uri="{9D8B030D-6E8A-4147-A177-3AD203B41FA5}">
                      <a16:colId xmlns:a16="http://schemas.microsoft.com/office/drawing/2014/main" val="4011610095"/>
                    </a:ext>
                  </a:extLst>
                </a:gridCol>
              </a:tblGrid>
              <a:tr h="290407">
                <a:tc>
                  <a:txBody>
                    <a:bodyPr/>
                    <a:lstStyle/>
                    <a:p>
                      <a:pPr indent="180340" algn="l">
                        <a:lnSpc>
                          <a:spcPct val="115000"/>
                        </a:lnSpc>
                        <a:spcBef>
                          <a:spcPts val="425"/>
                        </a:spcBef>
                        <a:spcAft>
                          <a:spcPts val="0"/>
                        </a:spcAft>
                      </a:pPr>
                      <a:r>
                        <a:rPr lang="cs-CZ" sz="1600" dirty="0">
                          <a:effectLst/>
                        </a:rPr>
                        <a:t>Název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dirty="0">
                          <a:effectLst/>
                        </a:rPr>
                        <a:t>Rozvoj vzdělávání na Slezské univerzitě v Opavě</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val="2306872320"/>
                  </a:ext>
                </a:extLst>
              </a:tr>
              <a:tr h="290407">
                <a:tc>
                  <a:txBody>
                    <a:bodyPr/>
                    <a:lstStyle/>
                    <a:p>
                      <a:pPr indent="180340" algn="just">
                        <a:lnSpc>
                          <a:spcPct val="115000"/>
                        </a:lnSpc>
                        <a:spcBef>
                          <a:spcPts val="425"/>
                        </a:spcBef>
                        <a:spcAft>
                          <a:spcPts val="0"/>
                        </a:spcAft>
                      </a:pPr>
                      <a:r>
                        <a:rPr lang="cs-CZ" sz="1600" dirty="0">
                          <a:effectLst/>
                        </a:rPr>
                        <a:t>Registrační číslo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b="1" dirty="0">
                          <a:solidFill>
                            <a:schemeClr val="bg1"/>
                          </a:solidFill>
                          <a:effectLst/>
                        </a:rPr>
                        <a:t>CZ.02.2.69/0.0./0.0/16_015/0002400</a:t>
                      </a:r>
                      <a:endParaRPr lang="cs-CZ"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2504018" y="3769097"/>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6765" y="333771"/>
            <a:ext cx="7340600" cy="16256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2504018" y="6076264"/>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spTree>
    <p:extLst>
      <p:ext uri="{BB962C8B-B14F-4D97-AF65-F5344CB8AC3E}">
        <p14:creationId xmlns:p14="http://schemas.microsoft.com/office/powerpoint/2010/main" val="3375899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9421020" cy="4704523"/>
          </a:xfrm>
          <a:prstGeom prst="rect">
            <a:avLst/>
          </a:prstGeom>
        </p:spPr>
        <p:txBody>
          <a:bodyPr>
            <a:noAutofit/>
          </a:bodyPr>
          <a:lstStyle/>
          <a:p>
            <a:r>
              <a:rPr lang="en-US" sz="3600" dirty="0"/>
              <a:t>Pricing  is  important  because  it  has  a  direct  bearing  on  sales  and  profits  of  an </a:t>
            </a:r>
            <a:r>
              <a:rPr lang="en-US" sz="3600" dirty="0" err="1"/>
              <a:t>organisation</a:t>
            </a:r>
            <a:r>
              <a:rPr lang="en-US" sz="3600" dirty="0"/>
              <a:t>. </a:t>
            </a:r>
            <a:endParaRPr lang="cs-CZ" sz="3600" dirty="0"/>
          </a:p>
          <a:p>
            <a:r>
              <a:rPr lang="en-US" sz="3600" dirty="0"/>
              <a:t>Therefore, price cannot be determined in isolation without keeping in mind the sales it would generate and the profit it would earn.</a:t>
            </a:r>
            <a:endParaRPr lang="cs-CZ" sz="3600" dirty="0"/>
          </a:p>
          <a:p>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Price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10</a:t>
            </a:fld>
            <a:endParaRPr lang="cs-CZ" dirty="0"/>
          </a:p>
        </p:txBody>
      </p:sp>
    </p:spTree>
    <p:extLst>
      <p:ext uri="{BB962C8B-B14F-4D97-AF65-F5344CB8AC3E}">
        <p14:creationId xmlns:p14="http://schemas.microsoft.com/office/powerpoint/2010/main" val="2423618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9421020" cy="4704523"/>
          </a:xfrm>
          <a:prstGeom prst="rect">
            <a:avLst/>
          </a:prstGeom>
        </p:spPr>
        <p:txBody>
          <a:bodyPr>
            <a:noAutofit/>
          </a:bodyPr>
          <a:lstStyle/>
          <a:p>
            <a:r>
              <a:rPr lang="en-US" sz="3600" dirty="0"/>
              <a:t>Generally, a trade-off is observed between the sales and the profit. </a:t>
            </a:r>
            <a:endParaRPr lang="cs-CZ" sz="3600" dirty="0"/>
          </a:p>
          <a:p>
            <a:r>
              <a:rPr lang="en-US" sz="3600" dirty="0"/>
              <a:t>A lower price of product or service is capable of generating higher sales at low profit per unit. </a:t>
            </a:r>
            <a:endParaRPr lang="cs-CZ" sz="3600" dirty="0"/>
          </a:p>
          <a:p>
            <a:r>
              <a:rPr lang="en-US" sz="3600" dirty="0"/>
              <a:t>Similarly, a high price would result in greater profit margins but the product or service may not sell that much. </a:t>
            </a:r>
            <a:endParaRPr lang="cs-CZ" sz="3600" dirty="0"/>
          </a:p>
          <a:p>
            <a:r>
              <a:rPr lang="en-US" sz="3600" dirty="0"/>
              <a:t>Pricing arithmetic is not simple.</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Price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11</a:t>
            </a:fld>
            <a:endParaRPr lang="cs-CZ" dirty="0"/>
          </a:p>
        </p:txBody>
      </p:sp>
    </p:spTree>
    <p:extLst>
      <p:ext uri="{BB962C8B-B14F-4D97-AF65-F5344CB8AC3E}">
        <p14:creationId xmlns:p14="http://schemas.microsoft.com/office/powerpoint/2010/main" val="840986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9421020" cy="4704523"/>
          </a:xfrm>
          <a:prstGeom prst="rect">
            <a:avLst/>
          </a:prstGeom>
        </p:spPr>
        <p:txBody>
          <a:bodyPr>
            <a:noAutofit/>
          </a:bodyPr>
          <a:lstStyle/>
          <a:p>
            <a:r>
              <a:rPr lang="cs-CZ" sz="3600" dirty="0"/>
              <a:t>There are </a:t>
            </a:r>
            <a:r>
              <a:rPr lang="en-US" sz="3600" dirty="0"/>
              <a:t>number of factors that influence the pricing decisions of a firm. </a:t>
            </a:r>
            <a:endParaRPr lang="cs-CZ" sz="3600" dirty="0"/>
          </a:p>
          <a:p>
            <a:r>
              <a:rPr lang="en-US" sz="3600" dirty="0"/>
              <a:t>It is important for a firm to consider  the  customers,  the  marketing  offer,  competition,  legal  framework,  and  social  and technological environment while setting the price.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Price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12</a:t>
            </a:fld>
            <a:endParaRPr lang="cs-CZ" dirty="0"/>
          </a:p>
        </p:txBody>
      </p:sp>
    </p:spTree>
    <p:extLst>
      <p:ext uri="{BB962C8B-B14F-4D97-AF65-F5344CB8AC3E}">
        <p14:creationId xmlns:p14="http://schemas.microsoft.com/office/powerpoint/2010/main" val="859915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9421020" cy="4704523"/>
          </a:xfrm>
          <a:prstGeom prst="rect">
            <a:avLst/>
          </a:prstGeom>
        </p:spPr>
        <p:txBody>
          <a:bodyPr>
            <a:noAutofit/>
          </a:bodyPr>
          <a:lstStyle/>
          <a:p>
            <a:r>
              <a:rPr lang="en-US" sz="3600" dirty="0"/>
              <a:t>Pricing methods and practices tend to vary widely in service industries. </a:t>
            </a:r>
            <a:endParaRPr lang="cs-CZ" sz="3600" dirty="0"/>
          </a:p>
          <a:p>
            <a:r>
              <a:rPr lang="en-US" sz="3600" dirty="0"/>
              <a:t>Unlike goods which  may  bear  similarities  in  processes,  competition,  output,  raw  material,  </a:t>
            </a:r>
            <a:r>
              <a:rPr lang="en-US" sz="3600" dirty="0" err="1"/>
              <a:t>labour</a:t>
            </a:r>
            <a:r>
              <a:rPr lang="en-US" sz="3600" dirty="0"/>
              <a:t>,  etc.; service  industries  are  laden  with  diversity.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Price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13</a:t>
            </a:fld>
            <a:endParaRPr lang="cs-CZ" dirty="0"/>
          </a:p>
        </p:txBody>
      </p:sp>
    </p:spTree>
    <p:extLst>
      <p:ext uri="{BB962C8B-B14F-4D97-AF65-F5344CB8AC3E}">
        <p14:creationId xmlns:p14="http://schemas.microsoft.com/office/powerpoint/2010/main" val="2086214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0691880" cy="4704523"/>
          </a:xfrm>
          <a:prstGeom prst="rect">
            <a:avLst/>
          </a:prstGeom>
        </p:spPr>
        <p:txBody>
          <a:bodyPr>
            <a:noAutofit/>
          </a:bodyPr>
          <a:lstStyle/>
          <a:p>
            <a:r>
              <a:rPr lang="en-US" sz="3600" dirty="0"/>
              <a:t> On  the  spectrum  of  variety  and  uniqueness; services are unique, both in their own character and in their difference from one another. </a:t>
            </a:r>
            <a:endParaRPr lang="cs-CZ" sz="3600" dirty="0"/>
          </a:p>
          <a:p>
            <a:r>
              <a:rPr lang="en-US" sz="3600" dirty="0"/>
              <a:t>This</a:t>
            </a:r>
            <a:r>
              <a:rPr lang="cs-CZ" sz="3600" dirty="0"/>
              <a:t> </a:t>
            </a:r>
            <a:r>
              <a:rPr lang="en-US" sz="3600" dirty="0"/>
              <a:t>service character does not allow </a:t>
            </a:r>
            <a:r>
              <a:rPr lang="en-US" sz="3600" dirty="0" err="1"/>
              <a:t>standardisation</a:t>
            </a:r>
            <a:r>
              <a:rPr lang="en-US" sz="3600" dirty="0"/>
              <a:t> of pricing across various service categories. </a:t>
            </a:r>
          </a:p>
          <a:p>
            <a:r>
              <a:rPr lang="en-US" sz="3600" dirty="0"/>
              <a:t>A household service supplier, banking company, hairdresser, transporter, etc.; because of their unique character, tend to consider their pricing in a variety of ways.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Price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14</a:t>
            </a:fld>
            <a:endParaRPr lang="cs-CZ" dirty="0"/>
          </a:p>
        </p:txBody>
      </p:sp>
    </p:spTree>
    <p:extLst>
      <p:ext uri="{BB962C8B-B14F-4D97-AF65-F5344CB8AC3E}">
        <p14:creationId xmlns:p14="http://schemas.microsoft.com/office/powerpoint/2010/main" val="2494874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0691880" cy="4704523"/>
          </a:xfrm>
          <a:prstGeom prst="rect">
            <a:avLst/>
          </a:prstGeom>
        </p:spPr>
        <p:txBody>
          <a:bodyPr>
            <a:noAutofit/>
          </a:bodyPr>
          <a:lstStyle/>
          <a:p>
            <a:r>
              <a:rPr lang="en-US" sz="3600" dirty="0"/>
              <a:t>In determining the prices of services, the one characteristic which has great impact is their perishability and the fact that fluctuations in demand cannot be met through inventory. </a:t>
            </a:r>
          </a:p>
          <a:p>
            <a:r>
              <a:rPr lang="en-US" sz="3600" dirty="0"/>
              <a:t>Hotels  and  airlines  offering  lower  rates  in  off-season  and  lower  telephone  charges  for outstation calls after peak hours are examples of how pricing strategy can be used to offset the perishable characteristics of services.</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Price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15</a:t>
            </a:fld>
            <a:endParaRPr lang="cs-CZ" dirty="0"/>
          </a:p>
        </p:txBody>
      </p:sp>
    </p:spTree>
    <p:extLst>
      <p:ext uri="{BB962C8B-B14F-4D97-AF65-F5344CB8AC3E}">
        <p14:creationId xmlns:p14="http://schemas.microsoft.com/office/powerpoint/2010/main" val="1941013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0691880" cy="4704523"/>
          </a:xfrm>
          <a:prstGeom prst="rect">
            <a:avLst/>
          </a:prstGeom>
        </p:spPr>
        <p:txBody>
          <a:bodyPr>
            <a:noAutofit/>
          </a:bodyPr>
          <a:lstStyle/>
          <a:p>
            <a:r>
              <a:rPr lang="en-US" sz="3600" dirty="0"/>
              <a:t>Another characteristic of services that creates a problem in price determination is the high content of the intangible component. </a:t>
            </a:r>
            <a:endParaRPr lang="cs-CZ" sz="3600" dirty="0"/>
          </a:p>
          <a:p>
            <a:r>
              <a:rPr lang="en-US" sz="3600" dirty="0"/>
              <a:t>The higher the intangibility, the more difficult it is to  calculate  cost  and  greater  the  tendency  towards  non-uniform  services,  such  as  fees  of doctors,  management  consultants,  lawyers,  etc.  In  such  cases,  the  price  may  sometimes  be settled through negotiation between the buyer and seller.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Price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16</a:t>
            </a:fld>
            <a:endParaRPr lang="cs-CZ" dirty="0"/>
          </a:p>
        </p:txBody>
      </p:sp>
    </p:spTree>
    <p:extLst>
      <p:ext uri="{BB962C8B-B14F-4D97-AF65-F5344CB8AC3E}">
        <p14:creationId xmlns:p14="http://schemas.microsoft.com/office/powerpoint/2010/main" val="2483911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0691880" cy="4704523"/>
          </a:xfrm>
          <a:prstGeom prst="rect">
            <a:avLst/>
          </a:prstGeom>
        </p:spPr>
        <p:txBody>
          <a:bodyPr>
            <a:noAutofit/>
          </a:bodyPr>
          <a:lstStyle/>
          <a:p>
            <a:r>
              <a:rPr lang="cs-CZ" sz="3200" dirty="0"/>
              <a:t>O</a:t>
            </a:r>
            <a:r>
              <a:rPr lang="en-US" sz="3200" dirty="0"/>
              <a:t>n the other hand, in services such as dry cleaning, the tangible component is higher, and the service provided is homogeneous. </a:t>
            </a:r>
            <a:endParaRPr lang="cs-CZ" sz="3200" dirty="0"/>
          </a:p>
          <a:p>
            <a:r>
              <a:rPr lang="en-US" sz="3200" dirty="0"/>
              <a:t>It is easier to calculate the cost on a unit basis and have  a  uniform  pricing  policy.  In  general,  the  more  unique  a  service  is,  the  greater  the freedom to fix the price at any level. </a:t>
            </a:r>
            <a:endParaRPr lang="cs-CZ" sz="3200" dirty="0"/>
          </a:p>
          <a:p>
            <a:r>
              <a:rPr lang="en-US" sz="3200" dirty="0"/>
              <a:t>Often the price may be fixed according to the customer’s ability to pay. In such cases price may be used as an indicator of quality. </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Price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17</a:t>
            </a:fld>
            <a:endParaRPr lang="cs-CZ" dirty="0"/>
          </a:p>
        </p:txBody>
      </p:sp>
    </p:spTree>
    <p:extLst>
      <p:ext uri="{BB962C8B-B14F-4D97-AF65-F5344CB8AC3E}">
        <p14:creationId xmlns:p14="http://schemas.microsoft.com/office/powerpoint/2010/main" val="117722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9622497" cy="4704523"/>
          </a:xfrm>
          <a:prstGeom prst="rect">
            <a:avLst/>
          </a:prstGeom>
        </p:spPr>
        <p:txBody>
          <a:bodyPr>
            <a:noAutofit/>
          </a:bodyPr>
          <a:lstStyle/>
          <a:p>
            <a:r>
              <a:rPr lang="en-US" sz="3200" dirty="0"/>
              <a:t>The third characteristic to be kept in mind while determining prices is that in many services,  the  prices  are  subject  to  regulations,  either  by  the  government  or  by  trade</a:t>
            </a:r>
            <a:r>
              <a:rPr lang="cs-CZ" sz="3200" dirty="0"/>
              <a:t> </a:t>
            </a:r>
            <a:r>
              <a:rPr lang="en-US" sz="3200" dirty="0"/>
              <a:t>associations. </a:t>
            </a:r>
            <a:endParaRPr lang="cs-CZ" sz="3200" dirty="0"/>
          </a:p>
          <a:p>
            <a:r>
              <a:rPr lang="en-US" sz="3200" dirty="0"/>
              <a:t>Bank charges, electricity and water rates, fare for rail and air transport in India are controlled by the government.</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Price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18</a:t>
            </a:fld>
            <a:endParaRPr lang="cs-CZ" dirty="0"/>
          </a:p>
        </p:txBody>
      </p:sp>
    </p:spTree>
    <p:extLst>
      <p:ext uri="{BB962C8B-B14F-4D97-AF65-F5344CB8AC3E}">
        <p14:creationId xmlns:p14="http://schemas.microsoft.com/office/powerpoint/2010/main" val="2660326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9622497" cy="4704523"/>
          </a:xfrm>
          <a:prstGeom prst="rect">
            <a:avLst/>
          </a:prstGeom>
        </p:spPr>
        <p:txBody>
          <a:bodyPr>
            <a:noAutofit/>
          </a:bodyPr>
          <a:lstStyle/>
          <a:p>
            <a:r>
              <a:rPr lang="en-US" sz="3200" dirty="0"/>
              <a:t>In many other cases, the trade or industry association may regulate prices in order to avoid undercutting and maintain quality standards. International air fares are regulated by international agreement of airlines, sea freight fares are regulated by shipping conferences.  </a:t>
            </a:r>
            <a:endParaRPr lang="cs-CZ" sz="3200" dirty="0"/>
          </a:p>
          <a:p>
            <a:r>
              <a:rPr lang="en-US" sz="3200" dirty="0"/>
              <a:t>In all such cases, the producer has no freedom to determine his own price. </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Price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19</a:t>
            </a:fld>
            <a:endParaRPr lang="cs-CZ" dirty="0"/>
          </a:p>
        </p:txBody>
      </p:sp>
    </p:spTree>
    <p:extLst>
      <p:ext uri="{BB962C8B-B14F-4D97-AF65-F5344CB8AC3E}">
        <p14:creationId xmlns:p14="http://schemas.microsoft.com/office/powerpoint/2010/main" val="1962976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339419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pPr lvl="0"/>
            <a:r>
              <a:rPr lang="pl-PL" sz="4000" b="1" cap="all" dirty="0"/>
              <a:t>MARKETING MIX 2</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2603719"/>
            <a:ext cx="4806091" cy="194138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400" b="1" i="1" dirty="0"/>
              <a:t>The aim of this presentation is to describe the nature of marketing mix in services with focus on pricing</a:t>
            </a:r>
          </a:p>
          <a:p>
            <a:pPr marL="0" indent="0" algn="ctr">
              <a:buNone/>
            </a:pPr>
            <a:endParaRPr lang="en-GB" sz="2400" dirty="0">
              <a:solidFill>
                <a:srgbClr val="FF0000"/>
              </a:solidFill>
              <a:cs typeface="Times New Roman" panose="02020603050405020304" pitchFamily="18" charset="0"/>
            </a:endParaRPr>
          </a:p>
        </p:txBody>
      </p:sp>
      <p:sp>
        <p:nvSpPr>
          <p:cNvPr id="8"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Martin Klepek</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a:p>
            <a:pPr algn="r"/>
            <a:r>
              <a:rPr lang="cs-CZ" altLang="cs-CZ" sz="1200" dirty="0">
                <a:solidFill>
                  <a:srgbClr val="307871"/>
                </a:solidFill>
                <a:latin typeface="Times New Roman" panose="02020603050405020304" pitchFamily="18" charset="0"/>
                <a:cs typeface="Times New Roman" panose="02020603050405020304" pitchFamily="18" charset="0"/>
              </a:rPr>
              <a:t>Michal Stoklasa</a:t>
            </a:r>
          </a:p>
          <a:p>
            <a:pPr algn="r"/>
            <a:r>
              <a:rPr lang="cs-CZ" altLang="cs-CZ" sz="1200" dirty="0">
                <a:solidFill>
                  <a:srgbClr val="307871"/>
                </a:solidFill>
                <a:latin typeface="Times New Roman" panose="02020603050405020304" pitchFamily="18" charset="0"/>
                <a:cs typeface="Times New Roman" panose="02020603050405020304" pitchFamily="18" charset="0"/>
              </a:rPr>
              <a:t>Přednášející </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1048341" cy="4704523"/>
          </a:xfrm>
          <a:prstGeom prst="rect">
            <a:avLst/>
          </a:prstGeom>
        </p:spPr>
        <p:txBody>
          <a:bodyPr>
            <a:noAutofit/>
          </a:bodyPr>
          <a:lstStyle/>
          <a:p>
            <a:r>
              <a:rPr lang="en-US" dirty="0"/>
              <a:t>The two methods which a service </a:t>
            </a:r>
            <a:r>
              <a:rPr lang="en-US" dirty="0" err="1"/>
              <a:t>organisation</a:t>
            </a:r>
            <a:r>
              <a:rPr lang="en-US" dirty="0"/>
              <a:t> may use to determine prices are cost-based pricing and market-oriented pricing. In the former, the price may be regulated by the government or industry association on the basis of the cost incurred by the most efficient unit.</a:t>
            </a:r>
            <a:endParaRPr lang="cs-CZ" dirty="0"/>
          </a:p>
          <a:p>
            <a:r>
              <a:rPr lang="en-US" dirty="0"/>
              <a:t>Such a pricing strategy is effective in restricting entry and aiming at minimum profit targets. </a:t>
            </a:r>
          </a:p>
          <a:p>
            <a:r>
              <a:rPr lang="en-US" dirty="0"/>
              <a:t>The market-oriented pricing may either be a result of the competition or customer-oriented. In case of competition-oriented pricing, the price may be fixed at the level which the competitor is  charging,  or  fixed  lower  to  increase  market  share.  </a:t>
            </a:r>
            <a:endParaRPr lang="cs-CZ" dirty="0"/>
          </a:p>
          <a:p>
            <a:r>
              <a:rPr lang="en-US" dirty="0"/>
              <a:t>Customer-oriented  pricing  varies according to the customer’s ability to pay. </a:t>
            </a:r>
            <a:endParaRPr lang="cs-CZ"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Price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20</a:t>
            </a:fld>
            <a:endParaRPr lang="cs-CZ" dirty="0"/>
          </a:p>
        </p:txBody>
      </p:sp>
    </p:spTree>
    <p:extLst>
      <p:ext uri="{BB962C8B-B14F-4D97-AF65-F5344CB8AC3E}">
        <p14:creationId xmlns:p14="http://schemas.microsoft.com/office/powerpoint/2010/main" val="597968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1048341" cy="4704523"/>
          </a:xfrm>
          <a:prstGeom prst="rect">
            <a:avLst/>
          </a:prstGeom>
        </p:spPr>
        <p:txBody>
          <a:bodyPr>
            <a:noAutofit/>
          </a:bodyPr>
          <a:lstStyle/>
          <a:p>
            <a:r>
              <a:rPr lang="en-US" dirty="0"/>
              <a:t>It  is  used  to  reduce  the  ‘perishability’  characteristic  of  services  and  iron  out  the </a:t>
            </a:r>
            <a:r>
              <a:rPr lang="cs-CZ" dirty="0"/>
              <a:t>f</a:t>
            </a:r>
            <a:r>
              <a:rPr lang="en-US" dirty="0" err="1"/>
              <a:t>luctuations</a:t>
            </a:r>
            <a:r>
              <a:rPr lang="en-US" dirty="0"/>
              <a:t> in demand. Differential price implies changing different prices according to:  </a:t>
            </a:r>
          </a:p>
          <a:p>
            <a:r>
              <a:rPr lang="en-US" dirty="0"/>
              <a:t>customer’s  ability  to  pay  differentials  (as  in  professional  services  of  management consultants, lawyers),  </a:t>
            </a:r>
          </a:p>
          <a:p>
            <a:r>
              <a:rPr lang="en-US" dirty="0"/>
              <a:t>price  time  differentials  (used  in  hotels,  airlines,  telephones  where  there  is  the concept of season and off-season and peak hours),  </a:t>
            </a:r>
          </a:p>
          <a:p>
            <a:r>
              <a:rPr lang="en-US" dirty="0"/>
              <a:t>place  differential  used  in  rent  of  property-theatre  seat  </a:t>
            </a:r>
            <a:r>
              <a:rPr lang="en-US" dirty="0" err="1"/>
              <a:t>pring</a:t>
            </a:r>
            <a:r>
              <a:rPr lang="en-US" dirty="0"/>
              <a:t>  (balcony  tickets  are more expensive than front row seats) and houses in better located colonies command higher rent. </a:t>
            </a:r>
            <a:endParaRPr lang="cs-CZ"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Differential or Flexible Pricing </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21</a:t>
            </a:fld>
            <a:endParaRPr lang="cs-CZ" dirty="0"/>
          </a:p>
        </p:txBody>
      </p:sp>
    </p:spTree>
    <p:extLst>
      <p:ext uri="{BB962C8B-B14F-4D97-AF65-F5344CB8AC3E}">
        <p14:creationId xmlns:p14="http://schemas.microsoft.com/office/powerpoint/2010/main" val="759892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9" y="1316765"/>
            <a:ext cx="9841092" cy="4704523"/>
          </a:xfrm>
          <a:prstGeom prst="rect">
            <a:avLst/>
          </a:prstGeom>
        </p:spPr>
        <p:txBody>
          <a:bodyPr>
            <a:noAutofit/>
          </a:bodyPr>
          <a:lstStyle/>
          <a:p>
            <a:r>
              <a:rPr lang="en-US" sz="3600" dirty="0"/>
              <a:t>It refers to the practice of offering a commission or discount to intermediates such as advertising agencies, stock brokers, property dealers for rendering a service. It may also be used as a promotional device to encourage use during low-demand time slots or to encourage customers to try a new service (such as an introductory discount).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Discount Pricing </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22</a:t>
            </a:fld>
            <a:endParaRPr lang="cs-CZ" dirty="0"/>
          </a:p>
        </p:txBody>
      </p:sp>
    </p:spTree>
    <p:extLst>
      <p:ext uri="{BB962C8B-B14F-4D97-AF65-F5344CB8AC3E}">
        <p14:creationId xmlns:p14="http://schemas.microsoft.com/office/powerpoint/2010/main" val="3213380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9" y="1316765"/>
            <a:ext cx="9841092" cy="4704523"/>
          </a:xfrm>
          <a:prstGeom prst="rect">
            <a:avLst/>
          </a:prstGeom>
        </p:spPr>
        <p:txBody>
          <a:bodyPr>
            <a:noAutofit/>
          </a:bodyPr>
          <a:lstStyle/>
          <a:p>
            <a:r>
              <a:rPr lang="en-US" sz="3200" dirty="0"/>
              <a:t>It  refers  to  a  low  price  which  is  quoted  for  a  basic  service  to  attract  customers.  </a:t>
            </a:r>
            <a:endParaRPr lang="cs-CZ" sz="3200" dirty="0"/>
          </a:p>
          <a:p>
            <a:r>
              <a:rPr lang="en-US" sz="3200" dirty="0"/>
              <a:t>A restaurant may offer a basic meal at a low price but one which includes no soft drink or sweet dish. </a:t>
            </a:r>
            <a:endParaRPr lang="cs-CZ" sz="3200" dirty="0"/>
          </a:p>
          <a:p>
            <a:r>
              <a:rPr lang="en-US" sz="3200" dirty="0"/>
              <a:t>Once the customer is attracted because of the initial low price he may be tempted to buy a drink or an ice-cream or an additional dish. </a:t>
            </a:r>
            <a:endParaRPr lang="cs-CZ" sz="3200" dirty="0"/>
          </a:p>
          <a:p>
            <a:r>
              <a:rPr lang="en-US" sz="3200" dirty="0"/>
              <a:t>Thus, he may end up buying more than just the basic meal. </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Diversionary Pricing </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23</a:t>
            </a:fld>
            <a:endParaRPr lang="cs-CZ" dirty="0"/>
          </a:p>
        </p:txBody>
      </p:sp>
    </p:spTree>
    <p:extLst>
      <p:ext uri="{BB962C8B-B14F-4D97-AF65-F5344CB8AC3E}">
        <p14:creationId xmlns:p14="http://schemas.microsoft.com/office/powerpoint/2010/main" val="32969937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9" y="1316765"/>
            <a:ext cx="9841092" cy="4704523"/>
          </a:xfrm>
          <a:prstGeom prst="rect">
            <a:avLst/>
          </a:prstGeom>
        </p:spPr>
        <p:txBody>
          <a:bodyPr>
            <a:noAutofit/>
          </a:bodyPr>
          <a:lstStyle/>
          <a:p>
            <a:r>
              <a:rPr lang="en-US" sz="3600" dirty="0"/>
              <a:t>It refers to pricing strategy in which payment is to be made only after the results are achieved.  </a:t>
            </a:r>
            <a:endParaRPr lang="cs-CZ" sz="3600" dirty="0"/>
          </a:p>
          <a:p>
            <a:r>
              <a:rPr lang="en-US" sz="3600" dirty="0"/>
              <a:t>Employment  agencies  charge  their  fee  only  when  a  person  actually  gets  a  job,  a property dealer charges his commission only after the deal is actually transacted.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Guaranteed Pricing </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24</a:t>
            </a:fld>
            <a:endParaRPr lang="cs-CZ" dirty="0"/>
          </a:p>
        </p:txBody>
      </p:sp>
    </p:spTree>
    <p:extLst>
      <p:ext uri="{BB962C8B-B14F-4D97-AF65-F5344CB8AC3E}">
        <p14:creationId xmlns:p14="http://schemas.microsoft.com/office/powerpoint/2010/main" val="2636253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9" y="1316765"/>
            <a:ext cx="9841092" cy="4704523"/>
          </a:xfrm>
          <a:prstGeom prst="rect">
            <a:avLst/>
          </a:prstGeom>
        </p:spPr>
        <p:txBody>
          <a:bodyPr>
            <a:noAutofit/>
          </a:bodyPr>
          <a:lstStyle/>
          <a:p>
            <a:r>
              <a:rPr lang="en-US" sz="3600" dirty="0"/>
              <a:t>This strategy is used when the high price is associated with the quality of the service. </a:t>
            </a:r>
          </a:p>
          <a:p>
            <a:r>
              <a:rPr lang="en-US" sz="3600" dirty="0"/>
              <a:t>Many doctors, lawyers and other professionals follow this pricing strategy.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High Price Maintenance Pricing </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25</a:t>
            </a:fld>
            <a:endParaRPr lang="cs-CZ" dirty="0"/>
          </a:p>
        </p:txBody>
      </p:sp>
    </p:spTree>
    <p:extLst>
      <p:ext uri="{BB962C8B-B14F-4D97-AF65-F5344CB8AC3E}">
        <p14:creationId xmlns:p14="http://schemas.microsoft.com/office/powerpoint/2010/main" val="35564956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9" y="1316765"/>
            <a:ext cx="9841092" cy="4704523"/>
          </a:xfrm>
          <a:prstGeom prst="rect">
            <a:avLst/>
          </a:prstGeom>
        </p:spPr>
        <p:txBody>
          <a:bodyPr>
            <a:noAutofit/>
          </a:bodyPr>
          <a:lstStyle/>
          <a:p>
            <a:r>
              <a:rPr lang="en-US" sz="3600" dirty="0"/>
              <a:t>It is one in which an initial low price is charged in the hope of getting more business at subsequently better prices. </a:t>
            </a:r>
            <a:endParaRPr lang="cs-CZ" sz="3600" dirty="0"/>
          </a:p>
          <a:p>
            <a:r>
              <a:rPr lang="en-US" sz="3600" dirty="0"/>
              <a:t>The danger is that the initial low price may become the price for all times to come.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Introductory Pricing </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26</a:t>
            </a:fld>
            <a:endParaRPr lang="cs-CZ" dirty="0"/>
          </a:p>
        </p:txBody>
      </p:sp>
    </p:spTree>
    <p:extLst>
      <p:ext uri="{BB962C8B-B14F-4D97-AF65-F5344CB8AC3E}">
        <p14:creationId xmlns:p14="http://schemas.microsoft.com/office/powerpoint/2010/main" val="5647753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9" y="1316765"/>
            <a:ext cx="9841092" cy="4704523"/>
          </a:xfrm>
          <a:prstGeom prst="rect">
            <a:avLst/>
          </a:prstGeom>
        </p:spPr>
        <p:txBody>
          <a:bodyPr>
            <a:noAutofit/>
          </a:bodyPr>
          <a:lstStyle/>
          <a:p>
            <a:r>
              <a:rPr lang="en-US" sz="3600" dirty="0"/>
              <a:t>It is quite similar to diversionary pricing in which a basic low price is quoted but the extra  services  are  rather  highly  priced.  </a:t>
            </a:r>
            <a:endParaRPr lang="cs-CZ" sz="3600" dirty="0"/>
          </a:p>
          <a:p>
            <a:r>
              <a:rPr lang="en-US" sz="3600" dirty="0"/>
              <a:t>A  gynecologist  may  charge  a  low  fee  for  the  nine months of pregnancy through which she regularly checks her patient, but may charge extra for performing the actual delivery and post-delivery visits.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Offset Pricing </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27</a:t>
            </a:fld>
            <a:endParaRPr lang="cs-CZ" dirty="0"/>
          </a:p>
        </p:txBody>
      </p:sp>
    </p:spTree>
    <p:extLst>
      <p:ext uri="{BB962C8B-B14F-4D97-AF65-F5344CB8AC3E}">
        <p14:creationId xmlns:p14="http://schemas.microsoft.com/office/powerpoint/2010/main" val="36681115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9" y="1316765"/>
            <a:ext cx="9841092" cy="4704523"/>
          </a:xfrm>
          <a:prstGeom prst="rect">
            <a:avLst/>
          </a:prstGeom>
        </p:spPr>
        <p:txBody>
          <a:bodyPr>
            <a:noAutofit/>
          </a:bodyPr>
          <a:lstStyle/>
          <a:p>
            <a:r>
              <a:rPr lang="en-US" sz="4400" dirty="0"/>
              <a:t>Prices are set on the basis of following those set by the market leader. </a:t>
            </a:r>
            <a:endParaRPr lang="cs-CZ" sz="44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Competitive parity pricing </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28</a:t>
            </a:fld>
            <a:endParaRPr lang="cs-CZ" dirty="0"/>
          </a:p>
        </p:txBody>
      </p:sp>
    </p:spTree>
    <p:extLst>
      <p:ext uri="{BB962C8B-B14F-4D97-AF65-F5344CB8AC3E}">
        <p14:creationId xmlns:p14="http://schemas.microsoft.com/office/powerpoint/2010/main" val="2893553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9" y="1316765"/>
            <a:ext cx="9841092" cy="4704523"/>
          </a:xfrm>
          <a:prstGeom prst="rect">
            <a:avLst/>
          </a:prstGeom>
        </p:spPr>
        <p:txBody>
          <a:bodyPr>
            <a:noAutofit/>
          </a:bodyPr>
          <a:lstStyle/>
          <a:p>
            <a:r>
              <a:rPr lang="en-US" sz="3600" dirty="0"/>
              <a:t>Prices are based on the service’s perceived value to a given customer segment. </a:t>
            </a:r>
            <a:endParaRPr lang="cs-CZ" sz="3600" dirty="0"/>
          </a:p>
          <a:p>
            <a:r>
              <a:rPr lang="en-US" sz="3600" dirty="0"/>
              <a:t>This is a market driven approach which reinforces the positioning of the service and the benefits the customer receives from the service.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Value based pricing </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29</a:t>
            </a:fld>
            <a:endParaRPr lang="cs-CZ" dirty="0"/>
          </a:p>
        </p:txBody>
      </p:sp>
    </p:spTree>
    <p:extLst>
      <p:ext uri="{BB962C8B-B14F-4D97-AF65-F5344CB8AC3E}">
        <p14:creationId xmlns:p14="http://schemas.microsoft.com/office/powerpoint/2010/main" val="1380464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525178" y="514222"/>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1165203"/>
            <a:ext cx="4297080" cy="2283851"/>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pl-PL" sz="4000" b="1" cap="all" dirty="0"/>
              <a:t>Marketing mix 2</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1966670"/>
            <a:ext cx="4806091" cy="296476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a:cs typeface="Arial" panose="020B0604020202020204" pitchFamily="34" charset="0"/>
              </a:rPr>
              <a:t>Price</a:t>
            </a:r>
          </a:p>
          <a:p>
            <a:pPr marL="0" indent="0">
              <a:buNone/>
            </a:pPr>
            <a:r>
              <a:rPr lang="cs-CZ" sz="2400" b="1" dirty="0">
                <a:cs typeface="Arial" panose="020B0604020202020204" pitchFamily="34" charset="0"/>
              </a:rPr>
              <a:t>Pricing influencers</a:t>
            </a:r>
          </a:p>
          <a:p>
            <a:pPr marL="0" indent="0">
              <a:buNone/>
            </a:pPr>
            <a:r>
              <a:rPr lang="cs-CZ" sz="2400" b="1" dirty="0">
                <a:cs typeface="Arial" panose="020B0604020202020204" pitchFamily="34" charset="0"/>
              </a:rPr>
              <a:t>Pricing policies</a:t>
            </a:r>
          </a:p>
          <a:p>
            <a:pPr marL="0" indent="0">
              <a:buNone/>
            </a:pPr>
            <a:r>
              <a:rPr lang="cs-CZ" sz="2400" b="1" dirty="0">
                <a:cs typeface="Arial" panose="020B0604020202020204" pitchFamily="34" charset="0"/>
              </a:rPr>
              <a:t>Pricing strategies</a:t>
            </a:r>
          </a:p>
          <a:p>
            <a:pPr marL="0" indent="0">
              <a:buNone/>
            </a:pPr>
            <a:r>
              <a:rPr lang="cs-CZ" sz="2400" b="1" dirty="0">
                <a:cs typeface="Arial" panose="020B0604020202020204" pitchFamily="34" charset="0"/>
              </a:rPr>
              <a:t>Pricing process</a:t>
            </a:r>
          </a:p>
          <a:p>
            <a:pPr marL="0" indent="0">
              <a:buNone/>
            </a:pPr>
            <a:endParaRPr lang="cs-CZ" sz="2400" b="1" dirty="0">
              <a:solidFill>
                <a:srgbClr val="002060"/>
              </a:solidFill>
              <a:cs typeface="Arial" panose="020B0604020202020204" pitchFamily="34" charset="0"/>
            </a:endParaRPr>
          </a:p>
        </p:txBody>
      </p:sp>
      <p:sp>
        <p:nvSpPr>
          <p:cNvPr id="3" name="TextovéPole 2"/>
          <p:cNvSpPr txBox="1"/>
          <p:nvPr/>
        </p:nvSpPr>
        <p:spPr>
          <a:xfrm>
            <a:off x="860612" y="3872753"/>
            <a:ext cx="3603812" cy="584775"/>
          </a:xfrm>
          <a:prstGeom prst="rect">
            <a:avLst/>
          </a:prstGeom>
          <a:noFill/>
        </p:spPr>
        <p:txBody>
          <a:bodyPr wrap="square" rtlCol="0">
            <a:spAutoFit/>
          </a:bodyPr>
          <a:lstStyle/>
          <a:p>
            <a:r>
              <a:rPr lang="cs-CZ" sz="3200" dirty="0">
                <a:solidFill>
                  <a:schemeClr val="bg1"/>
                </a:solidFill>
              </a:rPr>
              <a:t>Lecture structure</a:t>
            </a:r>
          </a:p>
        </p:txBody>
      </p:sp>
    </p:spTree>
    <p:extLst>
      <p:ext uri="{BB962C8B-B14F-4D97-AF65-F5344CB8AC3E}">
        <p14:creationId xmlns:p14="http://schemas.microsoft.com/office/powerpoint/2010/main" val="1628521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9" y="1316765"/>
            <a:ext cx="9841092" cy="4704523"/>
          </a:xfrm>
          <a:prstGeom prst="rect">
            <a:avLst/>
          </a:prstGeom>
        </p:spPr>
        <p:txBody>
          <a:bodyPr>
            <a:noAutofit/>
          </a:bodyPr>
          <a:lstStyle/>
          <a:p>
            <a:r>
              <a:rPr lang="en-US" sz="3600" dirty="0"/>
              <a:t>Prices are based on considerations of future potential profit streams over the lifetime of  customers.  </a:t>
            </a:r>
            <a:endParaRPr lang="cs-CZ" sz="3600" dirty="0"/>
          </a:p>
          <a:p>
            <a:r>
              <a:rPr lang="en-US" sz="3600" dirty="0"/>
              <a:t>Relationship  pricing  follows  closely  the  market  oriented  approach  of  value-based pricing but takes the lifetime value of the customer into account.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Relationship Pricing </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30</a:t>
            </a:fld>
            <a:endParaRPr lang="cs-CZ" dirty="0"/>
          </a:p>
        </p:txBody>
      </p:sp>
    </p:spTree>
    <p:extLst>
      <p:ext uri="{BB962C8B-B14F-4D97-AF65-F5344CB8AC3E}">
        <p14:creationId xmlns:p14="http://schemas.microsoft.com/office/powerpoint/2010/main" val="17792650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9" y="1316765"/>
            <a:ext cx="9841092" cy="4704523"/>
          </a:xfrm>
          <a:prstGeom prst="rect">
            <a:avLst/>
          </a:prstGeom>
        </p:spPr>
        <p:txBody>
          <a:bodyPr>
            <a:noAutofit/>
          </a:bodyPr>
          <a:lstStyle/>
          <a:p>
            <a:pPr marL="0" indent="0">
              <a:buNone/>
            </a:pPr>
            <a:r>
              <a:rPr lang="cs-CZ" sz="3600" dirty="0"/>
              <a:t>1. Pricing objectives.</a:t>
            </a:r>
          </a:p>
          <a:p>
            <a:pPr marL="0" indent="0">
              <a:buNone/>
            </a:pPr>
            <a:r>
              <a:rPr lang="cs-CZ" sz="3600" dirty="0"/>
              <a:t>2. Determining demand.</a:t>
            </a:r>
          </a:p>
          <a:p>
            <a:pPr marL="0" indent="0">
              <a:buNone/>
            </a:pPr>
            <a:r>
              <a:rPr lang="cs-CZ" sz="3600" dirty="0"/>
              <a:t>3. Estimating costs.</a:t>
            </a:r>
          </a:p>
          <a:p>
            <a:pPr marL="0" indent="0">
              <a:buNone/>
            </a:pPr>
            <a:r>
              <a:rPr lang="cs-CZ" sz="3600" dirty="0"/>
              <a:t>4. Analysing competitors costs, prices and offers.</a:t>
            </a:r>
          </a:p>
          <a:p>
            <a:pPr marL="0" indent="0">
              <a:buNone/>
            </a:pPr>
            <a:r>
              <a:rPr lang="cs-CZ" sz="3600" dirty="0"/>
              <a:t>5. Selecting a pricing method.</a:t>
            </a:r>
          </a:p>
          <a:p>
            <a:pPr marL="0" indent="0">
              <a:buNone/>
            </a:pPr>
            <a:r>
              <a:rPr lang="cs-CZ" sz="3600" dirty="0"/>
              <a:t>6. Selecting final price.</a:t>
            </a:r>
          </a:p>
        </p:txBody>
      </p:sp>
      <p:sp>
        <p:nvSpPr>
          <p:cNvPr id="6" name="Nadpis 5"/>
          <p:cNvSpPr>
            <a:spLocks noGrp="1"/>
          </p:cNvSpPr>
          <p:nvPr>
            <p:ph type="title"/>
          </p:nvPr>
        </p:nvSpPr>
        <p:spPr>
          <a:xfrm>
            <a:off x="239349" y="260649"/>
            <a:ext cx="7296811" cy="676937"/>
          </a:xfrm>
        </p:spPr>
        <p:txBody>
          <a:bodyPr/>
          <a:lstStyle/>
          <a:p>
            <a:r>
              <a:rPr lang="cs-CZ" dirty="0"/>
              <a:t>Pricing process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31</a:t>
            </a:fld>
            <a:endParaRPr lang="cs-CZ" dirty="0"/>
          </a:p>
        </p:txBody>
      </p:sp>
    </p:spTree>
    <p:extLst>
      <p:ext uri="{BB962C8B-B14F-4D97-AF65-F5344CB8AC3E}">
        <p14:creationId xmlns:p14="http://schemas.microsoft.com/office/powerpoint/2010/main" val="38282114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9" y="1316765"/>
            <a:ext cx="9841092" cy="4704523"/>
          </a:xfrm>
          <a:prstGeom prst="rect">
            <a:avLst/>
          </a:prstGeom>
        </p:spPr>
        <p:txBody>
          <a:bodyPr>
            <a:noAutofit/>
          </a:bodyPr>
          <a:lstStyle/>
          <a:p>
            <a:r>
              <a:rPr lang="en-US" sz="2000" dirty="0"/>
              <a:t>What is the </a:t>
            </a:r>
            <a:r>
              <a:rPr lang="en-US" sz="2000" dirty="0" err="1"/>
              <a:t>organisation</a:t>
            </a:r>
            <a:r>
              <a:rPr lang="en-US" sz="2000" dirty="0"/>
              <a:t> trying to achieve? </a:t>
            </a:r>
            <a:endParaRPr lang="cs-CZ" sz="2000" dirty="0"/>
          </a:p>
          <a:p>
            <a:r>
              <a:rPr lang="cs-CZ" b="1" dirty="0"/>
              <a:t>FINANCIAL OBJECTIVES  </a:t>
            </a:r>
          </a:p>
          <a:p>
            <a:r>
              <a:rPr lang="cs-CZ" dirty="0"/>
              <a:t>Return on investment </a:t>
            </a:r>
          </a:p>
          <a:p>
            <a:r>
              <a:rPr lang="cs-CZ" dirty="0"/>
              <a:t>Profit optimization </a:t>
            </a:r>
          </a:p>
          <a:p>
            <a:r>
              <a:rPr lang="cs-CZ" dirty="0"/>
              <a:t>Generating cash flow</a:t>
            </a:r>
            <a:r>
              <a:rPr lang="cs-CZ" b="1" dirty="0"/>
              <a:t> </a:t>
            </a:r>
          </a:p>
          <a:p>
            <a:r>
              <a:rPr lang="cs-CZ" b="1" dirty="0"/>
              <a:t>MARKETING OBJECTIVES </a:t>
            </a:r>
          </a:p>
          <a:p>
            <a:r>
              <a:rPr lang="cs-CZ" dirty="0"/>
              <a:t>Survival </a:t>
            </a:r>
          </a:p>
          <a:p>
            <a:r>
              <a:rPr lang="cs-CZ" dirty="0"/>
              <a:t>Maximum market share </a:t>
            </a:r>
          </a:p>
          <a:p>
            <a:r>
              <a:rPr lang="cs-CZ" dirty="0"/>
              <a:t>Maximum market skimming </a:t>
            </a:r>
          </a:p>
          <a:p>
            <a:r>
              <a:rPr lang="cs-CZ" dirty="0"/>
              <a:t>Product-quality leadership</a:t>
            </a:r>
            <a:r>
              <a:rPr lang="cs-CZ" b="1" dirty="0"/>
              <a:t> </a:t>
            </a:r>
          </a:p>
        </p:txBody>
      </p:sp>
      <p:sp>
        <p:nvSpPr>
          <p:cNvPr id="6" name="Nadpis 5"/>
          <p:cNvSpPr>
            <a:spLocks noGrp="1"/>
          </p:cNvSpPr>
          <p:nvPr>
            <p:ph type="title"/>
          </p:nvPr>
        </p:nvSpPr>
        <p:spPr>
          <a:xfrm>
            <a:off x="239349" y="260649"/>
            <a:ext cx="7296811" cy="676937"/>
          </a:xfrm>
        </p:spPr>
        <p:txBody>
          <a:bodyPr/>
          <a:lstStyle/>
          <a:p>
            <a:r>
              <a:rPr lang="cs-CZ" dirty="0"/>
              <a:t>Pricing process 1</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32</a:t>
            </a:fld>
            <a:endParaRPr lang="cs-CZ" dirty="0"/>
          </a:p>
        </p:txBody>
      </p:sp>
    </p:spTree>
    <p:extLst>
      <p:ext uri="{BB962C8B-B14F-4D97-AF65-F5344CB8AC3E}">
        <p14:creationId xmlns:p14="http://schemas.microsoft.com/office/powerpoint/2010/main" val="27768462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9" y="1316765"/>
            <a:ext cx="9841092" cy="4704523"/>
          </a:xfrm>
          <a:prstGeom prst="rect">
            <a:avLst/>
          </a:prstGeom>
        </p:spPr>
        <p:txBody>
          <a:bodyPr>
            <a:noAutofit/>
          </a:bodyPr>
          <a:lstStyle/>
          <a:p>
            <a:r>
              <a:rPr lang="en-US" dirty="0"/>
              <a:t>All pricing decisions are, in the end, </a:t>
            </a:r>
            <a:r>
              <a:rPr lang="en-US" dirty="0" err="1"/>
              <a:t>dependant</a:t>
            </a:r>
            <a:r>
              <a:rPr lang="en-US" dirty="0"/>
              <a:t> on the level of market demand, and on “what the market will bear”. </a:t>
            </a:r>
            <a:endParaRPr lang="cs-CZ" dirty="0"/>
          </a:p>
          <a:p>
            <a:r>
              <a:rPr lang="en-US" dirty="0"/>
              <a:t>The market demand for luxury product, such as Rolls Royce cars, is very small, and so is the supply. Supply and demand meet at a very high price, because there are a few customers that are willing to pay a lot extra for a luxury product because of its prestige value, etc. </a:t>
            </a:r>
            <a:endParaRPr lang="cs-CZ" dirty="0"/>
          </a:p>
          <a:p>
            <a:r>
              <a:rPr lang="en-US" dirty="0"/>
              <a:t>On the other hand, most customers for toothpaste </a:t>
            </a:r>
            <a:r>
              <a:rPr lang="cs-CZ" dirty="0"/>
              <a:t>a</a:t>
            </a:r>
            <a:r>
              <a:rPr lang="en-US" dirty="0"/>
              <a:t>re only prepared to pay a relatively small amount for each tube, </a:t>
            </a:r>
            <a:r>
              <a:rPr lang="en-US" dirty="0" err="1"/>
              <a:t>rationalising</a:t>
            </a:r>
            <a:r>
              <a:rPr lang="en-US" dirty="0"/>
              <a:t> that there is a limit to the value added potential of the product, which in any case they purchase relatively frequently. </a:t>
            </a:r>
            <a:endParaRPr lang="cs-CZ" dirty="0"/>
          </a:p>
        </p:txBody>
      </p:sp>
      <p:sp>
        <p:nvSpPr>
          <p:cNvPr id="6" name="Nadpis 5"/>
          <p:cNvSpPr>
            <a:spLocks noGrp="1"/>
          </p:cNvSpPr>
          <p:nvPr>
            <p:ph type="title"/>
          </p:nvPr>
        </p:nvSpPr>
        <p:spPr>
          <a:xfrm>
            <a:off x="239349" y="260649"/>
            <a:ext cx="7296811" cy="676937"/>
          </a:xfrm>
        </p:spPr>
        <p:txBody>
          <a:bodyPr/>
          <a:lstStyle/>
          <a:p>
            <a:r>
              <a:rPr lang="cs-CZ" dirty="0"/>
              <a:t>Pricing process 2</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33</a:t>
            </a:fld>
            <a:endParaRPr lang="cs-CZ" dirty="0"/>
          </a:p>
        </p:txBody>
      </p:sp>
    </p:spTree>
    <p:extLst>
      <p:ext uri="{BB962C8B-B14F-4D97-AF65-F5344CB8AC3E}">
        <p14:creationId xmlns:p14="http://schemas.microsoft.com/office/powerpoint/2010/main" val="12628027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9" y="1316765"/>
            <a:ext cx="10629886" cy="4704523"/>
          </a:xfrm>
          <a:prstGeom prst="rect">
            <a:avLst/>
          </a:prstGeom>
        </p:spPr>
        <p:txBody>
          <a:bodyPr>
            <a:noAutofit/>
          </a:bodyPr>
          <a:lstStyle/>
          <a:p>
            <a:r>
              <a:rPr lang="en-US" dirty="0"/>
              <a:t>Full cost pricing: this type of cost pricing calculates all costs together, fixed costs and variable costs per unit, and adds a margin (profit for the company). It also takes into account sales estimates that are used as a dividing number. After a certain breakpoint, be it a month, a quarter year, or a year, the total costs of production are calculated and the price is set accordingly. </a:t>
            </a:r>
            <a:endParaRPr lang="cs-CZ" dirty="0"/>
          </a:p>
          <a:p>
            <a:r>
              <a:rPr lang="en-US" dirty="0"/>
              <a:t>Direct cost pricing: direct cost pricing is sometimes called marginal cost pricing. It includes the calculation of only those costs that are likely to rise as output increases. The obvious problem is that this price does not cover full costs and so the company would be making a loss selling a product at this low price. </a:t>
            </a:r>
            <a:endParaRPr lang="cs-CZ" dirty="0"/>
          </a:p>
        </p:txBody>
      </p:sp>
      <p:sp>
        <p:nvSpPr>
          <p:cNvPr id="6" name="Nadpis 5"/>
          <p:cNvSpPr>
            <a:spLocks noGrp="1"/>
          </p:cNvSpPr>
          <p:nvPr>
            <p:ph type="title"/>
          </p:nvPr>
        </p:nvSpPr>
        <p:spPr>
          <a:xfrm>
            <a:off x="239349" y="260649"/>
            <a:ext cx="7296811" cy="676937"/>
          </a:xfrm>
        </p:spPr>
        <p:txBody>
          <a:bodyPr/>
          <a:lstStyle/>
          <a:p>
            <a:r>
              <a:rPr lang="cs-CZ" dirty="0"/>
              <a:t>Pricing process 3</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34</a:t>
            </a:fld>
            <a:endParaRPr lang="cs-CZ" dirty="0"/>
          </a:p>
        </p:txBody>
      </p:sp>
    </p:spTree>
    <p:extLst>
      <p:ext uri="{BB962C8B-B14F-4D97-AF65-F5344CB8AC3E}">
        <p14:creationId xmlns:p14="http://schemas.microsoft.com/office/powerpoint/2010/main" val="40613250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9" y="1316765"/>
            <a:ext cx="10629886" cy="4704523"/>
          </a:xfrm>
          <a:prstGeom prst="rect">
            <a:avLst/>
          </a:prstGeom>
        </p:spPr>
        <p:txBody>
          <a:bodyPr>
            <a:noAutofit/>
          </a:bodyPr>
          <a:lstStyle/>
          <a:p>
            <a:r>
              <a:rPr lang="en-US" dirty="0"/>
              <a:t>Within the range of possible prices determined by market demand and company costs, the firm must take competitor’s costs, prices, and possible price reactions into account. If the firms offer contains features not offered by the nearest competitor, it should evaluate their worth to the customer and add that value to the competitor’s price. If the competitors offer contains some features not offered by the firm, the firm should subtract their value from its own price. Now the firm can decide whether it can charge more, the same, or less than the competitor. </a:t>
            </a:r>
            <a:endParaRPr lang="cs-CZ" dirty="0"/>
          </a:p>
        </p:txBody>
      </p:sp>
      <p:sp>
        <p:nvSpPr>
          <p:cNvPr id="6" name="Nadpis 5"/>
          <p:cNvSpPr>
            <a:spLocks noGrp="1"/>
          </p:cNvSpPr>
          <p:nvPr>
            <p:ph type="title"/>
          </p:nvPr>
        </p:nvSpPr>
        <p:spPr>
          <a:xfrm>
            <a:off x="239349" y="260649"/>
            <a:ext cx="7296811" cy="676937"/>
          </a:xfrm>
        </p:spPr>
        <p:txBody>
          <a:bodyPr/>
          <a:lstStyle/>
          <a:p>
            <a:r>
              <a:rPr lang="cs-CZ" dirty="0"/>
              <a:t>Pricing process 4</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35</a:t>
            </a:fld>
            <a:endParaRPr lang="cs-CZ" dirty="0"/>
          </a:p>
        </p:txBody>
      </p:sp>
    </p:spTree>
    <p:extLst>
      <p:ext uri="{BB962C8B-B14F-4D97-AF65-F5344CB8AC3E}">
        <p14:creationId xmlns:p14="http://schemas.microsoft.com/office/powerpoint/2010/main" val="5545042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9" y="1316765"/>
            <a:ext cx="10629886" cy="4704523"/>
          </a:xfrm>
          <a:prstGeom prst="rect">
            <a:avLst/>
          </a:prstGeom>
        </p:spPr>
        <p:txBody>
          <a:bodyPr>
            <a:noAutofit/>
          </a:bodyPr>
          <a:lstStyle/>
          <a:p>
            <a:r>
              <a:rPr lang="en-US" dirty="0"/>
              <a:t>Given the customers demand schedule, the cost function, and competitors’ prices, the company is now ready to select a price. </a:t>
            </a:r>
            <a:endParaRPr lang="cs-CZ" dirty="0"/>
          </a:p>
          <a:p>
            <a:r>
              <a:rPr lang="en-US" dirty="0"/>
              <a:t>Costs set a floor to the price. Competitors’ prices and the price of substitutes provide an orienting point. </a:t>
            </a:r>
            <a:endParaRPr lang="cs-CZ" dirty="0"/>
          </a:p>
          <a:p>
            <a:r>
              <a:rPr lang="en-US" dirty="0"/>
              <a:t>Customers’ assessment of unique features establishes the price ceiling. </a:t>
            </a:r>
            <a:endParaRPr lang="cs-CZ" dirty="0"/>
          </a:p>
          <a:p>
            <a:r>
              <a:rPr lang="en-US" dirty="0"/>
              <a:t>Companies select a pricing method that includes one or more of these three considerations. </a:t>
            </a:r>
            <a:endParaRPr lang="cs-CZ" dirty="0"/>
          </a:p>
        </p:txBody>
      </p:sp>
      <p:sp>
        <p:nvSpPr>
          <p:cNvPr id="6" name="Nadpis 5"/>
          <p:cNvSpPr>
            <a:spLocks noGrp="1"/>
          </p:cNvSpPr>
          <p:nvPr>
            <p:ph type="title"/>
          </p:nvPr>
        </p:nvSpPr>
        <p:spPr>
          <a:xfrm>
            <a:off x="239349" y="260649"/>
            <a:ext cx="7296811" cy="676937"/>
          </a:xfrm>
        </p:spPr>
        <p:txBody>
          <a:bodyPr/>
          <a:lstStyle/>
          <a:p>
            <a:r>
              <a:rPr lang="cs-CZ" dirty="0"/>
              <a:t>Pricing process 5</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36</a:t>
            </a:fld>
            <a:endParaRPr lang="cs-CZ" dirty="0"/>
          </a:p>
        </p:txBody>
      </p:sp>
    </p:spTree>
    <p:extLst>
      <p:ext uri="{BB962C8B-B14F-4D97-AF65-F5344CB8AC3E}">
        <p14:creationId xmlns:p14="http://schemas.microsoft.com/office/powerpoint/2010/main" val="26675990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9" y="1316765"/>
            <a:ext cx="10629886" cy="4704523"/>
          </a:xfrm>
          <a:prstGeom prst="rect">
            <a:avLst/>
          </a:prstGeom>
        </p:spPr>
        <p:txBody>
          <a:bodyPr>
            <a:noAutofit/>
          </a:bodyPr>
          <a:lstStyle/>
          <a:p>
            <a:r>
              <a:rPr lang="en-US" sz="3200" dirty="0"/>
              <a:t>Pricing methods narrow the range from which the company must select its final price. </a:t>
            </a:r>
            <a:endParaRPr lang="cs-CZ" sz="3200" dirty="0"/>
          </a:p>
          <a:p>
            <a:r>
              <a:rPr lang="en-US" sz="3200" dirty="0"/>
              <a:t>In selecting that price, the company must consider additional factors, including the impact of other marketing activities, company pricing policies, gain-and-risk-sharing pricing, and the impact of price on other parties</a:t>
            </a:r>
            <a:r>
              <a:rPr lang="cs-CZ" sz="3200" dirty="0"/>
              <a:t>.</a:t>
            </a:r>
            <a:r>
              <a:rPr lang="en-US" sz="3200" dirty="0"/>
              <a:t> </a:t>
            </a:r>
            <a:endParaRPr lang="cs-CZ" sz="3200" dirty="0"/>
          </a:p>
        </p:txBody>
      </p:sp>
      <p:sp>
        <p:nvSpPr>
          <p:cNvPr id="6" name="Nadpis 5"/>
          <p:cNvSpPr>
            <a:spLocks noGrp="1"/>
          </p:cNvSpPr>
          <p:nvPr>
            <p:ph type="title"/>
          </p:nvPr>
        </p:nvSpPr>
        <p:spPr>
          <a:xfrm>
            <a:off x="239349" y="260649"/>
            <a:ext cx="7296811" cy="676937"/>
          </a:xfrm>
        </p:spPr>
        <p:txBody>
          <a:bodyPr/>
          <a:lstStyle/>
          <a:p>
            <a:r>
              <a:rPr lang="cs-CZ" dirty="0"/>
              <a:t>Pricing process 6</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37</a:t>
            </a:fld>
            <a:endParaRPr lang="cs-CZ" dirty="0"/>
          </a:p>
        </p:txBody>
      </p:sp>
    </p:spTree>
    <p:extLst>
      <p:ext uri="{BB962C8B-B14F-4D97-AF65-F5344CB8AC3E}">
        <p14:creationId xmlns:p14="http://schemas.microsoft.com/office/powerpoint/2010/main" val="38115313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511718" y="576523"/>
            <a:ext cx="1702710"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cs-CZ" sz="2800" b="1" kern="0" dirty="0">
                <a:solidFill>
                  <a:srgbClr val="307871"/>
                </a:solidFill>
                <a:latin typeface="Times New Roman"/>
                <a:ea typeface="+mj-ea"/>
                <a:cs typeface="+mj-cs"/>
              </a:rPr>
              <a:t>Summary</a:t>
            </a:r>
            <a:endParaRPr kumimoji="0" lang="en-GB" sz="2800" b="1" i="0" u="none" strike="noStrike" kern="0" cap="none" spc="0" normalizeH="0" baseline="0" dirty="0">
              <a:ln>
                <a:noFill/>
              </a:ln>
              <a:solidFill>
                <a:sysClr val="windowText" lastClr="000000"/>
              </a:solidFill>
              <a:effectLst/>
              <a:uLnTx/>
              <a:uFillTx/>
            </a:endParaRPr>
          </a:p>
        </p:txBody>
      </p:sp>
      <p:sp>
        <p:nvSpPr>
          <p:cNvPr id="2" name="TextovéPole 1"/>
          <p:cNvSpPr txBox="1"/>
          <p:nvPr/>
        </p:nvSpPr>
        <p:spPr>
          <a:xfrm>
            <a:off x="117049" y="1548711"/>
            <a:ext cx="10156504" cy="461665"/>
          </a:xfrm>
          <a:prstGeom prst="rect">
            <a:avLst/>
          </a:prstGeom>
          <a:solidFill>
            <a:schemeClr val="accent6">
              <a:lumMod val="40000"/>
              <a:lumOff val="60000"/>
            </a:schemeClr>
          </a:solidFill>
        </p:spPr>
        <p:txBody>
          <a:bodyPr wrap="square" rtlCol="0">
            <a:spAutoFit/>
          </a:bodyPr>
          <a:lstStyle/>
          <a:p>
            <a:endParaRPr lang="cs-CZ" sz="2400" b="1" dirty="0">
              <a:solidFill>
                <a:srgbClr val="002060"/>
              </a:solidFill>
              <a:cs typeface="Arial" panose="020B0604020202020204" pitchFamily="34"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7" name="Content Placeholder 2">
            <a:extLst>
              <a:ext uri="{FF2B5EF4-FFF2-40B4-BE49-F238E27FC236}">
                <a16:creationId xmlns:a16="http://schemas.microsoft.com/office/drawing/2014/main" id="{2C251978-D2C0-4060-9117-96E17C5F82A7}"/>
              </a:ext>
            </a:extLst>
          </p:cNvPr>
          <p:cNvSpPr txBox="1">
            <a:spLocks/>
          </p:cNvSpPr>
          <p:nvPr/>
        </p:nvSpPr>
        <p:spPr>
          <a:xfrm>
            <a:off x="527381" y="2207171"/>
            <a:ext cx="10965681" cy="481536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600" dirty="0"/>
              <a:t>We have learned p</a:t>
            </a:r>
            <a:r>
              <a:rPr lang="en-US" sz="2600" dirty="0"/>
              <a:t>ricing  is  one  factor  that  has  received  much  less  attention  in  service  firms.  Pricing decisions in services are approached in a not-very-sophisticated manner.</a:t>
            </a:r>
            <a:endParaRPr lang="cs-CZ" sz="2600" dirty="0"/>
          </a:p>
          <a:p>
            <a:pPr algn="just"/>
            <a:r>
              <a:rPr lang="en-US" sz="2600" dirty="0"/>
              <a:t>Pricing  is  important  because  it  has  a  direct  bearing  on  sales  and  profits  of  an </a:t>
            </a:r>
            <a:r>
              <a:rPr lang="en-US" sz="2600" dirty="0" err="1"/>
              <a:t>organisation</a:t>
            </a:r>
            <a:r>
              <a:rPr lang="en-US" sz="2600" dirty="0"/>
              <a:t>. Therefore, price cannot be determined in isolation without keeping in mind the sales it would generate and the profit it would earn.</a:t>
            </a:r>
            <a:endParaRPr lang="cs-CZ" sz="2600" dirty="0"/>
          </a:p>
          <a:p>
            <a:pPr algn="just"/>
            <a:r>
              <a:rPr lang="en-US" sz="2600" dirty="0"/>
              <a:t>Pricing methods and practices tend to vary widely in service industries. Unlike goods which  may  bear  similarities  in  processes,  competition,  output,  raw  material,  </a:t>
            </a:r>
            <a:r>
              <a:rPr lang="en-US" sz="2600" dirty="0" err="1"/>
              <a:t>labour</a:t>
            </a:r>
            <a:r>
              <a:rPr lang="en-US" sz="2600" dirty="0"/>
              <a:t>,  etc.; service  industries  are  laden  with  diversity.</a:t>
            </a:r>
            <a:endParaRPr lang="cs-CZ" sz="2600" dirty="0"/>
          </a:p>
        </p:txBody>
      </p:sp>
    </p:spTree>
    <p:extLst>
      <p:ext uri="{BB962C8B-B14F-4D97-AF65-F5344CB8AC3E}">
        <p14:creationId xmlns:p14="http://schemas.microsoft.com/office/powerpoint/2010/main" val="3044440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Pricing  is  one  factor  that  has  received  much  less  attention  in  service  firms.  </a:t>
            </a:r>
            <a:endParaRPr lang="cs-CZ" sz="3600" dirty="0"/>
          </a:p>
          <a:p>
            <a:r>
              <a:rPr lang="en-US" sz="3600" dirty="0"/>
              <a:t>Pricing decisions in services are approached in a not-very-sophisticated manner. </a:t>
            </a:r>
            <a:endParaRPr lang="cs-CZ" sz="3600" dirty="0"/>
          </a:p>
          <a:p>
            <a:r>
              <a:rPr lang="en-US" sz="3600" dirty="0"/>
              <a:t>The role price plays in the marketing strategy is lesser known in service firms than in manufacturing firms. </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Price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1088789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Even in  Britain,  the  United  States  and  some  other  developed  economies  where  more  people  are employed  in  the  provision  of  services  than  in  the  direct  production  of  material  goods,  the marketing  of  services  in  general,  and  their  pricing  in  particular,  are  relatively  neglected aspects of management studies.</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Price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5</a:t>
            </a:fld>
            <a:endParaRPr lang="cs-CZ" dirty="0"/>
          </a:p>
        </p:txBody>
      </p:sp>
    </p:spTree>
    <p:extLst>
      <p:ext uri="{BB962C8B-B14F-4D97-AF65-F5344CB8AC3E}">
        <p14:creationId xmlns:p14="http://schemas.microsoft.com/office/powerpoint/2010/main" val="882677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Though  price  is  one  of  the  Ps  in  the  marketing  mix  of  firms,  its  use  as  a  purposive marketing tool has been limited to a few marketers. </a:t>
            </a:r>
            <a:endParaRPr lang="cs-CZ" sz="3600" dirty="0"/>
          </a:p>
          <a:p>
            <a:r>
              <a:rPr lang="en-US" sz="3600" dirty="0"/>
              <a:t>Most marketers tend to adopt a passive approach and commit many mistakes in pricing their goods and services.</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Price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6</a:t>
            </a:fld>
            <a:endParaRPr lang="cs-CZ" dirty="0"/>
          </a:p>
        </p:txBody>
      </p:sp>
    </p:spTree>
    <p:extLst>
      <p:ext uri="{BB962C8B-B14F-4D97-AF65-F5344CB8AC3E}">
        <p14:creationId xmlns:p14="http://schemas.microsoft.com/office/powerpoint/2010/main" val="728514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“The most common mistakes are these: pricing is too cost-oriented; price is not revised often enough to capitalize on market changes; price is set independent of the rest of marketing mix rather than as an intrinsic element of market positioning strategy, and price is not varied enough for different product items and market segments”</a:t>
            </a:r>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Price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7</a:t>
            </a:fld>
            <a:endParaRPr lang="cs-CZ" dirty="0"/>
          </a:p>
        </p:txBody>
      </p:sp>
    </p:spTree>
    <p:extLst>
      <p:ext uri="{BB962C8B-B14F-4D97-AF65-F5344CB8AC3E}">
        <p14:creationId xmlns:p14="http://schemas.microsoft.com/office/powerpoint/2010/main" val="1999095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9841093" cy="4704523"/>
          </a:xfrm>
          <a:prstGeom prst="rect">
            <a:avLst/>
          </a:prstGeom>
        </p:spPr>
        <p:txBody>
          <a:bodyPr>
            <a:noAutofit/>
          </a:bodyPr>
          <a:lstStyle/>
          <a:p>
            <a:r>
              <a:rPr lang="en-US" sz="3600" dirty="0"/>
              <a:t>Unlike in manufactured goods, where price has one common name across a wide range of  goods,  such  as,  fruits,  clothes,  computers,  cars,  etc.;  price  in  services  goes  by  different names. </a:t>
            </a:r>
            <a:endParaRPr lang="cs-CZ" sz="3600" dirty="0"/>
          </a:p>
          <a:p>
            <a:r>
              <a:rPr lang="en-US" sz="3600" dirty="0"/>
              <a:t>The services are diverse. </a:t>
            </a:r>
            <a:endParaRPr lang="cs-CZ" sz="3600" dirty="0"/>
          </a:p>
          <a:p>
            <a:r>
              <a:rPr lang="en-US" sz="3600" dirty="0"/>
              <a:t>The extent of their diversity can be gauged by the names by which the price is called in services.</a:t>
            </a:r>
            <a:endParaRPr lang="cs-CZ" sz="3600" dirty="0"/>
          </a:p>
          <a:p>
            <a:endParaRPr lang="cs-CZ" sz="3600" dirty="0"/>
          </a:p>
          <a:p>
            <a:endParaRPr lang="cs-CZ" sz="3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Price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8</a:t>
            </a:fld>
            <a:endParaRPr lang="cs-CZ" dirty="0"/>
          </a:p>
        </p:txBody>
      </p:sp>
    </p:spTree>
    <p:extLst>
      <p:ext uri="{BB962C8B-B14F-4D97-AF65-F5344CB8AC3E}">
        <p14:creationId xmlns:p14="http://schemas.microsoft.com/office/powerpoint/2010/main" val="571159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39349" y="260649"/>
            <a:ext cx="7296811" cy="676937"/>
          </a:xfrm>
        </p:spPr>
        <p:txBody>
          <a:bodyPr/>
          <a:lstStyle/>
          <a:p>
            <a:r>
              <a:rPr lang="cs-CZ" dirty="0"/>
              <a:t>Price</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9</a:t>
            </a:fld>
            <a:endParaRPr lang="cs-CZ" dirty="0"/>
          </a:p>
        </p:txBody>
      </p:sp>
      <p:pic>
        <p:nvPicPr>
          <p:cNvPr id="2" name="Picture 1">
            <a:extLst>
              <a:ext uri="{FF2B5EF4-FFF2-40B4-BE49-F238E27FC236}">
                <a16:creationId xmlns:a16="http://schemas.microsoft.com/office/drawing/2014/main" id="{56B97523-EE66-4EAC-ACC8-CFD480C3CF82}"/>
              </a:ext>
            </a:extLst>
          </p:cNvPr>
          <p:cNvPicPr>
            <a:picLocks noChangeAspect="1"/>
          </p:cNvPicPr>
          <p:nvPr/>
        </p:nvPicPr>
        <p:blipFill>
          <a:blip r:embed="rId3"/>
          <a:stretch>
            <a:fillRect/>
          </a:stretch>
        </p:blipFill>
        <p:spPr>
          <a:xfrm>
            <a:off x="1835116" y="937586"/>
            <a:ext cx="8521768" cy="4982828"/>
          </a:xfrm>
          <a:prstGeom prst="rect">
            <a:avLst/>
          </a:prstGeom>
        </p:spPr>
      </p:pic>
    </p:spTree>
    <p:extLst>
      <p:ext uri="{BB962C8B-B14F-4D97-AF65-F5344CB8AC3E}">
        <p14:creationId xmlns:p14="http://schemas.microsoft.com/office/powerpoint/2010/main" val="166718424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2064</TotalTime>
  <Words>2382</Words>
  <Application>Microsoft Office PowerPoint</Application>
  <PresentationFormat>Widescreen</PresentationFormat>
  <Paragraphs>224</Paragraphs>
  <Slides>38</Slides>
  <Notes>34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Calibri Light</vt:lpstr>
      <vt:lpstr>Times New Roman</vt:lpstr>
      <vt:lpstr>Motiv Office</vt:lpstr>
      <vt:lpstr>Název prezentace</vt:lpstr>
      <vt:lpstr>PowerPoint Presentation</vt:lpstr>
      <vt:lpstr>PowerPoint Presentation</vt:lpstr>
      <vt:lpstr>Price</vt:lpstr>
      <vt:lpstr>Price</vt:lpstr>
      <vt:lpstr>Price</vt:lpstr>
      <vt:lpstr>Price</vt:lpstr>
      <vt:lpstr>Price</vt:lpstr>
      <vt:lpstr>Price</vt:lpstr>
      <vt:lpstr>Price</vt:lpstr>
      <vt:lpstr>Price</vt:lpstr>
      <vt:lpstr>Price</vt:lpstr>
      <vt:lpstr>Price</vt:lpstr>
      <vt:lpstr>Price</vt:lpstr>
      <vt:lpstr>Price</vt:lpstr>
      <vt:lpstr>Price</vt:lpstr>
      <vt:lpstr>Price</vt:lpstr>
      <vt:lpstr>Price</vt:lpstr>
      <vt:lpstr>Price</vt:lpstr>
      <vt:lpstr>Price</vt:lpstr>
      <vt:lpstr>Differential or Flexible Pricing </vt:lpstr>
      <vt:lpstr>Discount Pricing </vt:lpstr>
      <vt:lpstr>Diversionary Pricing </vt:lpstr>
      <vt:lpstr>Guaranteed Pricing </vt:lpstr>
      <vt:lpstr>High Price Maintenance Pricing </vt:lpstr>
      <vt:lpstr>Introductory Pricing </vt:lpstr>
      <vt:lpstr>Offset Pricing </vt:lpstr>
      <vt:lpstr>Competitive parity pricing </vt:lpstr>
      <vt:lpstr>Value based pricing </vt:lpstr>
      <vt:lpstr>Relationship Pricing </vt:lpstr>
      <vt:lpstr>Pricing process</vt:lpstr>
      <vt:lpstr>Pricing process 1</vt:lpstr>
      <vt:lpstr>Pricing process 2</vt:lpstr>
      <vt:lpstr>Pricing process 3</vt:lpstr>
      <vt:lpstr>Pricing process 4</vt:lpstr>
      <vt:lpstr>Pricing process 5</vt:lpstr>
      <vt:lpstr>Pricing process 6</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doktorand</cp:lastModifiedBy>
  <cp:revision>169</cp:revision>
  <dcterms:created xsi:type="dcterms:W3CDTF">2016-11-25T20:36:16Z</dcterms:created>
  <dcterms:modified xsi:type="dcterms:W3CDTF">2023-05-09T07:13:54Z</dcterms:modified>
</cp:coreProperties>
</file>