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8" r:id="rId2"/>
    <p:sldId id="263" r:id="rId3"/>
    <p:sldId id="323" r:id="rId4"/>
    <p:sldId id="293" r:id="rId5"/>
    <p:sldId id="292" r:id="rId6"/>
    <p:sldId id="338" r:id="rId7"/>
    <p:sldId id="324" r:id="rId8"/>
    <p:sldId id="325" r:id="rId9"/>
    <p:sldId id="326" r:id="rId10"/>
    <p:sldId id="380" r:id="rId11"/>
    <p:sldId id="366" r:id="rId12"/>
    <p:sldId id="343" r:id="rId13"/>
    <p:sldId id="377" r:id="rId14"/>
    <p:sldId id="378" r:id="rId15"/>
    <p:sldId id="356" r:id="rId16"/>
    <p:sldId id="367" r:id="rId17"/>
    <p:sldId id="363" r:id="rId18"/>
    <p:sldId id="364" r:id="rId19"/>
    <p:sldId id="365" r:id="rId20"/>
    <p:sldId id="345" r:id="rId21"/>
    <p:sldId id="346" r:id="rId22"/>
    <p:sldId id="368" r:id="rId23"/>
    <p:sldId id="369" r:id="rId24"/>
    <p:sldId id="370" r:id="rId25"/>
    <p:sldId id="347" r:id="rId26"/>
    <p:sldId id="348" r:id="rId27"/>
    <p:sldId id="349" r:id="rId28"/>
    <p:sldId id="376" r:id="rId29"/>
    <p:sldId id="354" r:id="rId30"/>
    <p:sldId id="355" r:id="rId31"/>
    <p:sldId id="371" r:id="rId32"/>
    <p:sldId id="350" r:id="rId33"/>
    <p:sldId id="372" r:id="rId34"/>
    <p:sldId id="351" r:id="rId35"/>
    <p:sldId id="374" r:id="rId36"/>
    <p:sldId id="373" r:id="rId37"/>
    <p:sldId id="352" r:id="rId38"/>
    <p:sldId id="375" r:id="rId39"/>
    <p:sldId id="353" r:id="rId40"/>
    <p:sldId id="287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90" autoAdjust="0"/>
  </p:normalViewPr>
  <p:slideViewPr>
    <p:cSldViewPr snapToGrid="0">
      <p:cViewPr varScale="1">
        <p:scale>
          <a:sx n="124" d="100"/>
          <a:sy n="124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opravce" TargetMode="External"/><Relationship Id="rId13" Type="http://schemas.openxmlformats.org/officeDocument/2006/relationships/hyperlink" Target="https://cs.wikipedia.org/wiki/P%C5%99eprava" TargetMode="External"/><Relationship Id="rId3" Type="http://schemas.openxmlformats.org/officeDocument/2006/relationships/hyperlink" Target="https://cs.wikipedia.org/wiki/Cenn%C3%BD_pap%C3%ADr" TargetMode="External"/><Relationship Id="rId7" Type="http://schemas.openxmlformats.org/officeDocument/2006/relationships/hyperlink" Target="https://cs.wikipedia.org/wiki/Zbo%C5%BE%C3%AD" TargetMode="External"/><Relationship Id="rId12" Type="http://schemas.openxmlformats.org/officeDocument/2006/relationships/hyperlink" Target="https://cs.wikipedia.org/wiki/Multimod%C3%A1ln%C3%AD_p%C5%99epravn%C3%AD_syst%C3%A9m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/index.php?title=Dispozi%C4%8Dn%C3%AD_pr%C3%A1vo&amp;action=edit&amp;redlink=1" TargetMode="External"/><Relationship Id="rId11" Type="http://schemas.openxmlformats.org/officeDocument/2006/relationships/hyperlink" Target="https://cs.wikipedia.org/wiki/P%C5%99%C3%ADstav" TargetMode="External"/><Relationship Id="rId5" Type="http://schemas.openxmlformats.org/officeDocument/2006/relationships/hyperlink" Target="https://cs.wikipedia.org/wiki/N%C3%A1mo%C5%99n%C3%AD_doprava" TargetMode="External"/><Relationship Id="rId10" Type="http://schemas.openxmlformats.org/officeDocument/2006/relationships/hyperlink" Target="https://cs.wikipedia.org/wiki/Rubopis" TargetMode="External"/><Relationship Id="rId4" Type="http://schemas.openxmlformats.org/officeDocument/2006/relationships/hyperlink" Target="https://cs.wikipedia.org/wiki/Dokument" TargetMode="External"/><Relationship Id="rId9" Type="http://schemas.openxmlformats.org/officeDocument/2006/relationships/hyperlink" Target="https://cs.wikipedia.org/wiki/Doprav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38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Konosament</a:t>
            </a:r>
            <a:r>
              <a:rPr lang="cs-CZ" dirty="0"/>
              <a:t> </a:t>
            </a:r>
            <a:r>
              <a:rPr lang="cs-CZ" i="0" dirty="0">
                <a:solidFill>
                  <a:schemeClr val="tx1"/>
                </a:solidFill>
              </a:rPr>
              <a:t>jinak náložný list (anglicky Bill </a:t>
            </a:r>
            <a:r>
              <a:rPr lang="cs-CZ" i="0" dirty="0" err="1">
                <a:solidFill>
                  <a:schemeClr val="tx1"/>
                </a:solidFill>
              </a:rPr>
              <a:t>Of</a:t>
            </a:r>
            <a:r>
              <a:rPr lang="cs-CZ" i="0" dirty="0">
                <a:solidFill>
                  <a:schemeClr val="tx1"/>
                </a:solidFill>
              </a:rPr>
              <a:t> </a:t>
            </a:r>
            <a:r>
              <a:rPr lang="cs-CZ" i="0" dirty="0" err="1">
                <a:solidFill>
                  <a:schemeClr val="tx1"/>
                </a:solidFill>
              </a:rPr>
              <a:t>Lading</a:t>
            </a:r>
            <a:r>
              <a:rPr lang="cs-CZ" i="0" dirty="0">
                <a:solidFill>
                  <a:schemeClr val="tx1"/>
                </a:solidFill>
              </a:rPr>
              <a:t>, B/L) je </a:t>
            </a:r>
            <a:r>
              <a:rPr lang="cs-CZ" i="0" dirty="0">
                <a:solidFill>
                  <a:schemeClr val="tx1"/>
                </a:solidFill>
                <a:hlinkClick r:id="rId3" tooltip="Cenný papí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cenný papír</a:t>
            </a:r>
            <a:r>
              <a:rPr lang="cs-CZ" i="0" dirty="0">
                <a:solidFill>
                  <a:schemeClr val="tx1"/>
                </a:solidFill>
              </a:rPr>
              <a:t> a dopravní </a:t>
            </a:r>
            <a:r>
              <a:rPr lang="cs-CZ" i="0" dirty="0">
                <a:solidFill>
                  <a:schemeClr val="tx1"/>
                </a:solidFill>
                <a:hlinkClick r:id="rId4" tooltip="Doku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dokument</a:t>
            </a:r>
            <a:r>
              <a:rPr lang="cs-CZ" i="0" dirty="0">
                <a:solidFill>
                  <a:schemeClr val="tx1"/>
                </a:solidFill>
              </a:rPr>
              <a:t>, používaný při </a:t>
            </a:r>
            <a:r>
              <a:rPr lang="cs-CZ" i="0" dirty="0">
                <a:solidFill>
                  <a:schemeClr val="tx1"/>
                </a:solidFill>
                <a:hlinkClick r:id="rId5" tooltip="Námořní dopr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přepravě nákladu po moři</a:t>
            </a:r>
            <a:r>
              <a:rPr lang="cs-CZ" i="0" dirty="0">
                <a:solidFill>
                  <a:schemeClr val="tx1"/>
                </a:solidFill>
              </a:rPr>
              <a:t>. Pro majitele představuje přepravní doklad i </a:t>
            </a:r>
            <a:r>
              <a:rPr lang="cs-CZ" i="0" dirty="0">
                <a:solidFill>
                  <a:schemeClr val="tx1"/>
                </a:solidFill>
                <a:hlinkClick r:id="rId6" tooltip="Dispoziční právo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dispoziční právo</a:t>
            </a:r>
            <a:r>
              <a:rPr lang="cs-CZ" i="0" dirty="0">
                <a:solidFill>
                  <a:schemeClr val="tx1"/>
                </a:solidFill>
              </a:rPr>
              <a:t> (právo disponovat s nákladem) ke </a:t>
            </a:r>
            <a:r>
              <a:rPr lang="cs-CZ" i="0" dirty="0">
                <a:solidFill>
                  <a:schemeClr val="tx1"/>
                </a:solidFill>
                <a:hlinkClick r:id="rId7" tooltip="Zbož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zboží</a:t>
            </a:r>
            <a:r>
              <a:rPr lang="cs-CZ" i="0" dirty="0">
                <a:solidFill>
                  <a:schemeClr val="tx1"/>
                </a:solidFill>
              </a:rPr>
              <a:t>, které je v konosamentu uvedeno. Konosament vydává </a:t>
            </a:r>
            <a:r>
              <a:rPr lang="cs-CZ" i="0" dirty="0">
                <a:solidFill>
                  <a:schemeClr val="tx1"/>
                </a:solidFill>
                <a:hlinkClick r:id="rId8" tooltip="Doprav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dopravce</a:t>
            </a:r>
            <a:r>
              <a:rPr lang="cs-CZ" i="0" dirty="0">
                <a:solidFill>
                  <a:schemeClr val="tx1"/>
                </a:solidFill>
              </a:rPr>
              <a:t> (nebo jím zmocněná osoba: agent nebo kapitán lodi), který </a:t>
            </a:r>
            <a:r>
              <a:rPr lang="cs-CZ" i="0" dirty="0">
                <a:solidFill>
                  <a:schemeClr val="tx1"/>
                </a:solidFill>
                <a:hlinkClick r:id="rId9" tooltip="Dopr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dopravu</a:t>
            </a:r>
            <a:r>
              <a:rPr lang="cs-CZ" i="0" dirty="0">
                <a:solidFill>
                  <a:schemeClr val="tx1"/>
                </a:solidFill>
              </a:rPr>
              <a:t> po moři provádí. Konosament se vydává na jméno, na řad (dnes nejčastěji), popř. na doručitele (dnes výjimečně). Jeho držitel (u konosamentu na jméno označený majitel, u konosamentu na řad poslední v řadě držitelů uvedených v </a:t>
            </a:r>
            <a:r>
              <a:rPr lang="cs-CZ" i="0" dirty="0">
                <a:solidFill>
                  <a:schemeClr val="tx1"/>
                </a:solidFill>
                <a:hlinkClick r:id="rId10" tooltip="Rubop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rubopise</a:t>
            </a:r>
            <a:r>
              <a:rPr lang="cs-CZ" i="0" dirty="0">
                <a:solidFill>
                  <a:schemeClr val="tx1"/>
                </a:solidFill>
              </a:rPr>
              <a:t>) je oprávněn požadovat, aby mu dopravce vydal náklad v </a:t>
            </a:r>
            <a:r>
              <a:rPr lang="cs-CZ" i="0" dirty="0">
                <a:solidFill>
                  <a:schemeClr val="tx1"/>
                </a:solidFill>
                <a:hlinkClick r:id="rId11" tooltip="Přísta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přístavu</a:t>
            </a:r>
            <a:r>
              <a:rPr lang="cs-CZ" i="0" dirty="0">
                <a:solidFill>
                  <a:schemeClr val="tx1"/>
                </a:solidFill>
              </a:rPr>
              <a:t> určení. Námořní konosament (port to port) kryje pouze přepravu po moři, </a:t>
            </a:r>
            <a:r>
              <a:rPr lang="cs-CZ" i="0" dirty="0">
                <a:solidFill>
                  <a:schemeClr val="tx1"/>
                </a:solidFill>
                <a:hlinkClick r:id="rId12" tooltip="Multimodální přepravní systé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multimodální</a:t>
            </a:r>
            <a:r>
              <a:rPr lang="cs-CZ" i="0" dirty="0">
                <a:solidFill>
                  <a:schemeClr val="tx1"/>
                </a:solidFill>
              </a:rPr>
              <a:t> konosament (</a:t>
            </a:r>
            <a:r>
              <a:rPr lang="cs-CZ" i="0" dirty="0" err="1">
                <a:solidFill>
                  <a:schemeClr val="tx1"/>
                </a:solidFill>
              </a:rPr>
              <a:t>multimodal</a:t>
            </a:r>
            <a:r>
              <a:rPr lang="cs-CZ" i="0" dirty="0">
                <a:solidFill>
                  <a:schemeClr val="tx1"/>
                </a:solidFill>
              </a:rPr>
              <a:t> transport </a:t>
            </a:r>
            <a:r>
              <a:rPr lang="cs-CZ" i="0" dirty="0" err="1">
                <a:solidFill>
                  <a:schemeClr val="tx1"/>
                </a:solidFill>
              </a:rPr>
              <a:t>document</a:t>
            </a:r>
            <a:r>
              <a:rPr lang="cs-CZ" i="0" dirty="0">
                <a:solidFill>
                  <a:schemeClr val="tx1"/>
                </a:solidFill>
              </a:rPr>
              <a:t>) kryje přepravu po moři i dále, až do konečného místa určení (</a:t>
            </a:r>
            <a:r>
              <a:rPr lang="cs-CZ" i="0" dirty="0" err="1">
                <a:solidFill>
                  <a:schemeClr val="tx1"/>
                </a:solidFill>
              </a:rPr>
              <a:t>final</a:t>
            </a:r>
            <a:r>
              <a:rPr lang="cs-CZ" i="0" dirty="0">
                <a:solidFill>
                  <a:schemeClr val="tx1"/>
                </a:solidFill>
              </a:rPr>
              <a:t> </a:t>
            </a:r>
            <a:r>
              <a:rPr lang="cs-CZ" i="0" dirty="0" err="1">
                <a:solidFill>
                  <a:schemeClr val="tx1"/>
                </a:solidFill>
              </a:rPr>
              <a:t>destination</a:t>
            </a:r>
            <a:r>
              <a:rPr lang="cs-CZ" i="0" dirty="0">
                <a:solidFill>
                  <a:schemeClr val="tx1"/>
                </a:solidFill>
              </a:rPr>
              <a:t>). Naloďovací neboli palubní konosament (on </a:t>
            </a:r>
            <a:r>
              <a:rPr lang="cs-CZ" i="0" dirty="0" err="1">
                <a:solidFill>
                  <a:schemeClr val="tx1"/>
                </a:solidFill>
              </a:rPr>
              <a:t>board</a:t>
            </a:r>
            <a:r>
              <a:rPr lang="cs-CZ" i="0" dirty="0">
                <a:solidFill>
                  <a:schemeClr val="tx1"/>
                </a:solidFill>
              </a:rPr>
              <a:t>) osvědčuje nalodění zboží na palubu lodi, přejímací konosament (</a:t>
            </a:r>
            <a:r>
              <a:rPr lang="cs-CZ" i="0" dirty="0" err="1">
                <a:solidFill>
                  <a:schemeClr val="tx1"/>
                </a:solidFill>
              </a:rPr>
              <a:t>receipt</a:t>
            </a:r>
            <a:r>
              <a:rPr lang="cs-CZ" i="0" dirty="0">
                <a:solidFill>
                  <a:schemeClr val="tx1"/>
                </a:solidFill>
              </a:rPr>
              <a:t> </a:t>
            </a:r>
            <a:r>
              <a:rPr lang="cs-CZ" i="0" dirty="0" err="1">
                <a:solidFill>
                  <a:schemeClr val="tx1"/>
                </a:solidFill>
              </a:rPr>
              <a:t>for</a:t>
            </a:r>
            <a:r>
              <a:rPr lang="cs-CZ" i="0" dirty="0">
                <a:solidFill>
                  <a:schemeClr val="tx1"/>
                </a:solidFill>
              </a:rPr>
              <a:t> </a:t>
            </a:r>
            <a:r>
              <a:rPr lang="cs-CZ" i="0" dirty="0" err="1">
                <a:solidFill>
                  <a:schemeClr val="tx1"/>
                </a:solidFill>
              </a:rPr>
              <a:t>carriage</a:t>
            </a:r>
            <a:r>
              <a:rPr lang="cs-CZ" i="0" dirty="0">
                <a:solidFill>
                  <a:schemeClr val="tx1"/>
                </a:solidFill>
              </a:rPr>
              <a:t>) vystavuje dopravce po převzetí nákladu k </a:t>
            </a:r>
            <a:r>
              <a:rPr lang="cs-CZ" i="0" dirty="0">
                <a:solidFill>
                  <a:schemeClr val="tx1"/>
                </a:solidFill>
                <a:hlinkClick r:id="rId13" tooltip="Přepr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přepravě</a:t>
            </a:r>
            <a:r>
              <a:rPr lang="cs-CZ" i="0" dirty="0">
                <a:solidFill>
                  <a:schemeClr val="tx1"/>
                </a:solidFill>
              </a:rPr>
              <a:t>, ale ještě před jeho naložením na loď. V praxi se obvykle používá naloďovací konosament.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10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algn="l"/>
            <a:endParaRPr lang="cs-CZ" sz="3000" b="1" dirty="0"/>
          </a:p>
          <a:p>
            <a:pPr lvl="0"/>
            <a:endParaRPr lang="cs-CZ" sz="3000" b="1" cap="all" dirty="0"/>
          </a:p>
          <a:p>
            <a:pPr lvl="0"/>
            <a:endParaRPr lang="cs-CZ" sz="3000" b="1" cap="all" dirty="0"/>
          </a:p>
          <a:p>
            <a:pPr lvl="0"/>
            <a:r>
              <a:rPr lang="cs-CZ" sz="3000" b="1" cap="all" dirty="0"/>
              <a:t>Logistika</a:t>
            </a:r>
          </a:p>
          <a:p>
            <a:pPr lvl="0"/>
            <a:r>
              <a:rPr lang="cs-CZ" sz="3000" b="1" cap="all" dirty="0"/>
              <a:t>-</a:t>
            </a:r>
          </a:p>
          <a:p>
            <a:pPr lvl="0"/>
            <a:r>
              <a:rPr lang="cs-CZ" sz="2600" b="1" cap="all" dirty="0"/>
              <a:t>Doprava 2. část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931524"/>
            <a:ext cx="3604568" cy="1456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přednášky je pojednat o rozličných faktorech ovlivňujících rozvoj sektoru dopravy</a:t>
            </a:r>
            <a:endParaRPr lang="en-GB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56047" y="3723879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en-GB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a přednášející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80B0483-26A7-4704-9B4C-FEC73FFE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00" y="628601"/>
            <a:ext cx="71568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600" b="1" cap="all" dirty="0">
                <a:solidFill>
                  <a:srgbClr val="307871"/>
                </a:solidFill>
              </a:rPr>
              <a:t>Faktory, které formují budoucí vývoj dopravního sektoru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Politické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Ekonomické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Technické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Sociální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Ekologické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29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80B0483-26A7-4704-9B4C-FEC73FFE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00" y="628601"/>
            <a:ext cx="71568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600" b="1" cap="all" dirty="0">
                <a:solidFill>
                  <a:srgbClr val="307871"/>
                </a:solidFill>
              </a:rPr>
              <a:t>Faktory, které formují budoucí vývoj dopravního sektoru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Politické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Ekonomické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Technické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Sociální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Ekologické aspekty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166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80B0483-26A7-4704-9B4C-FEC73FFE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34" y="770569"/>
            <a:ext cx="821537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200" dirty="0">
                <a:latin typeface="+mj-lt"/>
                <a:cs typeface="Times New Roman" pitchFamily="18" charset="0"/>
              </a:rPr>
              <a:t> Migrace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Vývoj měst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Problémy meziměstské dopravy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Problémy dopravy ve městech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Financování investic do dopravy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Plánování</a:t>
            </a:r>
            <a:endParaRPr kumimoji="0" lang="cs-CZ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CDBD77-CFCB-4651-8D88-C45664B2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05" t="31428" r="4036" b="39947"/>
          <a:stretch/>
        </p:blipFill>
        <p:spPr>
          <a:xfrm>
            <a:off x="6038409" y="1886400"/>
            <a:ext cx="2486161" cy="16848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F16F935-05F0-437E-B9A4-4613C0930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59" t="61655" r="27796" b="9720"/>
          <a:stretch/>
        </p:blipFill>
        <p:spPr>
          <a:xfrm>
            <a:off x="3275999" y="3031200"/>
            <a:ext cx="2467931" cy="16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32404F0-CB3F-4C95-8A02-36837D5B7F77}"/>
              </a:ext>
            </a:extLst>
          </p:cNvPr>
          <p:cNvSpPr/>
          <p:nvPr/>
        </p:nvSpPr>
        <p:spPr>
          <a:xfrm>
            <a:off x="395968" y="736721"/>
            <a:ext cx="7484652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cs-CZ" sz="2600" b="1" cap="all" dirty="0" bmk="_Toc374514537">
                <a:solidFill>
                  <a:srgbClr val="307871"/>
                </a:solidFill>
              </a:rPr>
              <a:t>Globalizace přepravy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 mezinárodní přepravě je nejdůležitější doprava letecká a lodní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vnitrostátně dominuje silniční a železniční doprava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významné rozdíly mezi jednotlivými státy</a:t>
            </a:r>
          </a:p>
          <a:p>
            <a:pPr>
              <a:spcBef>
                <a:spcPts val="43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85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32404F0-CB3F-4C95-8A02-36837D5B7F77}"/>
              </a:ext>
            </a:extLst>
          </p:cNvPr>
          <p:cNvSpPr/>
          <p:nvPr/>
        </p:nvSpPr>
        <p:spPr>
          <a:xfrm>
            <a:off x="395968" y="736721"/>
            <a:ext cx="73927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 Evropě existuje státní vlastnictví železnic nebo subvence železnic ze strany státu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 Japonsku a v Evropě se v porovnání s USA a Kanadou využívá v mnohem větší míře lodní doprava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náklady na mezinárodní přepravu představují mnohem vyšší podíl na hodnotě produktu, než je tomu u nákladů na vnitrostátní přepravu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87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32404F0-CB3F-4C95-8A02-36837D5B7F77}"/>
              </a:ext>
            </a:extLst>
          </p:cNvPr>
          <p:cNvSpPr/>
          <p:nvPr/>
        </p:nvSpPr>
        <p:spPr>
          <a:xfrm>
            <a:off x="395968" y="736721"/>
            <a:ext cx="73927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Intermodální přeprava: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přepravní proces realizovaný s využitím minimálně dvou různých druhů dopravy a současně zachováním jedné integrované manipulační jednotky na celé přepravní trase, organizovaný pouze jedním operátorem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i přes vyšší náklady na manipulaci (překládku) s přepravními prostředky (např. kontejnery), celkovým výsledkem je úspora nákladů a vyšší úroveň ZS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84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BD079B2-25E1-4537-8786-D434A5ABD75B}"/>
              </a:ext>
            </a:extLst>
          </p:cNvPr>
          <p:cNvSpPr/>
          <p:nvPr/>
        </p:nvSpPr>
        <p:spPr>
          <a:xfrm>
            <a:off x="164755" y="628601"/>
            <a:ext cx="77158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b="1" cap="all" dirty="0">
                <a:solidFill>
                  <a:srgbClr val="307871"/>
                </a:solidFill>
              </a:rPr>
              <a:t>Dopravní strategie EU - Doprava 2050 (Bílá kniha o dopravě)</a:t>
            </a:r>
          </a:p>
          <a:p>
            <a:endParaRPr lang="cs-CZ" sz="1400" dirty="0">
              <a:latin typeface="+mj-lt"/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snaha vytvořit na území EU konkurenceschopný dopravní systém, který zlepší mobilitu, odstraní závažné bariéry v klíčových oblastech (snížit závislost Evropy na ropě, do 2050 snížit emise uhlíku v dopravě o 60%)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10 strategických cílů: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Cíl 1: Snížit používání „konvenčně poháněných“ automobilů v městské dopravě do roku 2030 na polovinu; vyřadit je do roku 2050; do roku 2030 MHD bez CO</a:t>
            </a:r>
            <a:r>
              <a:rPr lang="cs-CZ" baseline="30000" dirty="0">
                <a:latin typeface="+mj-lt"/>
              </a:rPr>
              <a:t>2</a:t>
            </a:r>
            <a:r>
              <a:rPr lang="cs-CZ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211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BD079B2-25E1-4537-8786-D434A5ABD75B}"/>
              </a:ext>
            </a:extLst>
          </p:cNvPr>
          <p:cNvSpPr/>
          <p:nvPr/>
        </p:nvSpPr>
        <p:spPr>
          <a:xfrm>
            <a:off x="164755" y="628601"/>
            <a:ext cx="7715865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Cíl 3: 30% silniční přepravy nákladu nad 300 km do roku 2030 převést na jiné druhy dopravy (železniční, lodní), do 2050 více než 50%.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Cíl 4: Dokončit do roku 2050 evropskou vysokorychlostní železniční síť. Ztrojnásobit do roku 2030 délku stávajících vysokorychlostních železničních sítí a udržovat hustou železniční síť ve všech členských státech. Většina objemu přepravy cestujících na střední vzdálenost by do roku 2050 měla probíhat po železnici.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20DBA9C-3B04-4D63-A2D4-51C65357C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5" t="24637" r="33779" b="16850"/>
          <a:stretch/>
        </p:blipFill>
        <p:spPr>
          <a:xfrm>
            <a:off x="3331701" y="3265220"/>
            <a:ext cx="2480598" cy="1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FEFA90F-652E-41BB-928D-A8B5EC8C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0" y="337003"/>
            <a:ext cx="5485197" cy="44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244D12D-CBF8-4542-9381-1B3654C3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1" y="146615"/>
            <a:ext cx="5853174" cy="465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1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lvl="0"/>
            <a:endParaRPr lang="cs-CZ" sz="3600" b="1" cap="all" dirty="0"/>
          </a:p>
          <a:p>
            <a:pPr lvl="0"/>
            <a:r>
              <a:rPr lang="cs-CZ" sz="3100" b="1" dirty="0"/>
              <a:t>Logistika</a:t>
            </a:r>
          </a:p>
          <a:p>
            <a:pPr lvl="0"/>
            <a:r>
              <a:rPr lang="cs-CZ" sz="3100" b="1" dirty="0"/>
              <a:t>-</a:t>
            </a:r>
          </a:p>
          <a:p>
            <a:pPr lvl="0"/>
            <a:r>
              <a:rPr lang="cs-CZ" sz="3100" b="1" dirty="0"/>
              <a:t>Doprava 2. část</a:t>
            </a:r>
          </a:p>
          <a:p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223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Faktory ovlivňující vývoj dopravního sektoru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Globalizace dopravy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Dopravní strategie EU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Regulace v dopravě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Tarifní systémy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Řízení dopravy v podniku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AFC4BBE-462C-41D7-94EB-59C2563BC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8" y="308610"/>
            <a:ext cx="6400514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5EB01EB-5DC0-4075-B718-27A51A3C7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00" y="594990"/>
            <a:ext cx="7959555" cy="197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948" tIns="133308" rIns="6858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just" defTabSz="685800" fontAlgn="base">
              <a:spcBef>
                <a:spcPts val="430"/>
              </a:spcBef>
              <a:spcAft>
                <a:spcPct val="0"/>
              </a:spcAft>
            </a:pPr>
            <a:r>
              <a:rPr lang="cs-CZ" sz="2600" b="1" cap="all" dirty="0" bmk="_Toc374514537">
                <a:solidFill>
                  <a:srgbClr val="307871"/>
                </a:solidFill>
              </a:rPr>
              <a:t>Regulace v oblasti dopravy</a:t>
            </a:r>
            <a:endParaRPr lang="cs-CZ" sz="2600" b="1" cap="all" dirty="0" bmk="">
              <a:solidFill>
                <a:srgbClr val="307871"/>
              </a:solidFill>
            </a:endParaRPr>
          </a:p>
          <a:p>
            <a:pPr marL="342900" lvl="1" indent="-342900" algn="just" defTabSz="685800" fontAlgn="base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bmk="_Toc368303137">
                <a:latin typeface="+mj-lt"/>
                <a:ea typeface="Calibri" pitchFamily="34" charset="0"/>
                <a:cs typeface="Times New Roman" pitchFamily="18" charset="0"/>
              </a:rPr>
              <a:t>Formy regulace dopravy: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latin typeface="+mj-lt"/>
                <a:ea typeface="Calibri" pitchFamily="34" charset="0"/>
                <a:cs typeface="Times New Roman" pitchFamily="18" charset="0"/>
              </a:rPr>
              <a:t> multilaterální dohody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latin typeface="+mj-lt"/>
                <a:ea typeface="Calibri" pitchFamily="34" charset="0"/>
                <a:cs typeface="Times New Roman" pitchFamily="18" charset="0"/>
              </a:rPr>
              <a:t> mezinárodní bilaterální dohody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latin typeface="+mj-lt"/>
                <a:ea typeface="Calibri" pitchFamily="34" charset="0"/>
                <a:cs typeface="Times New Roman" pitchFamily="18" charset="0"/>
              </a:rPr>
              <a:t> národní normy, legislativa</a:t>
            </a:r>
            <a:endParaRPr lang="cs-CZ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13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905AE5C-5CD3-4457-8B8D-763AEAF4B524}"/>
              </a:ext>
            </a:extLst>
          </p:cNvPr>
          <p:cNvSpPr/>
          <p:nvPr/>
        </p:nvSpPr>
        <p:spPr>
          <a:xfrm>
            <a:off x="396419" y="527392"/>
            <a:ext cx="771670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ts val="430"/>
              </a:spcBef>
              <a:spcAft>
                <a:spcPct val="0"/>
              </a:spcAft>
            </a:pPr>
            <a:r>
              <a:rPr lang="cs-CZ" sz="2600" b="1" dirty="0" bmk="_Toc374514537">
                <a:solidFill>
                  <a:srgbClr val="307871"/>
                </a:solidFill>
              </a:rPr>
              <a:t>Regulace v silniční dopravě</a:t>
            </a:r>
            <a:r>
              <a:rPr lang="cs-CZ" sz="2000" dirty="0"/>
              <a:t> 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zákon č. 111/1994 Sb., o silniční dopravě (ve znění jeho pozdějších novelizací a prováděcích předpisů)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zákon č. 361/2000 Sb., o provozu na pozemních komunikacích a o změnách některých zákonů (zákon o silničním provozu)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zákon č. 56/2001 Sb., o podmínkách provozu vozidel na pozemních komunikacích (zákon o pojištění odpovědnosti z provozu vozidla)</a:t>
            </a:r>
          </a:p>
        </p:txBody>
      </p:sp>
    </p:spTree>
    <p:extLst>
      <p:ext uri="{BB962C8B-B14F-4D97-AF65-F5344CB8AC3E}">
        <p14:creationId xmlns:p14="http://schemas.microsoft.com/office/powerpoint/2010/main" val="157041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905AE5C-5CD3-4457-8B8D-763AEAF4B524}"/>
              </a:ext>
            </a:extLst>
          </p:cNvPr>
          <p:cNvSpPr/>
          <p:nvPr/>
        </p:nvSpPr>
        <p:spPr>
          <a:xfrm>
            <a:off x="404039" y="630213"/>
            <a:ext cx="732264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zákon č. 13/1997 Sb., o pozemních komunikacích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zákon č. 238/2002 Sb. , o získávání a zdokonalování odborné způsobilosti k řízení motorových vozidel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CMR: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je úmluva o přepravní smlouvě v mezinárodní silniční dopravě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standardní nákladní list, tzv. „</a:t>
            </a:r>
            <a:r>
              <a:rPr lang="cs-CZ" dirty="0" err="1"/>
              <a:t>camrák</a:t>
            </a:r>
            <a:r>
              <a:rPr lang="cs-CZ" dirty="0"/>
              <a:t>“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TIR: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je dohoda, na jejím základě byl v řadě evropských a japonských zemí zaveden systém zajištění, který měl pokrývat případná cla a jiné poplatky ze zboží přepravovaného v Evropě a v rámci mezinárodního obchodu</a:t>
            </a:r>
          </a:p>
        </p:txBody>
      </p:sp>
    </p:spTree>
    <p:extLst>
      <p:ext uri="{BB962C8B-B14F-4D97-AF65-F5344CB8AC3E}">
        <p14:creationId xmlns:p14="http://schemas.microsoft.com/office/powerpoint/2010/main" val="529883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905AE5C-5CD3-4457-8B8D-763AEAF4B524}"/>
              </a:ext>
            </a:extLst>
          </p:cNvPr>
          <p:cNvSpPr/>
          <p:nvPr/>
        </p:nvSpPr>
        <p:spPr>
          <a:xfrm>
            <a:off x="404039" y="630213"/>
            <a:ext cx="7322641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ADR: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evropská dohoda o mezinárodní silniční přepravě nebezpečných věcí 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upravuje, za jakých podmínek je možno zboží přepravovat, bezpečnostní normy apod.  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ATP: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dohoda o mezinárodních přepravách zkazitelných potravin a specializovaných prostředcích určených pro tyto přepravy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stanovuje normy pro mezinárodní silniční i železniční dopravu </a:t>
            </a:r>
          </a:p>
        </p:txBody>
      </p:sp>
    </p:spTree>
    <p:extLst>
      <p:ext uri="{BB962C8B-B14F-4D97-AF65-F5344CB8AC3E}">
        <p14:creationId xmlns:p14="http://schemas.microsoft.com/office/powerpoint/2010/main" val="221171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905AE5C-5CD3-4457-8B8D-763AEAF4B524}"/>
              </a:ext>
            </a:extLst>
          </p:cNvPr>
          <p:cNvSpPr/>
          <p:nvPr/>
        </p:nvSpPr>
        <p:spPr>
          <a:xfrm>
            <a:off x="404039" y="630213"/>
            <a:ext cx="7322641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AETR: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evropská dohoda o práci osádek vozidel v mezinárodní silniční dopravě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určuje podmínky vztahující se na profesionální účastníky silničního provozu (věkové i profesionální požadavky na řidiče, určuje dobu maximální dobu řízení, přestávky řidičů a výjimky z těchto pravidel)</a:t>
            </a:r>
          </a:p>
        </p:txBody>
      </p:sp>
    </p:spTree>
    <p:extLst>
      <p:ext uri="{BB962C8B-B14F-4D97-AF65-F5344CB8AC3E}">
        <p14:creationId xmlns:p14="http://schemas.microsoft.com/office/powerpoint/2010/main" val="271206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6AE8C8D-94A8-437C-A794-1A675479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3" y="745267"/>
            <a:ext cx="3263381" cy="28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619EDFD-4054-4DDA-8CBE-A5DCBFB1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93" y="1970624"/>
            <a:ext cx="2523722" cy="251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D7DBED3-8838-47C1-A318-B93DF562C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2839"/>
          <a:stretch/>
        </p:blipFill>
        <p:spPr bwMode="auto">
          <a:xfrm>
            <a:off x="6200503" y="1140822"/>
            <a:ext cx="2839204" cy="18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52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99C18D8-93C4-4FBE-8634-32C0E8F6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2" y="457336"/>
            <a:ext cx="4669513" cy="25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D305BB2-607A-4235-9ED4-6F0D1E82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0" y="2396101"/>
            <a:ext cx="3905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82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CEB2C4A-7CDB-4B6A-A360-23C127672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26" y="541398"/>
            <a:ext cx="7326237" cy="303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just" defTabSz="685800" eaLnBrk="1" fontAlgn="base" hangingPunct="1">
              <a:spcBef>
                <a:spcPts val="430"/>
              </a:spcBef>
              <a:spcAft>
                <a:spcPct val="0"/>
              </a:spcAft>
              <a:buNone/>
            </a:pPr>
            <a:r>
              <a:rPr lang="cs-CZ" altLang="cs-CZ" sz="2600" b="1" cap="all" dirty="0" bmk="_Toc374514537">
                <a:solidFill>
                  <a:srgbClr val="307871"/>
                </a:solidFill>
                <a:latin typeface="+mn-lt"/>
              </a:rPr>
              <a:t>Mýtní systémy 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cs-CZ" altLang="cs-CZ" sz="2200" dirty="0">
                <a:latin typeface="Arial" panose="020B0604020202020204" pitchFamily="34" charset="0"/>
              </a:rPr>
              <a:t> zpoplatnění užívání pozemních komunikací pomocí elektronického sledování pohybu vozidel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cs-CZ" altLang="cs-CZ" sz="2200" dirty="0">
                <a:latin typeface="Arial" panose="020B0604020202020204" pitchFamily="34" charset="0"/>
              </a:rPr>
              <a:t> nutnost vybavit sledovaná vozidla palubní jednotkou – pro každý stát samostatná 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cs-CZ" altLang="cs-CZ" sz="2200" dirty="0">
                <a:latin typeface="Arial" panose="020B0604020202020204" pitchFamily="34" charset="0"/>
              </a:rPr>
              <a:t> platba za skutečně ujeté kilometry –  diferencováno dle ročního období a dle ekologické zátěže vozidel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05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CEB2C4A-7CDB-4B6A-A360-23C127672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3" y="654249"/>
            <a:ext cx="7326237" cy="25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 algn="just" defTabSz="685800" eaLnBrk="1" fontAlgn="base" hangingPunct="1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</a:rPr>
              <a:t>dva základní typy systémů</a:t>
            </a:r>
          </a:p>
          <a:p>
            <a:pPr marL="800100" lvl="1" indent="-342900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dirty="0">
                <a:latin typeface="Arial" panose="020B0604020202020204" pitchFamily="34" charset="0"/>
              </a:rPr>
              <a:t>mikrovlnný systém – sledování pomocí mýtných bran se snímači mikrovlnného signálu a kamerami pro detekci pohybu vozidel</a:t>
            </a:r>
          </a:p>
          <a:p>
            <a:pPr marL="792000" lvl="1" indent="-285750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dirty="0">
                <a:latin typeface="Arial" panose="020B0604020202020204" pitchFamily="34" charset="0"/>
              </a:rPr>
              <a:t>satelitní systém – umožňuje celoplošné sledování vozidel nejen na speciálně vybavených komunikacích, ale v celém terénu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  v Evropě dominují mikrovlnné systémy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75FE901-FC28-4F15-8A37-6957815DE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4" t="33334" r="47857" b="19999"/>
          <a:stretch/>
        </p:blipFill>
        <p:spPr>
          <a:xfrm>
            <a:off x="5608864" y="2922567"/>
            <a:ext cx="3084631" cy="20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74B813B9-2BB5-43B9-96AF-BDA502123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" y="628601"/>
            <a:ext cx="8497888" cy="248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b="1" cap="small" dirty="0">
                <a:solidFill>
                  <a:srgbClr val="307871"/>
                </a:solidFill>
                <a:latin typeface="+mj-lt"/>
              </a:rPr>
              <a:t>Doprava vs. přeprava</a:t>
            </a:r>
          </a:p>
          <a:p>
            <a:pPr algn="ctr" eaLnBrk="1" hangingPunct="1">
              <a:spcBef>
                <a:spcPct val="50000"/>
              </a:spcBef>
            </a:pPr>
            <a:endParaRPr lang="cs-CZ" altLang="cs-CZ" sz="1400" b="1" cap="small" dirty="0">
              <a:solidFill>
                <a:srgbClr val="307871"/>
              </a:solidFill>
              <a:latin typeface="+mj-lt"/>
            </a:endParaRPr>
          </a:p>
          <a:p>
            <a:pPr marL="285750" indent="-285750" eaLnBrk="1" hangingPunct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200" dirty="0"/>
              <a:t>zajištění přepravy zahrnuje :</a:t>
            </a:r>
          </a:p>
          <a:p>
            <a:pPr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dirty="0"/>
              <a:t>výběr způsobu dopravy</a:t>
            </a:r>
          </a:p>
          <a:p>
            <a:pPr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dirty="0"/>
              <a:t>výběr přepravní trasy</a:t>
            </a:r>
          </a:p>
          <a:p>
            <a:pPr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dirty="0"/>
              <a:t>zajištění toho, aby nebyly překročeny předpisy země, kde doprava probíhá </a:t>
            </a:r>
          </a:p>
          <a:p>
            <a:pPr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altLang="cs-CZ" sz="1800" dirty="0"/>
              <a:t>výběr dopravce</a:t>
            </a:r>
            <a:endParaRPr lang="cs-CZ" alt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293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BD0C94C5-633A-472C-929A-646644CC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32" y="628601"/>
            <a:ext cx="7299288" cy="290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cs-CZ" altLang="cs-CZ" sz="2200" dirty="0">
                <a:latin typeface="Arial" panose="020B0604020202020204" pitchFamily="34" charset="0"/>
              </a:rPr>
              <a:t> první celoplošný mikrovlnný systém zavedlo Rakousko už v roce 2004, Česká republika v 2007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cs-CZ" altLang="cs-CZ" sz="2200" dirty="0">
                <a:latin typeface="Arial" panose="020B0604020202020204" pitchFamily="34" charset="0"/>
              </a:rPr>
              <a:t> od roku 2009 je v ČR v provozu systém pro řízení dopravy, který umožňuje pomocí čidel a senzorů online sbírat data o dopravních proudech a informovat řidiče o aktuální situaci pomocí </a:t>
            </a:r>
            <a:r>
              <a:rPr lang="cs-CZ" altLang="cs-CZ" sz="2200" dirty="0" err="1">
                <a:latin typeface="Arial" panose="020B0604020202020204" pitchFamily="34" charset="0"/>
              </a:rPr>
              <a:t>infotabulí</a:t>
            </a:r>
            <a:r>
              <a:rPr lang="cs-CZ" altLang="cs-CZ" sz="2200" dirty="0">
                <a:latin typeface="Arial" panose="020B0604020202020204" pitchFamily="34" charset="0"/>
              </a:rPr>
              <a:t> u dálnice</a:t>
            </a:r>
          </a:p>
          <a:p>
            <a:pPr eaLnBrk="1" hangingPunct="1">
              <a:spcBef>
                <a:spcPts val="430"/>
              </a:spcBef>
              <a:buFontTx/>
              <a:buChar char="•"/>
            </a:pPr>
            <a:r>
              <a:rPr lang="cs-CZ" altLang="cs-CZ" sz="2200" dirty="0">
                <a:latin typeface="Arial" panose="020B0604020202020204" pitchFamily="34" charset="0"/>
              </a:rPr>
              <a:t> od roku 2012 v provozu systém, který dokáže rozpoznat automobil jedoucí v protisměru  </a:t>
            </a:r>
          </a:p>
        </p:txBody>
      </p:sp>
    </p:spTree>
    <p:extLst>
      <p:ext uri="{BB962C8B-B14F-4D97-AF65-F5344CB8AC3E}">
        <p14:creationId xmlns:p14="http://schemas.microsoft.com/office/powerpoint/2010/main" val="74289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E490EAE-5BF2-4BF8-92F8-9EA2B88B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51" y="628601"/>
            <a:ext cx="7371169" cy="323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597" tIns="177744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ts val="430"/>
              </a:spcBef>
              <a:spcAft>
                <a:spcPct val="0"/>
              </a:spcAft>
              <a:buClrTx/>
              <a:buSzTx/>
              <a:tabLst/>
            </a:pPr>
            <a:r>
              <a:rPr lang="cs-CZ" sz="2600" b="1" dirty="0" bmk="_Toc374514537">
                <a:solidFill>
                  <a:srgbClr val="307871"/>
                </a:solidFill>
              </a:rPr>
              <a:t>Regulace v železniční dopravě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zákon č. 266/1994 Sb., o drahách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nařízení vlády o přepravním řádu pro veřejnou drážní nákladní dopravu č. 1/2000 Sb. - Železniční přepravní řád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úmluva o mezinárodní železniční přepravě (COTIF)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ATP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ts val="430"/>
              </a:spcBef>
              <a:spcAft>
                <a:spcPct val="0"/>
              </a:spcAft>
              <a:buClrTx/>
              <a:buSzTx/>
              <a:tabLst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465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E490EAE-5BF2-4BF8-92F8-9EA2B88B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91" y="628601"/>
            <a:ext cx="7095309" cy="357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597" tIns="177744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0"/>
              </a:spcBef>
            </a:pPr>
            <a:r>
              <a:rPr lang="cs-CZ" sz="2600" b="1" dirty="0" bmk="_Toc374514537">
                <a:solidFill>
                  <a:srgbClr val="307871"/>
                </a:solidFill>
              </a:rPr>
              <a:t>Regulace v letecké dopravě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z</a:t>
            </a:r>
            <a:r>
              <a:rPr lang="pt-BR" sz="2200" dirty="0"/>
              <a:t>ákon č. 49/1997 Sb., o civilním letectví</a:t>
            </a:r>
            <a:endParaRPr lang="cs-CZ" sz="2200" dirty="0"/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Úmluva o sjednocení některých pravidel o mezinárodní letecké dopravě (tzv. Varšavská úmluva)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Mezinárodního sdružení leteckých dopravců (IATA)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letecký nákladní list - Air </a:t>
            </a:r>
            <a:r>
              <a:rPr lang="cs-CZ" sz="2200" dirty="0" err="1"/>
              <a:t>Waybill</a:t>
            </a:r>
            <a:r>
              <a:rPr lang="cs-CZ" sz="2200" dirty="0"/>
              <a:t> (AWB)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ts val="430"/>
              </a:spcBef>
              <a:spcAft>
                <a:spcPct val="0"/>
              </a:spcAft>
              <a:buClrTx/>
              <a:buSzTx/>
              <a:tabLst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559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7D680E6-D5EB-4E4F-ACFA-EFFE89D6850A}"/>
              </a:ext>
            </a:extLst>
          </p:cNvPr>
          <p:cNvSpPr/>
          <p:nvPr/>
        </p:nvSpPr>
        <p:spPr>
          <a:xfrm>
            <a:off x="732387" y="717892"/>
            <a:ext cx="7093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ts val="430"/>
              </a:spcBef>
              <a:spcAft>
                <a:spcPct val="0"/>
              </a:spcAft>
            </a:pPr>
            <a:r>
              <a:rPr lang="cs-CZ" sz="2600" b="1" dirty="0" bmk="_Toc374514537">
                <a:solidFill>
                  <a:srgbClr val="307871"/>
                </a:solidFill>
              </a:rPr>
              <a:t>Regulace v říční dopravě</a:t>
            </a:r>
          </a:p>
          <a:p>
            <a:pPr marL="285750" indent="-28575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zákon č. 114/1995 Sb., o vnitrozemské plavbě</a:t>
            </a:r>
          </a:p>
          <a:p>
            <a:pPr marL="285750" indent="-28575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Úmluva o přepravě zboží po vnitrozemských vodních cestách CMNI</a:t>
            </a:r>
          </a:p>
          <a:p>
            <a:pPr marL="285750" indent="-28575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069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7D680E6-D5EB-4E4F-ACFA-EFFE89D6850A}"/>
              </a:ext>
            </a:extLst>
          </p:cNvPr>
          <p:cNvSpPr/>
          <p:nvPr/>
        </p:nvSpPr>
        <p:spPr>
          <a:xfrm>
            <a:off x="480255" y="763378"/>
            <a:ext cx="7400365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base">
              <a:spcBef>
                <a:spcPts val="430"/>
              </a:spcBef>
              <a:spcAft>
                <a:spcPct val="0"/>
              </a:spcAft>
            </a:pPr>
            <a:r>
              <a:rPr lang="cs-CZ" sz="2600" b="1" dirty="0" bmk="_Toc374514537">
                <a:solidFill>
                  <a:srgbClr val="307871"/>
                </a:solidFill>
              </a:rPr>
              <a:t>Regulace v námořní dopravě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zákon č. 61/2000 Sb., o námořní plavbě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Mezinárodní úmluva o sjednocení některých pravidel ve věci konosamentů (Haagská pravidla 1924)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Úmluva OSN o námořní přepravě zboží (Hamburská pravidla) – systém pojetí odpovědnosti námořního dopravce za škodu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914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5F6A8BA-03DB-4D50-B053-6AF0736434E6}"/>
              </a:ext>
            </a:extLst>
          </p:cNvPr>
          <p:cNvSpPr/>
          <p:nvPr/>
        </p:nvSpPr>
        <p:spPr>
          <a:xfrm>
            <a:off x="524581" y="527392"/>
            <a:ext cx="7356039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685800" fontAlgn="base">
              <a:spcBef>
                <a:spcPts val="430"/>
              </a:spcBef>
              <a:spcAft>
                <a:spcPct val="0"/>
              </a:spcAft>
            </a:pPr>
            <a:r>
              <a:rPr lang="cs-CZ" sz="2600" b="1" cap="all" dirty="0" bmk="_Toc374514537">
                <a:solidFill>
                  <a:srgbClr val="307871"/>
                </a:solidFill>
              </a:rPr>
              <a:t>Cenové a dodací podmínky dopravců</a:t>
            </a:r>
          </a:p>
          <a:p>
            <a:pPr lvl="0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>
                <a:ea typeface="Calibri" pitchFamily="34" charset="0"/>
                <a:cs typeface="Times New Roman" pitchFamily="18" charset="0"/>
              </a:rPr>
              <a:t>faktory ovlivňující přepravní ceny: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faktory související s charakterem výrobku:</a:t>
            </a:r>
          </a:p>
          <a:p>
            <a:pPr marL="1200150" lvl="2" indent="-2857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hustota - poměr hmotnosti a objemu</a:t>
            </a:r>
          </a:p>
          <a:p>
            <a:pPr marL="1200150" lvl="2" indent="-2857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skladovatelnost výrobku</a:t>
            </a:r>
          </a:p>
          <a:p>
            <a:pPr marL="1200150" lvl="2" indent="-2857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snadnost/obtížnost manipulace</a:t>
            </a:r>
          </a:p>
          <a:p>
            <a:pPr marL="1200150" lvl="2" indent="-2857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finanční hodnota a ručení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cs-CZ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35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5F6A8BA-03DB-4D50-B053-6AF0736434E6}"/>
              </a:ext>
            </a:extLst>
          </p:cNvPr>
          <p:cNvSpPr/>
          <p:nvPr/>
        </p:nvSpPr>
        <p:spPr>
          <a:xfrm>
            <a:off x="524581" y="527392"/>
            <a:ext cx="7356039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faktory související s charakterem trhu:</a:t>
            </a:r>
          </a:p>
          <a:p>
            <a:pPr marL="1085850" lvl="2" indent="-1714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míra konkurence</a:t>
            </a:r>
          </a:p>
          <a:p>
            <a:pPr marL="1085850" lvl="2" indent="-1714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rozmístění trhů</a:t>
            </a:r>
          </a:p>
          <a:p>
            <a:pPr marL="1085850" lvl="2" indent="-1714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povaha a rozsah vládních regulačních opatření</a:t>
            </a:r>
          </a:p>
          <a:p>
            <a:pPr marL="1085850" lvl="2" indent="-1714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rovnováha či nerovnováha dopravy směrem na určitý trh a směrem vně z určitého trhu</a:t>
            </a:r>
          </a:p>
          <a:p>
            <a:pPr marL="1085850" lvl="2" indent="-1714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sezónnost přesunů výrobků</a:t>
            </a:r>
          </a:p>
          <a:p>
            <a:pPr marL="1085850" lvl="2" indent="-1714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cs-CZ" dirty="0"/>
              <a:t>zda je výrobek přepravován pouze vnitrostátně nebo mezinárodně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cs-CZ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0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5F6A8BA-03DB-4D50-B053-6AF0736434E6}"/>
              </a:ext>
            </a:extLst>
          </p:cNvPr>
          <p:cNvSpPr/>
          <p:nvPr/>
        </p:nvSpPr>
        <p:spPr>
          <a:xfrm>
            <a:off x="524581" y="527392"/>
            <a:ext cx="7356039" cy="305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200" dirty="0" bmk="_Toc368303153">
                <a:ea typeface="Calibri" pitchFamily="34" charset="0"/>
                <a:cs typeface="Times New Roman" pitchFamily="18" charset="0"/>
              </a:rPr>
              <a:t>tarifní systémy:</a:t>
            </a:r>
            <a:endParaRPr lang="cs-CZ" sz="2200" dirty="0"/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Naturální (nákladový) tarif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Hodnotový tarif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Vzdálenostní (kilometrický) tarif 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Časový tarif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Výkonový tarif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Prostorový tarif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Hmotnostní tarif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Kombinovaný tarif</a:t>
            </a:r>
            <a:endParaRPr lang="cs-CZ" b="1" dirty="0" bmk="_Toc374514537">
              <a:solidFill>
                <a:schemeClr val="accent5">
                  <a:lumMod val="50000"/>
                </a:schemeClr>
              </a:solidFill>
              <a:ea typeface="Times New Roman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05CBEF1-C231-4CE6-925C-68E63CC19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82" t="36518" r="47255" b="23778"/>
          <a:stretch/>
        </p:blipFill>
        <p:spPr>
          <a:xfrm>
            <a:off x="4846319" y="2506980"/>
            <a:ext cx="3773099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0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C00ED98-C6AA-48BB-BEFA-751A7FF0E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49" y="628601"/>
            <a:ext cx="7009432" cy="272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948" tIns="133308" rIns="6858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just" defTabSz="685800" fontAlgn="base">
              <a:spcBef>
                <a:spcPts val="430"/>
              </a:spcBef>
              <a:spcAft>
                <a:spcPct val="0"/>
              </a:spcAft>
            </a:pPr>
            <a:r>
              <a:rPr lang="cs-CZ" sz="2600" b="1" cap="all" dirty="0" bmk="_Toc374514537">
                <a:solidFill>
                  <a:srgbClr val="307871"/>
                </a:solidFill>
              </a:rPr>
              <a:t>Řízení dopravy v podniku</a:t>
            </a:r>
          </a:p>
          <a:p>
            <a:pPr algn="just" defTabSz="685800" eaLnBrk="0" fontAlgn="base" hangingPunct="0">
              <a:spcBef>
                <a:spcPts val="430"/>
              </a:spcBef>
              <a:spcAft>
                <a:spcPct val="0"/>
              </a:spcAft>
              <a:buFontTx/>
              <a:buChar char="•"/>
            </a:pPr>
            <a:r>
              <a:rPr lang="cs-CZ" sz="20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mimopodniková doprava</a:t>
            </a:r>
          </a:p>
          <a:p>
            <a:pPr algn="just" defTabSz="685800" eaLnBrk="0" fontAlgn="base" hangingPunct="0">
              <a:spcBef>
                <a:spcPts val="430"/>
              </a:spcBef>
              <a:spcAft>
                <a:spcPct val="0"/>
              </a:spcAft>
              <a:buFontTx/>
              <a:buChar char="•"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 vnitropodniková doprava:</a:t>
            </a:r>
            <a:endParaRPr lang="cs-CZ" sz="2200" dirty="0">
              <a:latin typeface="+mj-lt"/>
            </a:endParaRP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 err="1">
                <a:latin typeface="+mj-lt"/>
                <a:ea typeface="Calibri" pitchFamily="34" charset="0"/>
                <a:cs typeface="Times New Roman" pitchFamily="18" charset="0"/>
              </a:rPr>
              <a:t>meziobjektová</a:t>
            </a:r>
            <a:endParaRPr lang="cs-CZ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latin typeface="+mj-lt"/>
                <a:ea typeface="Calibri" pitchFamily="34" charset="0"/>
                <a:cs typeface="Times New Roman" pitchFamily="18" charset="0"/>
              </a:rPr>
              <a:t> mezioperační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latin typeface="+mj-lt"/>
                <a:ea typeface="Calibri" pitchFamily="34" charset="0"/>
                <a:cs typeface="Times New Roman" pitchFamily="18" charset="0"/>
              </a:rPr>
              <a:t> operační</a:t>
            </a:r>
            <a:endParaRPr lang="cs-CZ" dirty="0">
              <a:latin typeface="+mj-lt"/>
            </a:endParaRPr>
          </a:p>
          <a:p>
            <a:pPr algn="just" defTabSz="685800" eaLnBrk="0" fontAlgn="base" hangingPunct="0">
              <a:spcBef>
                <a:spcPts val="430"/>
              </a:spcBef>
              <a:spcAft>
                <a:spcPct val="0"/>
              </a:spcAft>
            </a:pPr>
            <a:endParaRPr lang="cs-CZ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047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C00ED98-C6AA-48BB-BEFA-751A7FF0E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49" y="628601"/>
            <a:ext cx="6971332" cy="2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948" tIns="133308" rIns="6858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1" indent="-342900" algn="just" defTabSz="685800" fontAlgn="base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 bmk="_Toc368303159">
                <a:latin typeface="+mj-lt"/>
                <a:ea typeface="Calibri" pitchFamily="34" charset="0"/>
                <a:cs typeface="Times New Roman" pitchFamily="18" charset="0"/>
              </a:rPr>
              <a:t>cíle řízení dopravy v podniku:</a:t>
            </a:r>
            <a:endParaRPr lang="cs-CZ" sz="2200" dirty="0">
              <a:latin typeface="+mj-lt"/>
            </a:endParaRP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sz="2000" dirty="0">
                <a:latin typeface="+mj-lt"/>
                <a:ea typeface="Calibri" pitchFamily="34" charset="0"/>
                <a:cs typeface="Times New Roman" pitchFamily="18" charset="0"/>
              </a:rPr>
              <a:t> optimální využití </a:t>
            </a:r>
            <a:endParaRPr lang="cs-CZ" sz="2000" dirty="0">
              <a:latin typeface="+mj-lt"/>
            </a:endParaRP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sz="2000" dirty="0">
                <a:latin typeface="+mj-lt"/>
                <a:ea typeface="Calibri" pitchFamily="34" charset="0"/>
                <a:cs typeface="Times New Roman" pitchFamily="18" charset="0"/>
              </a:rPr>
              <a:t> vyšší stupeň servisu</a:t>
            </a:r>
            <a:endParaRPr lang="cs-CZ" sz="2000" dirty="0">
              <a:latin typeface="+mj-lt"/>
            </a:endParaRP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sz="2000" dirty="0">
                <a:latin typeface="+mj-lt"/>
                <a:ea typeface="Calibri" pitchFamily="34" charset="0"/>
                <a:cs typeface="Times New Roman" pitchFamily="18" charset="0"/>
              </a:rPr>
              <a:t> flexibilita</a:t>
            </a:r>
            <a:endParaRPr lang="cs-CZ" sz="2000" dirty="0">
              <a:latin typeface="+mj-lt"/>
            </a:endParaRP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sz="2000" dirty="0">
                <a:latin typeface="+mj-lt"/>
                <a:ea typeface="Calibri" pitchFamily="34" charset="0"/>
                <a:cs typeface="Times New Roman" pitchFamily="18" charset="0"/>
              </a:rPr>
              <a:t> transparentnost</a:t>
            </a:r>
            <a:endParaRPr lang="cs-CZ" sz="2000" dirty="0">
              <a:latin typeface="+mj-lt"/>
            </a:endParaRPr>
          </a:p>
          <a:p>
            <a:pPr algn="just" defTabSz="685800" eaLnBrk="0" fontAlgn="base" hangingPunct="0">
              <a:spcBef>
                <a:spcPts val="430"/>
              </a:spcBef>
              <a:spcAft>
                <a:spcPct val="0"/>
              </a:spcAft>
            </a:pPr>
            <a:endParaRPr lang="cs-CZ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41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3E2884D-8482-4CC1-B473-4C83F8AB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02" y="1338810"/>
            <a:ext cx="5494698" cy="30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F8420B1-5AB8-4587-8E1E-6AE14F96412C}"/>
              </a:ext>
            </a:extLst>
          </p:cNvPr>
          <p:cNvSpPr txBox="1"/>
          <p:nvPr/>
        </p:nvSpPr>
        <p:spPr>
          <a:xfrm>
            <a:off x="2865532" y="628601"/>
            <a:ext cx="1450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/>
              <a:t>Doprava</a:t>
            </a:r>
          </a:p>
        </p:txBody>
      </p:sp>
    </p:spTree>
    <p:extLst>
      <p:ext uri="{BB962C8B-B14F-4D97-AF65-F5344CB8AC3E}">
        <p14:creationId xmlns:p14="http://schemas.microsoft.com/office/powerpoint/2010/main" val="2244072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850349" y="432392"/>
            <a:ext cx="23439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8799" y="1160104"/>
            <a:ext cx="729096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Umíte: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Popsat faktory ovlivňující vývoj dopravního sektoru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Popsat vybrané cíle Bílé knihy o dopravě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Vysvětlit význam a druhy regulace v dopravě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Charakterizovat tarifní systémy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Stručně popsat řízení dopravy v podniku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857540-BBC7-445F-B32A-450A5CD01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2"/>
          <a:stretch/>
        </p:blipFill>
        <p:spPr bwMode="auto">
          <a:xfrm>
            <a:off x="1548622" y="1009711"/>
            <a:ext cx="4792502" cy="305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DFB7824-40FD-49ED-878B-B79F0C80ED8F}"/>
              </a:ext>
            </a:extLst>
          </p:cNvPr>
          <p:cNvSpPr/>
          <p:nvPr/>
        </p:nvSpPr>
        <p:spPr>
          <a:xfrm>
            <a:off x="533914" y="628601"/>
            <a:ext cx="734670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b="1" dirty="0"/>
              <a:t>Dopravce</a:t>
            </a:r>
          </a:p>
          <a:p>
            <a:pPr algn="ctr"/>
            <a:endParaRPr lang="cs-CZ" sz="1400" b="1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provozovatel dopravy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realizuje vlastní přemísťování v prostoru a čase prostřednictvím dopravních prostředků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producent i realizátor dopravních služeb na trhu, tzn. prodávající dopravní služby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0613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DFB7824-40FD-49ED-878B-B79F0C80ED8F}"/>
              </a:ext>
            </a:extLst>
          </p:cNvPr>
          <p:cNvSpPr/>
          <p:nvPr/>
        </p:nvSpPr>
        <p:spPr>
          <a:xfrm>
            <a:off x="533914" y="628601"/>
            <a:ext cx="7346706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b="1" dirty="0"/>
              <a:t>Přepravce </a:t>
            </a:r>
          </a:p>
          <a:p>
            <a:pPr algn="ctr"/>
            <a:endParaRPr lang="cs-CZ" sz="1400" b="1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zákazník dopravce - výrobce, obchodník, exportér, importér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často samotný vlastník hmotného zboží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může být sám sobě dopravcem, vlastní-li vozový park (vlastní nebo pronajatý) a provozuje-li přepravu pro vlastní potřebu 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pokud nevlastní přepravce vozový park, zpravidla vstupují do vztahu subjekty obstarávající přepravu - zasílatelé, zprostředkovatelé, asociace přepravců aj. </a:t>
            </a:r>
          </a:p>
        </p:txBody>
      </p:sp>
    </p:spTree>
    <p:extLst>
      <p:ext uri="{BB962C8B-B14F-4D97-AF65-F5344CB8AC3E}">
        <p14:creationId xmlns:p14="http://schemas.microsoft.com/office/powerpoint/2010/main" val="265421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E9ADD1A-0705-4B98-B001-A08DDC373B1C}"/>
              </a:ext>
            </a:extLst>
          </p:cNvPr>
          <p:cNvSpPr/>
          <p:nvPr/>
        </p:nvSpPr>
        <p:spPr>
          <a:xfrm>
            <a:off x="554400" y="628601"/>
            <a:ext cx="716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b="1" dirty="0"/>
              <a:t>Rychlost dopravy </a:t>
            </a:r>
          </a:p>
          <a:p>
            <a:pPr algn="ctr"/>
            <a:endParaRPr lang="cs-CZ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rychlost dopravního prostředku v určitém úseku dopravní cesty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maximální rychlost vs. rychlost průměrná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v dopravní geografii se používá průměrná rychlost dopravního prostředku mezi dvěma místy včetně pobytu na zastávkách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90E678-5FA7-4BD3-A799-F3620DC86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7" t="31216" r="46850" b="23850"/>
          <a:stretch/>
        </p:blipFill>
        <p:spPr>
          <a:xfrm>
            <a:off x="4197376" y="3198257"/>
            <a:ext cx="1829023" cy="16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8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D8432D8-BFED-4C1B-8179-983A581F82A6}"/>
              </a:ext>
            </a:extLst>
          </p:cNvPr>
          <p:cNvSpPr/>
          <p:nvPr/>
        </p:nvSpPr>
        <p:spPr>
          <a:xfrm>
            <a:off x="604800" y="628601"/>
            <a:ext cx="7275820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b="1" dirty="0"/>
              <a:t>Rychlostí přepravy </a:t>
            </a:r>
          </a:p>
          <a:p>
            <a:pPr algn="ctr"/>
            <a:endParaRPr lang="cs-CZ" sz="1400" b="1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 nákladní dopravě celková doba, po niž trvá přeprava zboží (zásilky) z místa na místo určení, včetně doby nutné k překládce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 osobní dopravě jde o dobu, jež uplyne od nástupu cesty do jejího ukončení, včetně přestupů a doby strávené čekáním na přípojné spoje</a:t>
            </a:r>
          </a:p>
        </p:txBody>
      </p:sp>
    </p:spTree>
    <p:extLst>
      <p:ext uri="{BB962C8B-B14F-4D97-AF65-F5344CB8AC3E}">
        <p14:creationId xmlns:p14="http://schemas.microsoft.com/office/powerpoint/2010/main" val="115230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1553</Words>
  <Application>Microsoft Office PowerPoint</Application>
  <PresentationFormat>Předvádění na obrazovce (16:9)</PresentationFormat>
  <Paragraphs>189</Paragraphs>
  <Slides>40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Courier New</vt:lpstr>
      <vt:lpstr>DejaVu Sans</vt:lpstr>
      <vt:lpstr>StarSymbol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cem0001</cp:lastModifiedBy>
  <cp:revision>515</cp:revision>
  <dcterms:created xsi:type="dcterms:W3CDTF">2016-07-06T15:42:34Z</dcterms:created>
  <dcterms:modified xsi:type="dcterms:W3CDTF">2022-03-21T13:10:52Z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