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258" r:id="rId2"/>
    <p:sldId id="263" r:id="rId3"/>
    <p:sldId id="312" r:id="rId4"/>
    <p:sldId id="313" r:id="rId5"/>
    <p:sldId id="314" r:id="rId6"/>
    <p:sldId id="316" r:id="rId7"/>
    <p:sldId id="315" r:id="rId8"/>
    <p:sldId id="342" r:id="rId9"/>
    <p:sldId id="343" r:id="rId10"/>
    <p:sldId id="344" r:id="rId11"/>
    <p:sldId id="341" r:id="rId12"/>
    <p:sldId id="346" r:id="rId13"/>
    <p:sldId id="347" r:id="rId14"/>
    <p:sldId id="348" r:id="rId15"/>
    <p:sldId id="317" r:id="rId16"/>
    <p:sldId id="349" r:id="rId17"/>
    <p:sldId id="350" r:id="rId18"/>
    <p:sldId id="351" r:id="rId19"/>
    <p:sldId id="318" r:id="rId20"/>
    <p:sldId id="352" r:id="rId21"/>
    <p:sldId id="353" r:id="rId22"/>
    <p:sldId id="354" r:id="rId23"/>
    <p:sldId id="355" r:id="rId24"/>
    <p:sldId id="319" r:id="rId25"/>
    <p:sldId id="320" r:id="rId26"/>
    <p:sldId id="356" r:id="rId27"/>
    <p:sldId id="335" r:id="rId28"/>
    <p:sldId id="336" r:id="rId29"/>
    <p:sldId id="337" r:id="rId30"/>
    <p:sldId id="357" r:id="rId31"/>
    <p:sldId id="359" r:id="rId32"/>
    <p:sldId id="360" r:id="rId33"/>
    <p:sldId id="361" r:id="rId34"/>
    <p:sldId id="362" r:id="rId35"/>
    <p:sldId id="363" r:id="rId36"/>
    <p:sldId id="365" r:id="rId37"/>
    <p:sldId id="321" r:id="rId38"/>
    <p:sldId id="323" r:id="rId39"/>
    <p:sldId id="322" r:id="rId40"/>
    <p:sldId id="287" r:id="rId4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39" d="100"/>
          <a:sy n="139" d="100"/>
        </p:scale>
        <p:origin x="8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Logistika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Zákaznický servis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definovat zákaznický servis, jeho složky a východiska při tvorbě jeho strategie</a:t>
            </a:r>
          </a:p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 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 a 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91738"/>
            <a:ext cx="714833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IV. Pružnost systému</a:t>
            </a:r>
          </a:p>
          <a:p>
            <a:endParaRPr lang="cs-CZ" sz="2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plány pro případ nahodilých a nepředvídaných událostí, které by organizaci umožnily pružně reagovat, pokud takové mimořádné situace nastanou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r>
              <a:rPr lang="cs-CZ" sz="2200" b="1" dirty="0"/>
              <a:t> 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58753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91738"/>
            <a:ext cx="71483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V. Manažerské služby</a:t>
            </a:r>
          </a:p>
          <a:p>
            <a:endParaRPr lang="cs-CZ" sz="2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pomoc při reklamním prodeji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pomoc při řízení stavu zásob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pomoc při objednávání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poskytovány formu různých příruček či manuálů, seminářů, nebo osobních konzultací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bezplatné nebo placené</a:t>
            </a:r>
            <a:r>
              <a:rPr lang="cs-CZ" sz="2200" b="1" dirty="0"/>
              <a:t> 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128590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10713" y="527392"/>
            <a:ext cx="71316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cs-CZ" sz="2200" b="1" dirty="0"/>
              <a:t> Prodejní složky</a:t>
            </a:r>
            <a:endParaRPr lang="cs-CZ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služby, které jsou</a:t>
            </a:r>
            <a:r>
              <a:rPr lang="cs-CZ" sz="2200" i="1" dirty="0"/>
              <a:t> </a:t>
            </a:r>
            <a:r>
              <a:rPr lang="cs-CZ" sz="2200" dirty="0"/>
              <a:t>obvykle spojovány s pojmem zákaznický servis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400050" lvl="0" indent="-400050">
              <a:buAutoNum type="romanUcPeriod"/>
            </a:pPr>
            <a:r>
              <a:rPr lang="cs-CZ" sz="2200" dirty="0">
                <a:solidFill>
                  <a:srgbClr val="FF0000"/>
                </a:solidFill>
              </a:rPr>
              <a:t>Úroveň vyčerpání zásob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měřítko pro dostupnost určitého produktu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vyčerpání zásob by se měly sledovat podle produktů a podle zákazníků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při vyčerpání zásob udržet důvěru zákazníka (náhradní produkt, dodávka z jiného zdroje)</a:t>
            </a:r>
            <a:endParaRPr lang="cs-CZ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461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0736" y="680905"/>
            <a:ext cx="71316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II. Informace o stavu objednávky</a:t>
            </a:r>
          </a:p>
          <a:p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informace o stavu objednávaného zboží na skladě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informace o stavu objednávky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informace o předpokládaném nebo skutečném datu dodávky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informace  o stavu nevyřízených objednávek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zákazníci věnují jakýmkoliv problémům s dodávkami nebo odchylkám v dodávkách zvýšenou pozornost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3087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0736" y="680905"/>
            <a:ext cx="71316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III. Přesnost systému</a:t>
            </a:r>
          </a:p>
          <a:p>
            <a:pPr lvl="0"/>
            <a:endParaRPr lang="cs-CZ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zákazník očekává, že veškeré poskytnuté informace budou přesné.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nepřesnosti v informacích obvykle důsledek hlubších problémů vyžadujících systémový zásah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200" dirty="0"/>
              <a:t>náprava důsledků informačních nepřesností nákladná</a:t>
            </a:r>
            <a:br>
              <a:rPr lang="cs-CZ" sz="2200" dirty="0"/>
            </a:b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609989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0736" y="680905"/>
            <a:ext cx="71316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IV. Rovnoměrnost cyklu objednávky</a:t>
            </a:r>
          </a:p>
          <a:p>
            <a:pPr lvl="0"/>
            <a:endParaRPr lang="cs-CZ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zákazníci přikládají větší význam dodržení rovnoměrnosti cyklu objednávky než absolutní délce cyklu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nutnost monitorovat skutečně dosahované výkony v rovnoměrnosti dodávek a v případě potřeby provést nápravná opatření</a:t>
            </a:r>
          </a:p>
          <a:p>
            <a:pPr lvl="0"/>
            <a:endParaRPr lang="cs-CZ" dirty="0">
              <a:solidFill>
                <a:srgbClr val="FF0000"/>
              </a:solidFill>
            </a:endParaRPr>
          </a:p>
          <a:p>
            <a:pPr lvl="0"/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4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70548" y="683417"/>
            <a:ext cx="71716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V. Speciální řešení dodávek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dodávky, které nelze vyřídit v rámci obvyklého distribučního systému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náklady těchto dodávek výrazně převyšují náklady standardních dodávek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nutno stanovit, které typy zákazníků nebo situace mají nárok na toto speciální zacházení a které nikoliv </a:t>
            </a:r>
          </a:p>
        </p:txBody>
      </p:sp>
    </p:spTree>
    <p:extLst>
      <p:ext uri="{BB962C8B-B14F-4D97-AF65-F5344CB8AC3E}">
        <p14:creationId xmlns:p14="http://schemas.microsoft.com/office/powerpoint/2010/main" val="3068934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70548" y="683417"/>
            <a:ext cx="71716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VI. Přesuny zboží (redistribuce)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přesun zboží mezi různými distribučními místy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cílem je předejít vyčerpání zásob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je-li více distribučních míst, měla by být stanovena pravidla těchto přesunů</a:t>
            </a:r>
          </a:p>
        </p:txBody>
      </p:sp>
    </p:spTree>
    <p:extLst>
      <p:ext uri="{BB962C8B-B14F-4D97-AF65-F5344CB8AC3E}">
        <p14:creationId xmlns:p14="http://schemas.microsoft.com/office/powerpoint/2010/main" val="185067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70548" y="683417"/>
            <a:ext cx="71716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VII. Snadnost objednávání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Jak je pro zákazníka snadné provést objednávku daného zboží?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preference “</a:t>
            </a:r>
            <a:r>
              <a:rPr lang="cs-CZ" sz="2200" i="1" dirty="0"/>
              <a:t>user</a:t>
            </a:r>
            <a:r>
              <a:rPr lang="cs-CZ" sz="2200" dirty="0"/>
              <a:t> </a:t>
            </a:r>
            <a:r>
              <a:rPr lang="cs-CZ" sz="2200" i="1" dirty="0" err="1"/>
              <a:t>friendly</a:t>
            </a:r>
            <a:r>
              <a:rPr lang="cs-CZ" sz="2200" dirty="0"/>
              <a:t>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problémy při objednávání nutno monitorovat</a:t>
            </a:r>
          </a:p>
        </p:txBody>
      </p:sp>
    </p:spTree>
    <p:extLst>
      <p:ext uri="{BB962C8B-B14F-4D97-AF65-F5344CB8AC3E}">
        <p14:creationId xmlns:p14="http://schemas.microsoft.com/office/powerpoint/2010/main" val="3650975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70548" y="683417"/>
            <a:ext cx="71716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200" dirty="0">
                <a:solidFill>
                  <a:srgbClr val="FF0000"/>
                </a:solidFill>
              </a:rPr>
              <a:t>VIII. Zastupitelnost produktů</a:t>
            </a:r>
          </a:p>
          <a:p>
            <a:pPr lvl="0"/>
            <a:endParaRPr lang="cs-CZ" sz="2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pokud zboží, které zákazník objednal, není na skladě, ale lze jej nahradit: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2200" dirty="0"/>
              <a:t>jinou velikostí/balením stejného produktu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2200" dirty="0"/>
              <a:t>jiným produktem, který má obdobné nebo lepší uživatelské vlastnosti</a:t>
            </a:r>
          </a:p>
          <a:p>
            <a:pPr lvl="0"/>
            <a:endParaRPr lang="cs-CZ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39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Logistika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Zákaznický servis</a:t>
            </a:r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Definice zákaznického servisu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Složky zákaznického servisu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Východiska strategie zákaznického servisu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87586" y="681735"/>
            <a:ext cx="715977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3. Poprodejní složky</a:t>
            </a:r>
            <a:endParaRPr lang="cs-CZ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zabezpečují</a:t>
            </a:r>
            <a:r>
              <a:rPr lang="cs-CZ" sz="2200" i="1" dirty="0"/>
              <a:t> </a:t>
            </a:r>
            <a:r>
              <a:rPr lang="cs-CZ" sz="2200" dirty="0"/>
              <a:t>podporu produktu nebo služby poté, co je zákazník obdržel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nejvíce opomíjené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191136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87586" y="681735"/>
            <a:ext cx="7159779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I. Instalace, záruka, úpravy, opravy, náhradní díly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důležité hledisko při prakticky jakémkoliv nákupu, zejména však při nákupu výrobků investiční povahy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nutno věnovat jim stejnou pozornost a zkoumání jako prodejním složkám servisu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906324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87586" y="681735"/>
            <a:ext cx="715977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II. Sledování produktů</a:t>
            </a:r>
          </a:p>
          <a:p>
            <a:endParaRPr lang="cs-CZ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forma evidence - které produkty byly prodány kterým zákazníkům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tato informace může být mimořádně důležitá (např. potřeba informovat zákazníky o potenciálním problému) </a:t>
            </a:r>
          </a:p>
        </p:txBody>
      </p:sp>
    </p:spTree>
    <p:extLst>
      <p:ext uri="{BB962C8B-B14F-4D97-AF65-F5344CB8AC3E}">
        <p14:creationId xmlns:p14="http://schemas.microsoft.com/office/powerpoint/2010/main" val="4035293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87586" y="681735"/>
            <a:ext cx="71597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III. Vyřizování reklamací, stížností, vrácené zboží</a:t>
            </a:r>
          </a:p>
          <a:p>
            <a:endParaRPr lang="cs-CZ" sz="22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význam on-line 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zpětná logistika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stanovení  jasných pravidel </a:t>
            </a:r>
          </a:p>
        </p:txBody>
      </p:sp>
    </p:spTree>
    <p:extLst>
      <p:ext uri="{BB962C8B-B14F-4D97-AF65-F5344CB8AC3E}">
        <p14:creationId xmlns:p14="http://schemas.microsoft.com/office/powerpoint/2010/main" val="1810698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87586" y="681735"/>
            <a:ext cx="715977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IV. Dočasná náhrada produktu</a:t>
            </a:r>
          </a:p>
          <a:p>
            <a:endParaRPr lang="cs-CZ" sz="22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u některých produktů nutno mít na skladě záložní produkty, které lze zákazníkovi po dobu servisu produktu nabídnout (automobily, mobilní telefony, 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minimalizace nesnází zákazníka a možnost podstatně zvýšit jeho loajálnost</a:t>
            </a:r>
          </a:p>
          <a:p>
            <a:endParaRPr lang="cs-CZ" sz="2200" dirty="0"/>
          </a:p>
          <a:p>
            <a:endParaRPr lang="cs-CZ" sz="2200" dirty="0">
              <a:solidFill>
                <a:srgbClr val="FF0000"/>
              </a:solidFill>
            </a:endParaRPr>
          </a:p>
          <a:p>
            <a:endParaRPr lang="cs-CZ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85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1FE12583-D1DB-40B9-ADE9-08DA52630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404" y="568654"/>
            <a:ext cx="7604216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b="1" cap="all" dirty="0" bmk="_Toc374514537">
                <a:solidFill>
                  <a:srgbClr val="307871"/>
                </a:solidFill>
              </a:rPr>
              <a:t>Strategie ZS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2000" b="1" dirty="0" bmk="_Toc374514537">
              <a:solidFill>
                <a:srgbClr val="307871"/>
              </a:solidFill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tržní a podnikové analýzy především v následujících oblastech: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cs-CZ" dirty="0"/>
              <a:t>určení úrovně servisu v návaznosti na reakci zákazníků v případě vyčerpaných zásob na úrovni maloobchodu 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cs-CZ" dirty="0"/>
              <a:t>vzájemné závislosti nákladů a výnosů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cs-CZ" dirty="0"/>
              <a:t>ABC analýza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cs-CZ" dirty="0"/>
              <a:t>audity zákaznického servisu</a:t>
            </a:r>
            <a:endParaRPr lang="cs-CZ" b="1" cap="small" dirty="0"/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b="1" dirty="0">
              <a:latin typeface="+mj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07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85443" y="628601"/>
            <a:ext cx="72951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Určení úrovně zákaznického servisu ve vztahu k reakcím zákazníka na vyčerpání zásob</a:t>
            </a: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výrobce obtížné určí dopad vyčerpání zásob na konečné uživatele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vyčerpání zásob na úrovni výrobce nemusí znamenat vyčerpání zásob na úrovni maloobchodu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když zboží není k dispozici, zákazník může: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zakoupit jinou velikost/balení stejné značky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zakoupit jinou značku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jít do jiného obchodu  </a:t>
            </a:r>
          </a:p>
          <a:p>
            <a:r>
              <a:rPr lang="cs-CZ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6721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85443" y="681997"/>
            <a:ext cx="7295177" cy="2174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správné pochopení chování subjektů na různých úrovních distribučního kanálu je pro formulaci správné strategie kritické (př. kojenecká strava)</a:t>
            </a:r>
          </a:p>
          <a:p>
            <a:pPr marL="342900" indent="-3429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východisko přizpůsobení cyklu objednávek, spolehlivosti plnění objednávek, volby dopravy a dalších prvků logistického systému</a:t>
            </a:r>
          </a:p>
        </p:txBody>
      </p:sp>
    </p:spTree>
    <p:extLst>
      <p:ext uri="{BB962C8B-B14F-4D97-AF65-F5344CB8AC3E}">
        <p14:creationId xmlns:p14="http://schemas.microsoft.com/office/powerpoint/2010/main" val="25141847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842BCE54-B047-40F9-8F7A-BA1AB6C60287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1355" y="418011"/>
            <a:ext cx="6054771" cy="4725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56649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05467" y="718289"/>
            <a:ext cx="727515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ABC analýza </a:t>
            </a:r>
          </a:p>
          <a:p>
            <a:endParaRPr lang="cs-CZ" sz="2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někteří zákazníci (produkty) přinášejí podniku vyšší užitek než jiní zákazníci (produkty):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A: nejdůležitější (85%)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B: méně důležití (15%)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0"/>
              <a:t>C“ nejméně důležití (5%)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5816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6F3A6BD-8FE9-4A03-8BC9-D68D9B65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93" y="693640"/>
            <a:ext cx="7612200" cy="331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6597" tIns="177744" rIns="91440" bIns="8887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800" b="1" cap="all" dirty="0" bmk="">
                <a:solidFill>
                  <a:srgbClr val="307871"/>
                </a:solidFill>
              </a:rPr>
              <a:t>Zákaznický servis (ZS)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</a:rPr>
              <a:t>proces, který probíhá mezi kupujícím, prodávajícím a popřípadě třetí stranou (logistickými podniky)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</a:rPr>
              <a:t>výsledkem tohoto procesu je </a:t>
            </a:r>
            <a:r>
              <a:rPr lang="cs-CZ" sz="2200" b="1" dirty="0">
                <a:latin typeface="+mj-lt"/>
              </a:rPr>
              <a:t>přidaná hodnota </a:t>
            </a:r>
            <a:r>
              <a:rPr lang="cs-CZ" sz="2200" dirty="0">
                <a:latin typeface="+mj-lt"/>
              </a:rPr>
              <a:t>(krátkodobá i dlouhodobá), která zvyšuje hodnotu výrobku nebo služby, které jsou předmětem směny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itchFamily="34" charset="0"/>
                <a:cs typeface="Times New Roman" pitchFamily="18" charset="0"/>
              </a:rPr>
              <a:t>nákladová efektivita</a:t>
            </a:r>
            <a:endParaRPr kumimoji="0" lang="cs-CZ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628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461076"/>
              </p:ext>
            </p:extLst>
          </p:nvPr>
        </p:nvGraphicFramePr>
        <p:xfrm>
          <a:off x="861003" y="1488229"/>
          <a:ext cx="6821292" cy="3003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5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5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5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8248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 dirty="0">
                          <a:effectLst/>
                        </a:rPr>
                        <a:t>Zákazník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Norma pro dostupnost zásob (%)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2200" u="none" strike="noStrike">
                          <a:effectLst/>
                        </a:rPr>
                        <a:t>Norma pro dobu cyklu objednávky (hod.)</a:t>
                      </a:r>
                      <a:endParaRPr lang="pl-PL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Norma pro kompletnost dodávek (%)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A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100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48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99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B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95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72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97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C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90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>
                          <a:effectLst/>
                        </a:rPr>
                        <a:t>96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200" u="none" strike="noStrike" dirty="0">
                          <a:effectLst/>
                        </a:rPr>
                        <a:t>95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" marR="5143" marT="514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188052" y="840981"/>
            <a:ext cx="5920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/>
              <a:t>Příklad: Nastavení různých hladin služeb</a:t>
            </a:r>
          </a:p>
        </p:txBody>
      </p:sp>
    </p:spTree>
    <p:extLst>
      <p:ext uri="{BB962C8B-B14F-4D97-AF65-F5344CB8AC3E}">
        <p14:creationId xmlns:p14="http://schemas.microsoft.com/office/powerpoint/2010/main" val="31632120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5F1F2008-DBCF-4206-B987-1C3D44B0C82D}"/>
              </a:ext>
            </a:extLst>
          </p:cNvPr>
          <p:cNvSpPr/>
          <p:nvPr/>
        </p:nvSpPr>
        <p:spPr>
          <a:xfrm>
            <a:off x="392260" y="527392"/>
            <a:ext cx="7488360" cy="3590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430"/>
              </a:spcBef>
            </a:pPr>
            <a:r>
              <a:rPr lang="cs-CZ" sz="2400" b="1" cap="all" dirty="0" bmk="_Toc374514537">
                <a:solidFill>
                  <a:srgbClr val="307871"/>
                </a:solidFill>
              </a:rPr>
              <a:t>Audit ZS</a:t>
            </a:r>
          </a:p>
          <a:p>
            <a:pPr>
              <a:spcBef>
                <a:spcPts val="430"/>
              </a:spcBef>
            </a:pPr>
            <a:endParaRPr lang="cs-CZ" sz="1600" dirty="0"/>
          </a:p>
          <a:p>
            <a:pPr marL="342900" indent="-3429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prostředek hodnocení současné úrovně služeb ZS, které podnik poskytuje</a:t>
            </a:r>
          </a:p>
          <a:p>
            <a:pPr marL="342900" indent="-3429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poskytuje určité měřítko srovnání pro vyhodnocení dopadů změn ve strategii ZS </a:t>
            </a:r>
          </a:p>
          <a:p>
            <a:pPr marL="342900" indent="-3429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cíl: </a:t>
            </a:r>
          </a:p>
          <a:p>
            <a:pPr marL="800100" lvl="1" indent="-34290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identifikovat kritické složky ZS </a:t>
            </a:r>
          </a:p>
          <a:p>
            <a:pPr marL="800100" lvl="1" indent="-34290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identifikovat, jak je kontrolován výkon těchto složek </a:t>
            </a:r>
          </a:p>
          <a:p>
            <a:pPr marL="800100" lvl="1" indent="-34290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ohodnotit kvalitu a schopnosti interního IS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380235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4F3CEE8C-85BB-4019-A11B-F1CE2775FB3E}"/>
              </a:ext>
            </a:extLst>
          </p:cNvPr>
          <p:cNvSpPr/>
          <p:nvPr/>
        </p:nvSpPr>
        <p:spPr>
          <a:xfrm>
            <a:off x="698325" y="703172"/>
            <a:ext cx="713080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30"/>
              </a:spcBef>
            </a:pPr>
            <a:r>
              <a:rPr lang="cs-CZ" sz="2200" b="1" dirty="0"/>
              <a:t>Fáze auditu ZS:</a:t>
            </a:r>
          </a:p>
          <a:p>
            <a:pPr>
              <a:spcBef>
                <a:spcPts val="430"/>
              </a:spcBef>
            </a:pPr>
            <a:endParaRPr lang="cs-CZ" sz="1400" b="1" dirty="0"/>
          </a:p>
          <a:p>
            <a:pPr marL="457200" indent="-457200">
              <a:spcBef>
                <a:spcPts val="430"/>
              </a:spcBef>
              <a:buFont typeface="+mj-lt"/>
              <a:buAutoNum type="arabicPeriod"/>
            </a:pPr>
            <a:r>
              <a:rPr lang="cs-CZ" sz="2200" dirty="0"/>
              <a:t>Externí audit ZS</a:t>
            </a:r>
          </a:p>
          <a:p>
            <a:pPr marL="457200" indent="-457200">
              <a:spcBef>
                <a:spcPts val="430"/>
              </a:spcBef>
              <a:buFont typeface="+mj-lt"/>
              <a:buAutoNum type="arabicPeriod"/>
            </a:pPr>
            <a:r>
              <a:rPr lang="cs-CZ" sz="2200" dirty="0"/>
              <a:t>Interní audit ZS</a:t>
            </a:r>
          </a:p>
          <a:p>
            <a:pPr marL="457200" indent="-457200">
              <a:spcBef>
                <a:spcPts val="430"/>
              </a:spcBef>
              <a:buFont typeface="+mj-lt"/>
              <a:buAutoNum type="arabicPeriod"/>
            </a:pPr>
            <a:r>
              <a:rPr lang="cs-CZ" sz="2200" dirty="0"/>
              <a:t>Identifikace příležitostí a metod zlepšení</a:t>
            </a:r>
          </a:p>
          <a:p>
            <a:pPr marL="457200" indent="-457200">
              <a:spcBef>
                <a:spcPts val="430"/>
              </a:spcBef>
              <a:buFont typeface="+mj-lt"/>
              <a:buAutoNum type="arabicPeriod"/>
            </a:pPr>
            <a:r>
              <a:rPr lang="cs-CZ" sz="2200" dirty="0"/>
              <a:t>Zavedení standardů v oblasti ZS</a:t>
            </a:r>
          </a:p>
          <a:p>
            <a:pPr>
              <a:spcBef>
                <a:spcPts val="430"/>
              </a:spcBef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711471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5F15EEA4-53FF-4F13-8C10-8D87C8CEEFA3}"/>
              </a:ext>
            </a:extLst>
          </p:cNvPr>
          <p:cNvSpPr/>
          <p:nvPr/>
        </p:nvSpPr>
        <p:spPr>
          <a:xfrm>
            <a:off x="680408" y="739319"/>
            <a:ext cx="72002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430"/>
              </a:spcBef>
            </a:pPr>
            <a:r>
              <a:rPr lang="cs-CZ" sz="2200" b="1" dirty="0">
                <a:solidFill>
                  <a:srgbClr val="FF0000"/>
                </a:solidFill>
              </a:rPr>
              <a:t>1. Externí audit ZS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hlavní cíl: </a:t>
            </a:r>
          </a:p>
          <a:p>
            <a:pPr marL="557213" lvl="1" indent="-214313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identifikovat ty složky servisu, které zákazníci považují za důležité z hlediska jejich rozhodování o koupi</a:t>
            </a:r>
          </a:p>
          <a:p>
            <a:pPr marL="557213" lvl="1" indent="-214313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zjistit, jak zákazníci vnímají servis (kvalitu, úroveň služeb), který jim podnik nabízí a který jim nabízí hlavní konkurenti podniku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interview s několika vybranými zákazníky firmy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dotazník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vhodné zapojit útvar marketingu</a:t>
            </a:r>
          </a:p>
          <a:p>
            <a:pPr marL="0" lvl="1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288262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4073" y="628601"/>
            <a:ext cx="730852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možné problémy:</a:t>
            </a:r>
          </a:p>
          <a:p>
            <a:pPr marL="7429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ZS na stejné hladině jako konkurence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zákazník obtížně rozliší dodavatele</a:t>
            </a:r>
          </a:p>
          <a:p>
            <a:pPr marL="7429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pro zákazníka důležitý ukazatel nikdo z dodavatelů neposkytuje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tržní příležitost</a:t>
            </a:r>
          </a:p>
          <a:p>
            <a:pPr marL="7429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zákazníci nedokážou ocenit poskytovanou službu</a:t>
            </a:r>
          </a:p>
          <a:p>
            <a:pPr marL="7429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výkon je lepší než je vnímán</a:t>
            </a:r>
          </a:p>
          <a:p>
            <a:pPr marL="285750" lvl="1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během externího auditu lze pracovat i na interním auditu</a:t>
            </a:r>
          </a:p>
          <a:p>
            <a:pPr marL="7429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65841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1DAD824C-2DD8-4E8A-B92E-CB5404F6E31D}"/>
              </a:ext>
            </a:extLst>
          </p:cNvPr>
          <p:cNvSpPr/>
          <p:nvPr/>
        </p:nvSpPr>
        <p:spPr>
          <a:xfrm>
            <a:off x="655884" y="628601"/>
            <a:ext cx="665524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430"/>
              </a:spcBef>
            </a:pPr>
            <a:r>
              <a:rPr lang="cs-CZ" sz="2200" b="1" dirty="0">
                <a:solidFill>
                  <a:srgbClr val="FF0000"/>
                </a:solidFill>
              </a:rPr>
              <a:t>2. Interní audit ZS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cíl:</a:t>
            </a:r>
          </a:p>
          <a:p>
            <a:pPr marL="6286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zjistit rozdíly mezi zavedenými firemními praktikami a požadavky zákazníků</a:t>
            </a:r>
          </a:p>
          <a:p>
            <a:pPr marL="628650" lvl="1" indent="-285750">
              <a:spcBef>
                <a:spcPts val="430"/>
              </a:spcBef>
              <a:buFont typeface="Courier New" panose="02070309020205020404" pitchFamily="49" charset="0"/>
              <a:buChar char="o"/>
            </a:pPr>
            <a:r>
              <a:rPr lang="cs-CZ" dirty="0"/>
              <a:t>zhodnotit komunikační toky mezi podnikem a zákazníky a komunikační toky uvnitř podniku, včetně hodnocení a vykazování výkonů v oblasti zákaznického servisu  </a:t>
            </a:r>
          </a:p>
          <a:p>
            <a:pPr marL="216000" indent="-21600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dirty="0"/>
              <a:t> </a:t>
            </a:r>
            <a:r>
              <a:rPr lang="cs-CZ" sz="2200" dirty="0"/>
              <a:t>rozhovory s manažery</a:t>
            </a:r>
          </a:p>
          <a:p>
            <a:pPr>
              <a:spcBef>
                <a:spcPts val="430"/>
              </a:spcBef>
            </a:pPr>
            <a:endParaRPr lang="cs-CZ" dirty="0"/>
          </a:p>
          <a:p>
            <a:pPr>
              <a:spcBef>
                <a:spcPts val="430"/>
              </a:spcBef>
            </a:pP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782777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22037"/>
            <a:ext cx="7306617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30"/>
              </a:spcBef>
            </a:pPr>
            <a:r>
              <a:rPr lang="cs-CZ" sz="2200" b="1" dirty="0">
                <a:solidFill>
                  <a:srgbClr val="FF0000"/>
                </a:solidFill>
              </a:rPr>
              <a:t>3. Identifikace příležitostí a metod zlepšení úrovně zákaznického servisu</a:t>
            </a:r>
          </a:p>
          <a:p>
            <a:pPr marL="28575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využití informací získaných z externího a interního auditu </a:t>
            </a:r>
          </a:p>
          <a:p>
            <a:pPr marL="28575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srovnání s konkurencí</a:t>
            </a:r>
          </a:p>
          <a:p>
            <a:pPr marL="28575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co a jak zlepšit</a:t>
            </a:r>
          </a:p>
        </p:txBody>
      </p:sp>
    </p:spTree>
    <p:extLst>
      <p:ext uri="{BB962C8B-B14F-4D97-AF65-F5344CB8AC3E}">
        <p14:creationId xmlns:p14="http://schemas.microsoft.com/office/powerpoint/2010/main" val="25757055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D98CC6CB-6376-4D07-B411-120099470BAD}"/>
              </a:ext>
            </a:extLst>
          </p:cNvPr>
          <p:cNvSpPr/>
          <p:nvPr/>
        </p:nvSpPr>
        <p:spPr>
          <a:xfrm>
            <a:off x="560104" y="746075"/>
            <a:ext cx="7193245" cy="4083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cs-CZ" sz="2200" b="1" dirty="0">
                <a:solidFill>
                  <a:srgbClr val="FF0000"/>
                </a:solidFill>
              </a:rPr>
              <a:t>4. Zavedení standardů v oblasti ZS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s-CZ" sz="2200" dirty="0"/>
              <a:t>cíl: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vytvoření a zavedení konkrétních standardů (hladin) zákaznického servisu a systému jejich měření</a:t>
            </a:r>
          </a:p>
          <a:p>
            <a:pPr marL="214313" indent="-214313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různé cílové hladiny služeb pro různé segmenty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cs-CZ" sz="2200" dirty="0"/>
              <a:t>motivace zaměstnanců k tomu, aby byly splněny cíle podniku v oblasti ZS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b="1" dirty="0"/>
              <a:t>Celý procesu auditu zákaznického servisu musí management pravidelně opakovat!!</a:t>
            </a:r>
          </a:p>
        </p:txBody>
      </p:sp>
    </p:spTree>
    <p:extLst>
      <p:ext uri="{BB962C8B-B14F-4D97-AF65-F5344CB8AC3E}">
        <p14:creationId xmlns:p14="http://schemas.microsoft.com/office/powerpoint/2010/main" val="31431773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36A7CE57-5466-4ED0-9D0D-A3A8D403DB74}"/>
              </a:ext>
            </a:extLst>
          </p:cNvPr>
          <p:cNvSpPr/>
          <p:nvPr/>
        </p:nvSpPr>
        <p:spPr>
          <a:xfrm>
            <a:off x="457956" y="675617"/>
            <a:ext cx="722564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výkon v oblasti ZS lze měřit a kontrolovat ve všech jeho složkách: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zavést kvantitativní standardy výkonu (normy) pro každou složku servisu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měřit skutečný výkon dosahovaný u jednotlivých složek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analyzovat rozdíly mezi skutečnými výkony a standardy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přijmout nápravná opatření s cílem zlepšení skutečného výkonu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motivace zákazníků ke spolupráci </a:t>
            </a:r>
          </a:p>
        </p:txBody>
      </p:sp>
    </p:spTree>
    <p:extLst>
      <p:ext uri="{BB962C8B-B14F-4D97-AF65-F5344CB8AC3E}">
        <p14:creationId xmlns:p14="http://schemas.microsoft.com/office/powerpoint/2010/main" val="23924200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37D5AD5A-FF92-44C3-8E29-C8161CB59810}"/>
              </a:ext>
            </a:extLst>
          </p:cNvPr>
          <p:cNvSpPr/>
          <p:nvPr/>
        </p:nvSpPr>
        <p:spPr>
          <a:xfrm>
            <a:off x="492145" y="628601"/>
            <a:ext cx="722093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30"/>
              </a:spcBef>
            </a:pPr>
            <a:r>
              <a:rPr lang="cs-CZ" sz="2200" b="1" dirty="0" bmk="_Toc374514537"/>
              <a:t>Překážky strategie ZS</a:t>
            </a:r>
          </a:p>
          <a:p>
            <a:pPr marL="285750" lvl="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neschopnost odlišit specifické tržní segmenty</a:t>
            </a:r>
          </a:p>
          <a:p>
            <a:pPr marL="285750" lvl="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různá hladina ZS vs. cenové rozlišení</a:t>
            </a:r>
          </a:p>
          <a:p>
            <a:pPr marL="285750" lvl="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nerealistická očekávání </a:t>
            </a:r>
          </a:p>
          <a:p>
            <a:pPr marL="285750" lvl="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hledání obecných a společných požadavků trhu </a:t>
            </a:r>
          </a:p>
          <a:p>
            <a:pPr marL="285750" lvl="0" indent="-285750"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cs-CZ" sz="2200" dirty="0"/>
              <a:t>nerespektování geografických rozdílů</a:t>
            </a:r>
          </a:p>
          <a:p>
            <a:pPr lvl="0">
              <a:spcBef>
                <a:spcPts val="430"/>
              </a:spcBef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10853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82426861-C4E4-4F3D-B555-92BEB3910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470" y="891482"/>
            <a:ext cx="7259410" cy="220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6597" tIns="177744" rIns="91440" bIns="8887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2400" b="1" dirty="0" bmk="">
                <a:solidFill>
                  <a:srgbClr val="307871"/>
                </a:solidFill>
              </a:rPr>
              <a:t>Jak lze chápat ZS?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400" b="1" dirty="0" bmk="">
              <a:solidFill>
                <a:srgbClr val="307871"/>
              </a:solidFill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sz="2200" i="0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</a:rPr>
              <a:t>Činnost, </a:t>
            </a:r>
            <a:r>
              <a:rPr lang="cs-CZ" sz="2400" dirty="0"/>
              <a:t>kterou je potřeba řídit</a:t>
            </a:r>
            <a:r>
              <a:rPr kumimoji="0" lang="cs-CZ" sz="2200" i="0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</a:rPr>
              <a:t> 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sz="2200" i="0" u="none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</a:rPr>
              <a:t>Výkon</a:t>
            </a:r>
            <a:r>
              <a:rPr kumimoji="0" lang="cs-CZ" sz="2200" i="0" u="none" strike="noStrike" cap="none" normalizeH="0" dirty="0">
                <a:ln>
                  <a:noFill/>
                </a:ln>
                <a:effectLst/>
                <a:latin typeface="+mj-lt"/>
                <a:ea typeface="Times New Roman" pitchFamily="18" charset="0"/>
              </a:rPr>
              <a:t> </a:t>
            </a:r>
            <a:r>
              <a:rPr lang="cs-CZ" sz="2400" dirty="0"/>
              <a:t>v určitých parametrech</a:t>
            </a:r>
            <a:endParaRPr kumimoji="0" lang="cs-CZ" sz="2200" i="0" u="none" strike="noStrike" cap="none" normalizeH="0" baseline="0" dirty="0">
              <a:ln>
                <a:noFill/>
              </a:ln>
              <a:effectLst/>
              <a:latin typeface="+mj-lt"/>
              <a:ea typeface="Times New Roman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sz="2200" dirty="0">
                <a:latin typeface="+mj-lt"/>
                <a:ea typeface="Times New Roman" pitchFamily="18" charset="0"/>
              </a:rPr>
              <a:t>Podniková filozofie</a:t>
            </a:r>
            <a:endParaRPr kumimoji="0" lang="cs-CZ" sz="2200" i="0" u="none" strike="noStrike" cap="none" normalizeH="0" baseline="0" dirty="0">
              <a:ln>
                <a:noFill/>
              </a:ln>
              <a:effectLst/>
              <a:latin typeface="+mj-lt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1992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Definovat zákaznický servis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jednotlivé složky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Vymezit východiska strategie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reakci zákazníka v případě vyčerpání zásob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Využít ABC analýzu při tvorbě strategie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Audit ZS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CC23E0D7-0CD3-492A-892A-F6FE9F6A94FA}"/>
              </a:ext>
            </a:extLst>
          </p:cNvPr>
          <p:cNvSpPr/>
          <p:nvPr/>
        </p:nvSpPr>
        <p:spPr>
          <a:xfrm>
            <a:off x="567328" y="846718"/>
            <a:ext cx="717267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cs-CZ" sz="2600" b="1" dirty="0" bmk="_Toc374514537">
                <a:solidFill>
                  <a:srgbClr val="307871"/>
                </a:solidFill>
              </a:rPr>
              <a:t>Složky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r>
              <a:rPr lang="cs-CZ" sz="2200" dirty="0"/>
              <a:t>Předprodejní složky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200" dirty="0"/>
              <a:t>Prodejní složky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200" dirty="0"/>
              <a:t>Poprodejní složky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3698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13933" y="628601"/>
            <a:ext cx="736668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1. Předprodejní složky</a:t>
            </a:r>
          </a:p>
          <a:p>
            <a:endParaRPr lang="cs-CZ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souvisejí většinou s</a:t>
            </a:r>
            <a:r>
              <a:rPr lang="cs-CZ" sz="2200" i="1" dirty="0"/>
              <a:t> </a:t>
            </a:r>
            <a:r>
              <a:rPr lang="cs-CZ" sz="2200" dirty="0"/>
              <a:t>politikou či strategií organizace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zásadní vliv na to, jak zákazníci vnímají organizaci a jaká je úroveň jejich spokojenosti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nemusí se vždy přímo týkat logistiky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naformulovány a k dispozici předtím, než podnik začne implementovat a vykonávat činnosti v oblasti ZS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relativně stabilní, dlouhodobé povahy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/>
              <a:t>poskytuje určitou jistotu ve smyslu očekávání zákazníků</a:t>
            </a:r>
          </a:p>
        </p:txBody>
      </p:sp>
    </p:spTree>
    <p:extLst>
      <p:ext uri="{BB962C8B-B14F-4D97-AF65-F5344CB8AC3E}">
        <p14:creationId xmlns:p14="http://schemas.microsoft.com/office/powerpoint/2010/main" val="228921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91738"/>
            <a:ext cx="71483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I. Písemné prohlášení politiky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definice standardů servisu v návaznosti na požadavky zákazníků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obsahuje měřítka, podle kterých se bude sledovat a vyhodnocovat výkonnost servisu, včetně toho, jak často se budou dosažený výsledky vykazovat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r>
              <a:rPr lang="cs-CZ" sz="2200" b="1" dirty="0"/>
              <a:t> 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04187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91738"/>
            <a:ext cx="71483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II. Předání prohlášení o zákaznickém servisu zákazníkům</a:t>
            </a:r>
          </a:p>
          <a:p>
            <a:endParaRPr lang="cs-CZ" sz="2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podnik dává zákazníkovi na vědomí, co může očekávat, a zabraňuje tak vzniku přehnaných očekávání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touto formou se má zákazník dozvědět, jak postupovat v případech, kdy očekávaná úroveň servisu není ze strany podniku dodržena.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200" dirty="0"/>
          </a:p>
          <a:p>
            <a:r>
              <a:rPr lang="cs-CZ" sz="2200" b="1" dirty="0"/>
              <a:t> 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796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74003" y="691738"/>
            <a:ext cx="71483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>
                <a:solidFill>
                  <a:srgbClr val="FF0000"/>
                </a:solidFill>
              </a:rPr>
              <a:t>III. Organizační struktura</a:t>
            </a:r>
          </a:p>
          <a:p>
            <a:endParaRPr lang="cs-CZ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zabezpečí dosažení cílů v oblasti zákaznického servisu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neexistují univerzální pravidla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musí umožňovat jak interní tak i externí komunikační politiku, výkonnost a podle potřeby i nápravné akce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dirty="0"/>
              <a:t>zákazníci by měli mít snadný přístup k lidem, kteří se přímo podílejí na uspokojování jejich potřeb a mohou zodpovědět jejich otázky</a:t>
            </a:r>
            <a:r>
              <a:rPr lang="cs-CZ" sz="2200" b="1" dirty="0"/>
              <a:t> 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3003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1395</Words>
  <Application>Microsoft Office PowerPoint</Application>
  <PresentationFormat>Předvádění na obrazovce (16:9)</PresentationFormat>
  <Paragraphs>258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8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cem0001</cp:lastModifiedBy>
  <cp:revision>392</cp:revision>
  <dcterms:created xsi:type="dcterms:W3CDTF">2016-07-06T15:42:34Z</dcterms:created>
  <dcterms:modified xsi:type="dcterms:W3CDTF">2023-03-27T11:48:17Z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