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8" r:id="rId2"/>
    <p:sldId id="263" r:id="rId3"/>
    <p:sldId id="387" r:id="rId4"/>
    <p:sldId id="381" r:id="rId5"/>
    <p:sldId id="388" r:id="rId6"/>
    <p:sldId id="377" r:id="rId7"/>
    <p:sldId id="380" r:id="rId8"/>
    <p:sldId id="372" r:id="rId9"/>
    <p:sldId id="375" r:id="rId10"/>
    <p:sldId id="389" r:id="rId11"/>
    <p:sldId id="378" r:id="rId12"/>
    <p:sldId id="379" r:id="rId13"/>
    <p:sldId id="390" r:id="rId14"/>
    <p:sldId id="374" r:id="rId15"/>
    <p:sldId id="373" r:id="rId16"/>
    <p:sldId id="391" r:id="rId17"/>
    <p:sldId id="366" r:id="rId18"/>
    <p:sldId id="392" r:id="rId19"/>
    <p:sldId id="394" r:id="rId20"/>
    <p:sldId id="393" r:id="rId21"/>
    <p:sldId id="395" r:id="rId22"/>
    <p:sldId id="382" r:id="rId23"/>
    <p:sldId id="385" r:id="rId24"/>
    <p:sldId id="396" r:id="rId25"/>
    <p:sldId id="386" r:id="rId26"/>
    <p:sldId id="383" r:id="rId27"/>
    <p:sldId id="398" r:id="rId28"/>
    <p:sldId id="397" r:id="rId29"/>
    <p:sldId id="399" r:id="rId30"/>
    <p:sldId id="400" r:id="rId31"/>
    <p:sldId id="369" r:id="rId32"/>
    <p:sldId id="287" r:id="rId3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90" autoAdjust="0"/>
  </p:normalViewPr>
  <p:slideViewPr>
    <p:cSldViewPr snapToGrid="0">
      <p:cViewPr varScale="1">
        <p:scale>
          <a:sx n="124" d="100"/>
          <a:sy n="124" d="100"/>
        </p:scale>
        <p:origin x="12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53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52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46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36819" y="312822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540454"/>
            <a:ext cx="3222810" cy="25456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pPr lvl="0"/>
            <a:endParaRPr lang="cs-CZ" sz="3000" b="1" cap="all" dirty="0"/>
          </a:p>
          <a:p>
            <a:pPr lvl="0"/>
            <a:endParaRPr lang="cs-CZ" sz="3000" b="1" cap="all" dirty="0"/>
          </a:p>
          <a:p>
            <a:pPr lvl="0"/>
            <a:r>
              <a:rPr lang="cs-CZ" sz="3000" b="1" cap="all" dirty="0"/>
              <a:t>Logistika</a:t>
            </a:r>
          </a:p>
          <a:p>
            <a:pPr lvl="0"/>
            <a:r>
              <a:rPr lang="cs-CZ" sz="3000" b="1" cap="all" dirty="0"/>
              <a:t>-</a:t>
            </a:r>
          </a:p>
          <a:p>
            <a:pPr lvl="0"/>
            <a:r>
              <a:rPr lang="cs-CZ" sz="2600" b="1" cap="all" dirty="0"/>
              <a:t>sklady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931524"/>
            <a:ext cx="3604568" cy="1456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b="1" i="1" dirty="0">
                <a:solidFill>
                  <a:srgbClr val="002060"/>
                </a:solidFill>
              </a:rPr>
              <a:t>Cílem přednášky je pojednat o významu skladování a rozdílných typech skladů</a:t>
            </a:r>
            <a:endParaRPr lang="en-GB" sz="1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956047" y="3723879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Šárka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Čemerková</a:t>
            </a:r>
            <a:endParaRPr lang="en-GB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Garant a přednášející</a:t>
            </a: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6D0D11D-8462-49FD-A3DE-F63EECA40B43}"/>
              </a:ext>
            </a:extLst>
          </p:cNvPr>
          <p:cNvSpPr/>
          <p:nvPr/>
        </p:nvSpPr>
        <p:spPr>
          <a:xfrm>
            <a:off x="324000" y="699047"/>
            <a:ext cx="7488360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Kdy lze zvažovat o zavedení </a:t>
            </a:r>
            <a:r>
              <a:rPr lang="cs-CZ" sz="2200" b="1" dirty="0" err="1"/>
              <a:t>cross-dockingu</a:t>
            </a:r>
            <a:r>
              <a:rPr lang="cs-CZ" sz="2200" b="1" dirty="0"/>
              <a:t>?</a:t>
            </a:r>
          </a:p>
          <a:p>
            <a:pPr>
              <a:spcBef>
                <a:spcPts val="430"/>
              </a:spcBef>
            </a:pPr>
            <a:endParaRPr lang="cs-CZ" sz="1400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při přijetí zboží do skladu je již znám jeho odběratel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zákazníci jsou připraveni zboží ihned přijmout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více než 70% zboží je možno přepravovat na páse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přijímá se velké množství samostatných položek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přijímané zboží je již opatřeno visačkami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některé druhy jsou časově citlivé položky</a:t>
            </a:r>
          </a:p>
        </p:txBody>
      </p:sp>
    </p:spTree>
    <p:extLst>
      <p:ext uri="{BB962C8B-B14F-4D97-AF65-F5344CB8AC3E}">
        <p14:creationId xmlns:p14="http://schemas.microsoft.com/office/powerpoint/2010/main" val="413529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9754D2A-BEAA-4E41-9E6D-310070412001}"/>
              </a:ext>
            </a:extLst>
          </p:cNvPr>
          <p:cNvSpPr/>
          <p:nvPr/>
        </p:nvSpPr>
        <p:spPr>
          <a:xfrm>
            <a:off x="604157" y="628601"/>
            <a:ext cx="7128678" cy="3005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b="1" cap="all" dirty="0">
                <a:solidFill>
                  <a:srgbClr val="307871"/>
                </a:solidFill>
              </a:rPr>
              <a:t>Čtyři základní typy uskladňovaných zásob</a:t>
            </a:r>
          </a:p>
          <a:p>
            <a:endParaRPr lang="cs-CZ" sz="1400" b="1" dirty="0"/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suroviny, součástky a díly (fáze zásobování)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zásoby zboží ve výrobě (fáze výroby)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hotové výrobky a obaly (fáze distribuce) 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materiály určené k likvidaci nebo recyklaci (většinou malý podíl na celkových zásobách)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4BCA319-CBEB-48FB-BCA8-4D2D61D8A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" t="53016" r="76250" b="25874"/>
          <a:stretch/>
        </p:blipFill>
        <p:spPr>
          <a:xfrm rot="21145505">
            <a:off x="319055" y="3726041"/>
            <a:ext cx="1983060" cy="10858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54A0406-3076-48BD-9CA8-96633EEFE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224" y="3634552"/>
            <a:ext cx="2133600" cy="14097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F92F6DB-7838-460C-81AB-65940CAB0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168" y="3961546"/>
            <a:ext cx="2853060" cy="9763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B7FB892-CED5-4DFD-AB58-97491BD05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928" y="1378555"/>
            <a:ext cx="21336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53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3D22025-0021-42F9-824C-6B7413C3E8DB}"/>
              </a:ext>
            </a:extLst>
          </p:cNvPr>
          <p:cNvSpPr/>
          <p:nvPr/>
        </p:nvSpPr>
        <p:spPr>
          <a:xfrm>
            <a:off x="538843" y="834620"/>
            <a:ext cx="7149012" cy="2790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600" b="1" cap="all" dirty="0">
                <a:solidFill>
                  <a:srgbClr val="307871"/>
                </a:solidFill>
              </a:rPr>
              <a:t>Skladovací alternativy podniků</a:t>
            </a:r>
          </a:p>
          <a:p>
            <a:pPr>
              <a:spcBef>
                <a:spcPts val="430"/>
              </a:spcBef>
            </a:pPr>
            <a:r>
              <a:rPr lang="cs-CZ" sz="2600" b="1" cap="all" dirty="0">
                <a:solidFill>
                  <a:srgbClr val="307871"/>
                </a:solidFill>
              </a:rPr>
              <a:t> 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přímé dodávky od výrobce do prodejen - eliminace lokálních odbytových skladů 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katalogoví prodejci - centrální skladová zařízení v místě odesílání zboží 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distribuční směšovací centra</a:t>
            </a:r>
          </a:p>
        </p:txBody>
      </p:sp>
    </p:spTree>
    <p:extLst>
      <p:ext uri="{BB962C8B-B14F-4D97-AF65-F5344CB8AC3E}">
        <p14:creationId xmlns:p14="http://schemas.microsoft.com/office/powerpoint/2010/main" val="3639098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AC2FAC5-2B1D-4778-9844-F3EC0E2503D3}"/>
              </a:ext>
            </a:extLst>
          </p:cNvPr>
          <p:cNvSpPr/>
          <p:nvPr/>
        </p:nvSpPr>
        <p:spPr>
          <a:xfrm>
            <a:off x="330770" y="768723"/>
            <a:ext cx="7488360" cy="3159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600" b="1" cap="all" dirty="0">
                <a:solidFill>
                  <a:srgbClr val="307871"/>
                </a:solidFill>
              </a:rPr>
              <a:t>Strategická rozhodnutí ve skladování</a:t>
            </a:r>
          </a:p>
          <a:p>
            <a:pPr>
              <a:spcBef>
                <a:spcPts val="430"/>
              </a:spcBef>
            </a:pPr>
            <a:endParaRPr lang="cs-CZ" sz="1400" b="1" cap="all" dirty="0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přidělování logistických zdrojů v delším časovém horizontu v souladu s celkovou strategií podniku a jeho obecnými cíli: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volba typu logistického systému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sdružení pobočkových skladů do jediného regionálního distribučního centra</a:t>
            </a:r>
          </a:p>
        </p:txBody>
      </p:sp>
    </p:spTree>
    <p:extLst>
      <p:ext uri="{BB962C8B-B14F-4D97-AF65-F5344CB8AC3E}">
        <p14:creationId xmlns:p14="http://schemas.microsoft.com/office/powerpoint/2010/main" val="3590695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AC2FAC5-2B1D-4778-9844-F3EC0E2503D3}"/>
              </a:ext>
            </a:extLst>
          </p:cNvPr>
          <p:cNvSpPr/>
          <p:nvPr/>
        </p:nvSpPr>
        <p:spPr>
          <a:xfrm>
            <a:off x="330770" y="768723"/>
            <a:ext cx="74883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použití vlastních kapacit vs. pronajatých kapacit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přesun skladovacích procesů na poskytovatele logistických služeb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investice do nových manipulačních zařízení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zvýšení počtu pracovních sil apod.</a:t>
            </a:r>
          </a:p>
        </p:txBody>
      </p:sp>
    </p:spTree>
    <p:extLst>
      <p:ext uri="{BB962C8B-B14F-4D97-AF65-F5344CB8AC3E}">
        <p14:creationId xmlns:p14="http://schemas.microsoft.com/office/powerpoint/2010/main" val="1606186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B504D1D-3E48-4402-86CE-F8C69A2BE91E}"/>
              </a:ext>
            </a:extLst>
          </p:cNvPr>
          <p:cNvSpPr/>
          <p:nvPr/>
        </p:nvSpPr>
        <p:spPr>
          <a:xfrm>
            <a:off x="620485" y="628601"/>
            <a:ext cx="7152171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600" b="1" cap="all" dirty="0">
                <a:solidFill>
                  <a:srgbClr val="307871"/>
                </a:solidFill>
              </a:rPr>
              <a:t>Operativní rozhodnutí ve skladování</a:t>
            </a:r>
          </a:p>
          <a:p>
            <a:pPr>
              <a:spcBef>
                <a:spcPts val="430"/>
              </a:spcBef>
            </a:pPr>
            <a:endParaRPr lang="cs-CZ" sz="1400" b="1" cap="all" dirty="0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při řízení či kontrole logistického výkonu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obvykle rozhodnutí rutinní povahy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krátký časový horizont 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vyšší míra jistoty než u rozhodnutí strategických</a:t>
            </a:r>
          </a:p>
        </p:txBody>
      </p:sp>
    </p:spTree>
    <p:extLst>
      <p:ext uri="{BB962C8B-B14F-4D97-AF65-F5344CB8AC3E}">
        <p14:creationId xmlns:p14="http://schemas.microsoft.com/office/powerpoint/2010/main" val="1180414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718538F-45A1-4384-BC69-146F2A474ECB}"/>
              </a:ext>
            </a:extLst>
          </p:cNvPr>
          <p:cNvSpPr/>
          <p:nvPr/>
        </p:nvSpPr>
        <p:spPr>
          <a:xfrm>
            <a:off x="598076" y="628601"/>
            <a:ext cx="7282544" cy="259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600" b="1" cap="all" dirty="0">
                <a:solidFill>
                  <a:srgbClr val="307871"/>
                </a:solidFill>
              </a:rPr>
              <a:t>Typy skladů</a:t>
            </a:r>
          </a:p>
          <a:p>
            <a:pPr marL="0" lvl="1">
              <a:spcBef>
                <a:spcPts val="430"/>
              </a:spcBef>
            </a:pPr>
            <a:endParaRPr lang="cs-CZ" sz="1400" b="1" cap="all" dirty="0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volba na základě důležitých finančních aspektů a aspektů ZS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soukromé skladování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veřejné skladování</a:t>
            </a:r>
          </a:p>
          <a:p>
            <a:pPr lvl="1">
              <a:spcBef>
                <a:spcPts val="43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915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718538F-45A1-4384-BC69-146F2A474ECB}"/>
              </a:ext>
            </a:extLst>
          </p:cNvPr>
          <p:cNvSpPr/>
          <p:nvPr/>
        </p:nvSpPr>
        <p:spPr>
          <a:xfrm>
            <a:off x="598076" y="628601"/>
            <a:ext cx="728254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smluvní skladování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dohoda mezi uživatelem a poskytovatelem skladovacích služeb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poskytovatel zajišťuje výhradně pro jednoho klienta nestandardní speciální skladovací a logistické služby, přičemž poskytovatel a klient společně sdílejí rizika spojená s těmito operacemi</a:t>
            </a:r>
          </a:p>
          <a:p>
            <a:pPr lvl="1">
              <a:spcBef>
                <a:spcPts val="43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1660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BFE070-10CA-4757-BBB5-42B64FA6BCBC}"/>
              </a:ext>
            </a:extLst>
          </p:cNvPr>
          <p:cNvSpPr/>
          <p:nvPr/>
        </p:nvSpPr>
        <p:spPr>
          <a:xfrm>
            <a:off x="547006" y="663535"/>
            <a:ext cx="733361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Druhy veřejných skladů</a:t>
            </a:r>
          </a:p>
          <a:p>
            <a:pPr>
              <a:spcBef>
                <a:spcPts val="430"/>
              </a:spcBef>
            </a:pPr>
            <a:endParaRPr lang="cs-CZ" sz="1400" dirty="0"/>
          </a:p>
          <a:p>
            <a:pPr marL="342900" indent="-342900">
              <a:spcBef>
                <a:spcPts val="430"/>
              </a:spcBef>
              <a:buAutoNum type="arabicPeriod"/>
            </a:pPr>
            <a:r>
              <a:rPr lang="cs-CZ" sz="2200" b="1" dirty="0">
                <a:solidFill>
                  <a:srgbClr val="FF0000"/>
                </a:solidFill>
              </a:rPr>
              <a:t>Všeobecné obchodní sklady:</a:t>
            </a:r>
          </a:p>
          <a:p>
            <a:pPr marL="8001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nejběžnější druh</a:t>
            </a:r>
          </a:p>
          <a:p>
            <a:pPr marL="8001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pro výrobce, distributory nebo zákazníky/odběratele</a:t>
            </a:r>
          </a:p>
          <a:p>
            <a:pPr marL="8001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pro téměř veškeré druhy balených výrobků </a:t>
            </a:r>
          </a:p>
          <a:p>
            <a:pPr>
              <a:spcBef>
                <a:spcPts val="430"/>
              </a:spcBef>
            </a:pPr>
            <a:endParaRPr lang="cs-CZ" sz="22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27A3CF0-03B9-411D-8A09-404EDF0BA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14" y="3211542"/>
            <a:ext cx="2813827" cy="172540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9103E73-3D4B-4BA7-892F-40556058F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633" y="3198186"/>
            <a:ext cx="2446681" cy="173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4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BFE070-10CA-4757-BBB5-42B64FA6BCBC}"/>
              </a:ext>
            </a:extLst>
          </p:cNvPr>
          <p:cNvSpPr/>
          <p:nvPr/>
        </p:nvSpPr>
        <p:spPr>
          <a:xfrm>
            <a:off x="506186" y="663535"/>
            <a:ext cx="737443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2. Sklady s řízenou teplotou:</a:t>
            </a:r>
          </a:p>
          <a:p>
            <a:pPr>
              <a:spcBef>
                <a:spcPts val="430"/>
              </a:spcBef>
            </a:pPr>
            <a:endParaRPr lang="cs-CZ" sz="14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b="1" dirty="0" err="1"/>
              <a:t>Hlubokomrazírenské</a:t>
            </a:r>
            <a:r>
              <a:rPr lang="cs-CZ" sz="2200" b="1" dirty="0"/>
              <a:t> tunely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mražení až do -35°C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vhodné pro: veškeré potraviny živočišného či rostlinného původu (hotové výrobky, polotovary i suroviny)</a:t>
            </a:r>
          </a:p>
          <a:p>
            <a:pPr>
              <a:spcBef>
                <a:spcPts val="430"/>
              </a:spcBef>
            </a:pPr>
            <a:endParaRPr lang="cs-CZ" sz="2200" b="1" dirty="0">
              <a:solidFill>
                <a:srgbClr val="FF0000"/>
              </a:solidFill>
            </a:endParaRPr>
          </a:p>
          <a:p>
            <a:pPr>
              <a:spcBef>
                <a:spcPts val="430"/>
              </a:spcBef>
            </a:pPr>
            <a:endParaRPr lang="cs-CZ" sz="2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032451-802F-4A63-A037-C40FAEA7D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07" y="2701755"/>
            <a:ext cx="3287113" cy="22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11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lvl="0"/>
            <a:endParaRPr lang="cs-CZ" sz="3600" b="1" cap="all" dirty="0"/>
          </a:p>
          <a:p>
            <a:pPr lvl="0"/>
            <a:r>
              <a:rPr lang="cs-CZ" sz="3100" b="1" dirty="0"/>
              <a:t>Logistika</a:t>
            </a:r>
          </a:p>
          <a:p>
            <a:pPr lvl="0"/>
            <a:r>
              <a:rPr lang="cs-CZ" sz="3100" b="1" dirty="0"/>
              <a:t>-</a:t>
            </a:r>
          </a:p>
          <a:p>
            <a:pPr lvl="0"/>
            <a:r>
              <a:rPr lang="cs-CZ" sz="3100" b="1" dirty="0"/>
              <a:t>Sklady</a:t>
            </a:r>
          </a:p>
          <a:p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34028" y="1511987"/>
            <a:ext cx="3604568" cy="2223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Význam skladování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Strategická a operativní rozhodnutí ve skladování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Druhy skladů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Skladové operace</a:t>
            </a:r>
          </a:p>
          <a:p>
            <a:pPr marL="0" indent="0">
              <a:buNone/>
            </a:pPr>
            <a:endParaRPr lang="cs-CZ" sz="1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5459" y="2904565"/>
            <a:ext cx="270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Struktura přednášky</a:t>
            </a:r>
          </a:p>
        </p:txBody>
      </p:sp>
    </p:spTree>
    <p:extLst>
      <p:ext uri="{BB962C8B-B14F-4D97-AF65-F5344CB8AC3E}">
        <p14:creationId xmlns:p14="http://schemas.microsoft.com/office/powerpoint/2010/main" val="162852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BFE070-10CA-4757-BBB5-42B64FA6BCBC}"/>
              </a:ext>
            </a:extLst>
          </p:cNvPr>
          <p:cNvSpPr/>
          <p:nvPr/>
        </p:nvSpPr>
        <p:spPr>
          <a:xfrm>
            <a:off x="489856" y="663535"/>
            <a:ext cx="73907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b="1" dirty="0"/>
              <a:t>Mrazírenské sklady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pl-PL" dirty="0"/>
              <a:t>řízená teplota mražení od -18°C do -27°C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mražené potraviny, některá léčiva, fotografický papír a filmy do fotoaparátů, kožešiny, archiválie</a:t>
            </a:r>
          </a:p>
          <a:p>
            <a:pPr>
              <a:spcBef>
                <a:spcPts val="430"/>
              </a:spcBef>
            </a:pPr>
            <a:endParaRPr lang="cs-CZ" sz="22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D173EAE-B925-4225-9556-E1AA18CA0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579" y="2226881"/>
            <a:ext cx="4574041" cy="25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90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0FBA35F-83DD-4D83-9544-D1F619A3A03B}"/>
              </a:ext>
            </a:extLst>
          </p:cNvPr>
          <p:cNvSpPr/>
          <p:nvPr/>
        </p:nvSpPr>
        <p:spPr>
          <a:xfrm>
            <a:off x="655637" y="628601"/>
            <a:ext cx="7179482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b="1" dirty="0"/>
              <a:t>Chladírenské sklady</a:t>
            </a:r>
          </a:p>
          <a:p>
            <a:pPr marL="742950" lvl="2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prostory s řízenou teplotou 0°C až +15°C</a:t>
            </a:r>
          </a:p>
          <a:p>
            <a:pPr marL="742950" lvl="2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rychle se kazícího zboží, např. ovoce a zelenina, maso, mléčné výrobky</a:t>
            </a:r>
            <a:r>
              <a:rPr lang="cs-CZ" b="1" dirty="0"/>
              <a:t> 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595A230-C696-4827-86E8-89E8D614B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820" y="2514599"/>
            <a:ext cx="31527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46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0FBA35F-83DD-4D83-9544-D1F619A3A03B}"/>
              </a:ext>
            </a:extLst>
          </p:cNvPr>
          <p:cNvSpPr/>
          <p:nvPr/>
        </p:nvSpPr>
        <p:spPr>
          <a:xfrm>
            <a:off x="579664" y="628601"/>
            <a:ext cx="736418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3. Celní sklady:</a:t>
            </a:r>
          </a:p>
          <a:p>
            <a:pPr marL="0" lvl="1">
              <a:spcBef>
                <a:spcPts val="430"/>
              </a:spcBef>
            </a:pPr>
            <a:endParaRPr lang="cs-CZ" sz="1400" b="1" dirty="0">
              <a:solidFill>
                <a:srgbClr val="FF0000"/>
              </a:solidFill>
            </a:endParaRP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vydávají jištěné dluhopisy ministerstva financí</a:t>
            </a: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postupují svá zařízení a prostory pod dohled zástupce ministerstva</a:t>
            </a: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celní poplatky a spotřební daně až po prodeji</a:t>
            </a: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zboží, nad kterým má stát kontrolu, dokud není distribuováno na trh (např. tabákové výrobky, alkoholické nápoje aj.)</a:t>
            </a: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165209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66CDE23-7E68-4268-B414-201B8D6FA06D}"/>
              </a:ext>
            </a:extLst>
          </p:cNvPr>
          <p:cNvSpPr/>
          <p:nvPr/>
        </p:nvSpPr>
        <p:spPr>
          <a:xfrm>
            <a:off x="506186" y="628601"/>
            <a:ext cx="7195810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4. Sklady pro veřejnost:</a:t>
            </a:r>
          </a:p>
          <a:p>
            <a:pPr>
              <a:spcBef>
                <a:spcPts val="430"/>
              </a:spcBef>
            </a:pPr>
            <a:endParaRPr lang="cs-CZ" sz="1400" b="1" dirty="0">
              <a:solidFill>
                <a:srgbClr val="FF0000"/>
              </a:solidFill>
            </a:endParaRP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uskladnění soukromého majetku, nikoliv zboží</a:t>
            </a:r>
          </a:p>
          <a:p>
            <a:pPr marL="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možnosti uskladnění: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otevřený prostor (na volné ploše skladu)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soukromá místnost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trezor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kontejner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4804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A276D44-1579-4F3E-9FD0-3A5C48B43513}"/>
              </a:ext>
            </a:extLst>
          </p:cNvPr>
          <p:cNvSpPr/>
          <p:nvPr/>
        </p:nvSpPr>
        <p:spPr>
          <a:xfrm>
            <a:off x="566971" y="628601"/>
            <a:ext cx="713090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5. Speciální komoditní sklady:</a:t>
            </a:r>
          </a:p>
          <a:p>
            <a:pPr>
              <a:spcBef>
                <a:spcPts val="430"/>
              </a:spcBef>
            </a:pPr>
            <a:endParaRPr lang="cs-CZ" sz="1400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specifické zemědělské produkty (obilí, vlna, bavlna,…)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obvykle jeden sklad = jeden druh produktu + speciální služby související s charakterem daného produktu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2789AE3-66B4-4F45-87F4-9EEA54B58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309" y="3121591"/>
            <a:ext cx="3069771" cy="190753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AF4FF7B-7993-47F2-BD37-31C7CF358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113" y="2776512"/>
            <a:ext cx="2916797" cy="19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94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A276D44-1579-4F3E-9FD0-3A5C48B43513}"/>
              </a:ext>
            </a:extLst>
          </p:cNvPr>
          <p:cNvSpPr/>
          <p:nvPr/>
        </p:nvSpPr>
        <p:spPr>
          <a:xfrm>
            <a:off x="636814" y="628601"/>
            <a:ext cx="7032934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6. Sklady hromadných substrátů: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kapalné produkty (např. chemikálií, ropa,…) v nádržích a sypké substráty (např. uhlí, písek) na otevřeném nebo krytém místě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další služby: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plnění barelů (z nádrží)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výroba nových sloučenin</a:t>
            </a:r>
            <a:br>
              <a:rPr lang="cs-CZ" dirty="0"/>
            </a:br>
            <a:r>
              <a:rPr lang="cs-CZ" dirty="0"/>
              <a:t>a směsí smícháním</a:t>
            </a:r>
            <a:br>
              <a:rPr lang="cs-CZ" dirty="0"/>
            </a:br>
            <a:r>
              <a:rPr lang="cs-CZ" dirty="0"/>
              <a:t>různých druhů</a:t>
            </a:r>
            <a:br>
              <a:rPr lang="cs-CZ" dirty="0"/>
            </a:br>
            <a:r>
              <a:rPr lang="cs-CZ" dirty="0"/>
              <a:t>chemikálií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D9940A9-F01E-461F-ACE4-3C0406D4D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62" y="2376726"/>
            <a:ext cx="3610072" cy="238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02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63162C1-D49D-4C5E-974D-488E0EBD37D3}"/>
              </a:ext>
            </a:extLst>
          </p:cNvPr>
          <p:cNvSpPr/>
          <p:nvPr/>
        </p:nvSpPr>
        <p:spPr>
          <a:xfrm>
            <a:off x="587827" y="628601"/>
            <a:ext cx="7382599" cy="1867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600" b="1" cap="all" dirty="0">
                <a:solidFill>
                  <a:srgbClr val="307871"/>
                </a:solidFill>
              </a:rPr>
              <a:t>Skladové operace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proces skladování má tři základní operace:</a:t>
            </a:r>
          </a:p>
          <a:p>
            <a:pPr marL="800100" lvl="1" indent="-342900">
              <a:spcBef>
                <a:spcPts val="430"/>
              </a:spcBef>
              <a:buFont typeface="+mj-lt"/>
              <a:buAutoNum type="arabicPeriod"/>
            </a:pPr>
            <a:r>
              <a:rPr lang="cs-CZ" dirty="0"/>
              <a:t>přesun materiálů a produktů:</a:t>
            </a:r>
          </a:p>
          <a:p>
            <a:pPr marL="800100" lvl="1" indent="-342900">
              <a:spcBef>
                <a:spcPts val="430"/>
              </a:spcBef>
              <a:buFont typeface="+mj-lt"/>
              <a:buAutoNum type="arabicPeriod"/>
            </a:pPr>
            <a:r>
              <a:rPr lang="cs-CZ" dirty="0"/>
              <a:t>skladování materiálů a produktů </a:t>
            </a:r>
          </a:p>
          <a:p>
            <a:pPr marL="800100" lvl="1" indent="-342900">
              <a:spcBef>
                <a:spcPts val="430"/>
              </a:spcBef>
              <a:buFont typeface="+mj-lt"/>
              <a:buAutoNum type="arabicPeriod"/>
            </a:pPr>
            <a:r>
              <a:rPr lang="cs-CZ" dirty="0"/>
              <a:t>přenos informací o skladovaných materiálech a produktech</a:t>
            </a:r>
          </a:p>
        </p:txBody>
      </p:sp>
    </p:spTree>
    <p:extLst>
      <p:ext uri="{BB962C8B-B14F-4D97-AF65-F5344CB8AC3E}">
        <p14:creationId xmlns:p14="http://schemas.microsoft.com/office/powerpoint/2010/main" val="1459467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59AC037-914F-4B7B-9736-93330672D254}"/>
              </a:ext>
            </a:extLst>
          </p:cNvPr>
          <p:cNvSpPr/>
          <p:nvPr/>
        </p:nvSpPr>
        <p:spPr>
          <a:xfrm>
            <a:off x="563336" y="628601"/>
            <a:ext cx="70818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Přesun materiálů a produktů</a:t>
            </a:r>
          </a:p>
          <a:p>
            <a:pPr>
              <a:spcBef>
                <a:spcPts val="430"/>
              </a:spcBef>
            </a:pPr>
            <a:endParaRPr lang="cs-CZ" b="1" dirty="0"/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FF0000"/>
                </a:solidFill>
              </a:rPr>
              <a:t>Příjem: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fyzické vyložení či vybalení z přepravního prostředku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aktualizace skladových záznamů (databáze zásob)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kontrola stavu (poškození)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překontrolování fyzického počtu položek s údaji na průvodní dokumentaci</a:t>
            </a:r>
          </a:p>
        </p:txBody>
      </p:sp>
    </p:spTree>
    <p:extLst>
      <p:ext uri="{BB962C8B-B14F-4D97-AF65-F5344CB8AC3E}">
        <p14:creationId xmlns:p14="http://schemas.microsoft.com/office/powerpoint/2010/main" val="1358103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59AC037-914F-4B7B-9736-93330672D254}"/>
              </a:ext>
            </a:extLst>
          </p:cNvPr>
          <p:cNvSpPr/>
          <p:nvPr/>
        </p:nvSpPr>
        <p:spPr>
          <a:xfrm>
            <a:off x="563334" y="628601"/>
            <a:ext cx="709813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FF0000"/>
                </a:solidFill>
              </a:rPr>
              <a:t>Transfer neboli ukládání: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fyzický přesun produktů do skladu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uskladnění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přesuny do oblasti speciálních služeb (např. konsolidace a expedice)</a:t>
            </a:r>
          </a:p>
        </p:txBody>
      </p:sp>
    </p:spTree>
    <p:extLst>
      <p:ext uri="{BB962C8B-B14F-4D97-AF65-F5344CB8AC3E}">
        <p14:creationId xmlns:p14="http://schemas.microsoft.com/office/powerpoint/2010/main" val="1864557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8744B7D-D815-4A2D-B458-E02C860C7EF6}"/>
              </a:ext>
            </a:extLst>
          </p:cNvPr>
          <p:cNvSpPr/>
          <p:nvPr/>
        </p:nvSpPr>
        <p:spPr>
          <a:xfrm>
            <a:off x="587827" y="636765"/>
            <a:ext cx="7098131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FF0000"/>
                </a:solidFill>
              </a:rPr>
              <a:t>Kompletace podle objednávek</a:t>
            </a:r>
            <a:r>
              <a:rPr lang="cs-CZ" sz="2400" b="1" dirty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přeskupování v návaznosti na sortiment a množství, které požaduje zákazník</a:t>
            </a:r>
          </a:p>
          <a:p>
            <a:pPr marL="742950" lvl="1" indent="-28575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tvorba balicích listů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19B757-8829-42CA-851F-1BF9E7408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20" y="2439778"/>
            <a:ext cx="3779385" cy="219541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AF1D196-FC92-4F1C-8E58-2B747B1E9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033" y="3141961"/>
            <a:ext cx="4955212" cy="17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D2AA69F-CC52-42AE-9C55-4A8B2A52B38E}"/>
              </a:ext>
            </a:extLst>
          </p:cNvPr>
          <p:cNvSpPr/>
          <p:nvPr/>
        </p:nvSpPr>
        <p:spPr>
          <a:xfrm>
            <a:off x="514350" y="805822"/>
            <a:ext cx="7117373" cy="305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430"/>
              </a:spcBef>
            </a:pPr>
            <a:r>
              <a:rPr lang="cs-CZ" sz="2600" b="1" cap="all" dirty="0">
                <a:solidFill>
                  <a:srgbClr val="307871"/>
                </a:solidFill>
              </a:rPr>
              <a:t>Význam skladování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nedílná součást logistického systému – spojovací článek mezi výrobními procesy a zákazníkem 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vliv na kvalitu ZS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moderní sklad = konkurenční výhoda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význam IT a automatizace v oblasti manipulace s materiály</a:t>
            </a:r>
          </a:p>
        </p:txBody>
      </p:sp>
    </p:spTree>
    <p:extLst>
      <p:ext uri="{BB962C8B-B14F-4D97-AF65-F5344CB8AC3E}">
        <p14:creationId xmlns:p14="http://schemas.microsoft.com/office/powerpoint/2010/main" val="614140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8744B7D-D815-4A2D-B458-E02C860C7EF6}"/>
              </a:ext>
            </a:extLst>
          </p:cNvPr>
          <p:cNvSpPr/>
          <p:nvPr/>
        </p:nvSpPr>
        <p:spPr>
          <a:xfrm>
            <a:off x="555170" y="628601"/>
            <a:ext cx="7098131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FF0000"/>
                </a:solidFill>
              </a:rPr>
              <a:t>Překládka: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obchází se funkce uskladnění produktů</a:t>
            </a:r>
          </a:p>
          <a:p>
            <a:pPr marL="800100" lvl="1" indent="-34290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zboží se překládá</a:t>
            </a:r>
            <a:br>
              <a:rPr lang="cs-CZ" dirty="0"/>
            </a:br>
            <a:r>
              <a:rPr lang="cs-CZ" dirty="0"/>
              <a:t>z místa příjmu</a:t>
            </a:r>
            <a:br>
              <a:rPr lang="cs-CZ" dirty="0"/>
            </a:br>
            <a:r>
              <a:rPr lang="cs-CZ" dirty="0"/>
              <a:t>přímo do místa</a:t>
            </a:r>
            <a:br>
              <a:rPr lang="cs-CZ" dirty="0"/>
            </a:br>
            <a:r>
              <a:rPr lang="cs-CZ" dirty="0"/>
              <a:t>expedice</a:t>
            </a:r>
          </a:p>
          <a:p>
            <a:pPr>
              <a:spcBef>
                <a:spcPts val="430"/>
              </a:spcBef>
              <a:spcAft>
                <a:spcPts val="600"/>
              </a:spcAft>
            </a:pPr>
            <a:endParaRPr lang="cs-CZ" sz="2200" b="1" dirty="0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EE704DE-E6F8-4AED-B6DF-93B08D660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4"/>
          <a:stretch/>
        </p:blipFill>
        <p:spPr>
          <a:xfrm>
            <a:off x="3411203" y="1835755"/>
            <a:ext cx="5355771" cy="299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9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8744B7D-D815-4A2D-B458-E02C860C7EF6}"/>
              </a:ext>
            </a:extLst>
          </p:cNvPr>
          <p:cNvSpPr/>
          <p:nvPr/>
        </p:nvSpPr>
        <p:spPr>
          <a:xfrm>
            <a:off x="555170" y="628601"/>
            <a:ext cx="7098131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FF0000"/>
                </a:solidFill>
              </a:rPr>
              <a:t>Expedice:</a:t>
            </a:r>
          </a:p>
          <a:p>
            <a:pPr marL="742950" lvl="1" indent="-28575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balení</a:t>
            </a:r>
          </a:p>
          <a:p>
            <a:pPr marL="742950" lvl="1" indent="-285750">
              <a:spcBef>
                <a:spcPts val="43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fyzická nakládka do dopravního prostředku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55565A3-6AB6-4B0C-AD5A-C3FE141C2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6" t="32222" r="48661" b="19048"/>
          <a:stretch/>
        </p:blipFill>
        <p:spPr>
          <a:xfrm>
            <a:off x="353921" y="1971175"/>
            <a:ext cx="3071815" cy="205905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B064D33-6BB9-4C98-B722-3C918DA3E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2" t="32423" r="42946" b="19583"/>
          <a:stretch/>
        </p:blipFill>
        <p:spPr>
          <a:xfrm>
            <a:off x="3714750" y="2408464"/>
            <a:ext cx="4784272" cy="24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57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5" name="Obdélník 4"/>
          <p:cNvSpPr/>
          <p:nvPr/>
        </p:nvSpPr>
        <p:spPr>
          <a:xfrm>
            <a:off x="2850349" y="43239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cs-CZ" sz="21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Shrnutí přednášky</a:t>
            </a:r>
            <a:endParaRPr lang="en-GB" sz="21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88799" y="1160104"/>
            <a:ext cx="7290965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Umíte: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Vysvětlit význam skladování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Rozlišit mezi klasickým skladem a distribučním centrem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Objasnit podstatu </a:t>
            </a:r>
            <a:r>
              <a:rPr lang="cs-CZ" b="1" dirty="0" err="1">
                <a:solidFill>
                  <a:srgbClr val="002060"/>
                </a:solidFill>
                <a:cs typeface="Arial" panose="020B0604020202020204" pitchFamily="34" charset="0"/>
              </a:rPr>
              <a:t>Cross-Dockingu</a:t>
            </a:r>
            <a:endParaRPr lang="cs-CZ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Popsat různé druhy skladů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Charakterizovat skladové operace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A60820B-50DB-4F15-B8D4-228F2F6FA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14" t="33809" r="38928" b="22064"/>
          <a:stretch/>
        </p:blipFill>
        <p:spPr>
          <a:xfrm>
            <a:off x="357818" y="205641"/>
            <a:ext cx="3463068" cy="179614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20040C9-1607-4A89-96A7-DC704B0F6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71" t="33334" r="40090" b="17936"/>
          <a:stretch/>
        </p:blipFill>
        <p:spPr>
          <a:xfrm>
            <a:off x="4548917" y="1392011"/>
            <a:ext cx="4237265" cy="25064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BAF1DD8-69E7-4708-B5A7-66515DB092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21" t="53809" r="59286" b="25556"/>
          <a:stretch/>
        </p:blipFill>
        <p:spPr>
          <a:xfrm>
            <a:off x="804886" y="2218438"/>
            <a:ext cx="2253344" cy="14220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5411F91-F965-4B77-98F2-E40E381CE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49" t="48730" r="51072" b="25010"/>
          <a:stretch/>
        </p:blipFill>
        <p:spPr>
          <a:xfrm>
            <a:off x="2668453" y="3587189"/>
            <a:ext cx="1845129" cy="135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64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36FCFCC-D8D9-4A93-89BE-5EB4CF2B4EBE}"/>
              </a:ext>
            </a:extLst>
          </p:cNvPr>
          <p:cNvSpPr/>
          <p:nvPr/>
        </p:nvSpPr>
        <p:spPr>
          <a:xfrm>
            <a:off x="538843" y="628601"/>
            <a:ext cx="702945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Proč skladovat? </a:t>
            </a:r>
          </a:p>
          <a:p>
            <a:pPr>
              <a:spcBef>
                <a:spcPts val="430"/>
              </a:spcBef>
            </a:pPr>
            <a:endParaRPr lang="cs-CZ" sz="1400" b="1" dirty="0"/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Snaha o dosažení úspor nákladů na přepravu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Snaha o dosažení úspor ve výrobě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Využití množstevních slev nebo nákupů do zásoby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Snaha udržet si dodavatelský zdroj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Podpora podnikové strategie v oblasti zákaznického servisu</a:t>
            </a:r>
          </a:p>
        </p:txBody>
      </p:sp>
    </p:spTree>
    <p:extLst>
      <p:ext uri="{BB962C8B-B14F-4D97-AF65-F5344CB8AC3E}">
        <p14:creationId xmlns:p14="http://schemas.microsoft.com/office/powerpoint/2010/main" val="3023536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36FCFCC-D8D9-4A93-89BE-5EB4CF2B4EBE}"/>
              </a:ext>
            </a:extLst>
          </p:cNvPr>
          <p:cNvSpPr/>
          <p:nvPr/>
        </p:nvSpPr>
        <p:spPr>
          <a:xfrm>
            <a:off x="530679" y="628601"/>
            <a:ext cx="7037614" cy="334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Reakce na měnící se podmínky na trhu 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Překlenutí časových a prostorových rozdílů mezi výrobcem a spotřebitelem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Podpora programů </a:t>
            </a:r>
            <a:r>
              <a:rPr lang="cs-CZ" sz="2200" i="1" dirty="0"/>
              <a:t>Just</a:t>
            </a:r>
            <a:r>
              <a:rPr lang="cs-CZ" sz="2200" dirty="0"/>
              <a:t> </a:t>
            </a:r>
            <a:r>
              <a:rPr lang="cs-CZ" sz="2200" i="1" dirty="0"/>
              <a:t>in</a:t>
            </a:r>
            <a:r>
              <a:rPr lang="cs-CZ" sz="2200" dirty="0"/>
              <a:t> </a:t>
            </a:r>
            <a:r>
              <a:rPr lang="cs-CZ" sz="2200" i="1" dirty="0" err="1"/>
              <a:t>Time</a:t>
            </a:r>
            <a:r>
              <a:rPr lang="cs-CZ" sz="2200" dirty="0"/>
              <a:t> u dodavatelů nebo zákazníků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Snaha poskytovat zákazníkům komplexní sortiment produktů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Dočasné uskladnění materiálů, které mají být zlikvidovány nebo recyklovány </a:t>
            </a:r>
          </a:p>
        </p:txBody>
      </p:sp>
    </p:spTree>
    <p:extLst>
      <p:ext uri="{BB962C8B-B14F-4D97-AF65-F5344CB8AC3E}">
        <p14:creationId xmlns:p14="http://schemas.microsoft.com/office/powerpoint/2010/main" val="3870821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30E29D4-EBE9-45B5-8CCF-8D6C50AB6460}"/>
              </a:ext>
            </a:extLst>
          </p:cNvPr>
          <p:cNvSpPr/>
          <p:nvPr/>
        </p:nvSpPr>
        <p:spPr>
          <a:xfrm>
            <a:off x="571500" y="628601"/>
            <a:ext cx="707906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600" b="1" cap="all" dirty="0">
                <a:solidFill>
                  <a:srgbClr val="307871"/>
                </a:solidFill>
              </a:rPr>
              <a:t>Sklad</a:t>
            </a:r>
          </a:p>
          <a:p>
            <a:pPr>
              <a:spcBef>
                <a:spcPts val="430"/>
              </a:spcBef>
            </a:pPr>
            <a:r>
              <a:rPr lang="cs-CZ" sz="2200" b="1" dirty="0">
                <a:solidFill>
                  <a:srgbClr val="307871"/>
                </a:solidFill>
              </a:rPr>
              <a:t> 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obecný pojem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všechny druhy produktů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přejímka, uskladnění, expedice a nakládka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klasický sklad nerealizuje operace zvyšující přidanou hodnotu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dávkové shromažďování dat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minimalizace provozních nákladů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cs-CZ" sz="2200" dirty="0"/>
          </a:p>
          <a:p>
            <a:pPr lvl="1">
              <a:spcBef>
                <a:spcPts val="430"/>
              </a:spcBef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810287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D97F90D-D834-4F90-832E-83C4F44E51A7}"/>
              </a:ext>
            </a:extLst>
          </p:cNvPr>
          <p:cNvSpPr/>
          <p:nvPr/>
        </p:nvSpPr>
        <p:spPr>
          <a:xfrm>
            <a:off x="514349" y="628601"/>
            <a:ext cx="72260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b="1" cap="all" dirty="0">
                <a:solidFill>
                  <a:srgbClr val="307871"/>
                </a:solidFill>
              </a:rPr>
              <a:t>Distribuční centrum</a:t>
            </a:r>
          </a:p>
          <a:p>
            <a:endParaRPr lang="cs-CZ" sz="1400" b="1" cap="all" dirty="0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speciální druh skladu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pouze zboží s vysokou poptávkou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pouze přejímka a expedice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vysoký podíl operací navyšujících přidanou hodnotu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data v reálném čase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maximalizace zisku uspokojováním požadavků</a:t>
            </a:r>
          </a:p>
        </p:txBody>
      </p:sp>
    </p:spTree>
    <p:extLst>
      <p:ext uri="{BB962C8B-B14F-4D97-AF65-F5344CB8AC3E}">
        <p14:creationId xmlns:p14="http://schemas.microsoft.com/office/powerpoint/2010/main" val="1594696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135B68D-372F-4D58-BAD6-D7FC73F1B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426" y="645204"/>
            <a:ext cx="6799259" cy="407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2936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888</Words>
  <Application>Microsoft Office PowerPoint</Application>
  <PresentationFormat>Předvádění na obrazovce (16:9)</PresentationFormat>
  <Paragraphs>176</Paragraphs>
  <Slides>32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Courier New</vt:lpstr>
      <vt:lpstr>DejaVu Sans</vt:lpstr>
      <vt:lpstr>StarSymbol</vt:lpstr>
      <vt:lpstr>Times New Roman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cem0001</cp:lastModifiedBy>
  <cp:revision>559</cp:revision>
  <dcterms:created xsi:type="dcterms:W3CDTF">2016-07-06T15:42:34Z</dcterms:created>
  <dcterms:modified xsi:type="dcterms:W3CDTF">2022-04-04T11:24:45Z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