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8" r:id="rId2"/>
    <p:sldId id="263" r:id="rId3"/>
    <p:sldId id="468" r:id="rId4"/>
    <p:sldId id="462" r:id="rId5"/>
    <p:sldId id="472" r:id="rId6"/>
    <p:sldId id="473" r:id="rId7"/>
    <p:sldId id="480" r:id="rId8"/>
    <p:sldId id="481" r:id="rId9"/>
    <p:sldId id="474" r:id="rId10"/>
    <p:sldId id="475" r:id="rId11"/>
    <p:sldId id="478" r:id="rId12"/>
    <p:sldId id="489" r:id="rId13"/>
    <p:sldId id="479" r:id="rId14"/>
    <p:sldId id="490" r:id="rId15"/>
    <p:sldId id="491" r:id="rId16"/>
    <p:sldId id="483" r:id="rId17"/>
    <p:sldId id="487" r:id="rId18"/>
    <p:sldId id="492" r:id="rId19"/>
    <p:sldId id="484" r:id="rId20"/>
    <p:sldId id="485" r:id="rId21"/>
    <p:sldId id="486" r:id="rId22"/>
    <p:sldId id="493" r:id="rId23"/>
    <p:sldId id="494" r:id="rId24"/>
    <p:sldId id="488" r:id="rId25"/>
    <p:sldId id="471" r:id="rId26"/>
    <p:sldId id="496" r:id="rId27"/>
    <p:sldId id="497" r:id="rId28"/>
    <p:sldId id="495" r:id="rId29"/>
    <p:sldId id="287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0" autoAdjust="0"/>
  </p:normalViewPr>
  <p:slideViewPr>
    <p:cSldViewPr snapToGrid="0">
      <p:cViewPr varScale="1">
        <p:scale>
          <a:sx n="124" d="100"/>
          <a:sy n="124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69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33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06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54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9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7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47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25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07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803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14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30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02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953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47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357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78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88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68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03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8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0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25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4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32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07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/>
              <a:t>Logistika</a:t>
            </a:r>
          </a:p>
          <a:p>
            <a:pPr lvl="0"/>
            <a:r>
              <a:rPr lang="cs-CZ" sz="3000" b="1" cap="all" dirty="0"/>
              <a:t>-</a:t>
            </a:r>
          </a:p>
          <a:p>
            <a:pPr lvl="0"/>
            <a:r>
              <a:rPr lang="cs-CZ" sz="2600" b="1" cap="all" dirty="0"/>
              <a:t>Logistické trendy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858770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 pojednat o současných trendech v logistice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en-GB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 </a:t>
            </a:r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5897" y="527392"/>
            <a:ext cx="666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Potencionální výhody využívání technologie ECR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35950"/>
              </p:ext>
            </p:extLst>
          </p:nvPr>
        </p:nvGraphicFramePr>
        <p:xfrm>
          <a:off x="521434" y="1195145"/>
          <a:ext cx="7215036" cy="3694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06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dodavatele/výrobce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distributora/velkoobchod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zákazníka/maloobchod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18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snížení nejistoty poptávky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růst kontinuity a elasticity výrobních procesů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růst nákladů na změnu dodavatele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růst dlouhodobosti vztahů a nabízené značky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stabilizace vztahů mezi dodavateli a zákazníky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informace o běžné úrovni nabídky a poptávky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redukce zásob a nákladů na jejich udržování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zlepšení jakosti dodávkového servisu při nižší ceně výrobků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široký sortiment čerstvých výrobků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redukce zásob a rizika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snížení transakčních nákladů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zlepšení plynulosti financování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1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61313" y="628601"/>
            <a:ext cx="74073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600" b="1" cap="all" dirty="0" bmk="_Toc374514556">
                <a:solidFill>
                  <a:srgbClr val="307871"/>
                </a:solidFill>
              </a:rPr>
              <a:t>Outsourcing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dlouhodobé přenesení určité činnosti, kterou podnik dosud prováděl sám, na externího poskytovatele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původně chápán jako "přenechání péče" do rukou jinému subjektu, na komerční bázi, „věc“ ve  vlastnictví zákazníka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v současné době posun do dvou směrů: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outsourcingu služeb místo „péče“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"zjemnění" outsourcingu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0633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08078" y="527392"/>
            <a:ext cx="7322757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Důvody pro outsourcing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nejpružněji reagovat na přání zákazníků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snaha dostat se rychle na světovou úroveň nebo se tam udržet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soustředění se na hlavní činnosti podniku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zvýšení či udržení konkurenceschopnosti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trvalé získání a zapojení odborníků </a:t>
            </a:r>
          </a:p>
        </p:txBody>
      </p:sp>
    </p:spTree>
    <p:extLst>
      <p:ext uri="{BB962C8B-B14F-4D97-AF65-F5344CB8AC3E}">
        <p14:creationId xmlns:p14="http://schemas.microsoft.com/office/powerpoint/2010/main" val="253187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08078" y="628601"/>
            <a:ext cx="7322757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snížení operativních i investičních nákladů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předvídatelnost nákladů na danou oblast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zjednodušení organizace práce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snížení rizik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synergický efekt</a:t>
            </a:r>
          </a:p>
        </p:txBody>
      </p:sp>
    </p:spTree>
    <p:extLst>
      <p:ext uri="{BB962C8B-B14F-4D97-AF65-F5344CB8AC3E}">
        <p14:creationId xmlns:p14="http://schemas.microsoft.com/office/powerpoint/2010/main" val="207055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47623" y="628601"/>
            <a:ext cx="7532997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Outsourcing v logistice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poskytovatelé logistických služeb jsou specializované podniky zapojující se do logistických řetězců jako organizačně, právně a ekonomicky samostatní, externí partneři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využívané služby v logistickém outsourcingu: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skladování (formou distribučního skladu, veřejného celního skladu)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vedení skladu (+ skladový informační řídící software)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52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47623" y="628601"/>
            <a:ext cx="7532997" cy="39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 err="1"/>
              <a:t>paletování</a:t>
            </a:r>
            <a:r>
              <a:rPr lang="cs-CZ" dirty="0"/>
              <a:t> zboží, balení, etiketování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kompletace reklamních předmětů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celní služby, zajištění celního dluhu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pojištění zboží ve skladu i při přepravě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distribuce zboží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zpětné informace o dodaných zásilkách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překládka zboží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kompletace a </a:t>
            </a:r>
            <a:r>
              <a:rPr lang="cs-CZ" dirty="0" err="1"/>
              <a:t>dekompletace</a:t>
            </a:r>
            <a:r>
              <a:rPr lang="cs-CZ" dirty="0"/>
              <a:t>, vytváření směrových kompletů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manipulace s materiálem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přeprava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plánování, řízení a kontrola v dodavatelských řetězcích</a:t>
            </a:r>
          </a:p>
          <a:p>
            <a:pPr>
              <a:spcBef>
                <a:spcPts val="43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94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47623" y="628601"/>
            <a:ext cx="7532997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poskytovatelé v logistickém řetězci podle velikosti rolí v logistickém řetězci: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dopravci a operátoři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zasílatelé a poskytovatelé kurýrních služeb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poskytovatelé na úrovni </a:t>
            </a:r>
            <a:r>
              <a:rPr lang="cs-CZ" dirty="0" err="1"/>
              <a:t>Third</a:t>
            </a:r>
            <a:r>
              <a:rPr lang="cs-CZ" dirty="0"/>
              <a:t> Party </a:t>
            </a:r>
            <a:r>
              <a:rPr lang="cs-CZ" dirty="0" err="1"/>
              <a:t>Logistics</a:t>
            </a:r>
            <a:r>
              <a:rPr lang="cs-CZ" dirty="0"/>
              <a:t> (3PL)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logistické podniky (4PL)</a:t>
            </a:r>
          </a:p>
        </p:txBody>
      </p:sp>
    </p:spTree>
    <p:extLst>
      <p:ext uri="{BB962C8B-B14F-4D97-AF65-F5344CB8AC3E}">
        <p14:creationId xmlns:p14="http://schemas.microsoft.com/office/powerpoint/2010/main" val="81370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71" y="747161"/>
            <a:ext cx="61341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2118" y="527392"/>
            <a:ext cx="7451227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600" b="1" cap="all" dirty="0" err="1" bmk="_Toc374514556">
                <a:solidFill>
                  <a:srgbClr val="307871"/>
                </a:solidFill>
              </a:rPr>
              <a:t>Third</a:t>
            </a:r>
            <a:r>
              <a:rPr lang="cs-CZ" sz="2600" b="1" cap="all" dirty="0" bmk="_Toc374514556">
                <a:solidFill>
                  <a:srgbClr val="307871"/>
                </a:solidFill>
              </a:rPr>
              <a:t> party </a:t>
            </a:r>
            <a:r>
              <a:rPr lang="cs-CZ" sz="2600" b="1" cap="all" dirty="0" err="1" bmk="_Toc374514556">
                <a:solidFill>
                  <a:srgbClr val="307871"/>
                </a:solidFill>
              </a:rPr>
              <a:t>logistics</a:t>
            </a:r>
            <a:r>
              <a:rPr lang="cs-CZ" sz="2600" b="1" cap="all" dirty="0" bmk="_Toc374514556">
                <a:solidFill>
                  <a:srgbClr val="307871"/>
                </a:solidFill>
              </a:rPr>
              <a:t> – 3pl</a:t>
            </a:r>
          </a:p>
          <a:p>
            <a:pPr marL="28575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svěření dopravy, skladování a s tím spojených činností třetí firmě – převoz, skladování a manipulace se zbožím </a:t>
            </a:r>
          </a:p>
          <a:p>
            <a:pPr marL="285750" lvl="1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největší rozdíly mezi poskytovateli nejsou v oblasti logistických služeb, ale v úrovni jejich vybavenosti IT– volba poskytovatele, který za pomoci řídicích počítačových systému může garantovat svoje procesy s vyloučením lidské chyby</a:t>
            </a:r>
          </a:p>
        </p:txBody>
      </p:sp>
    </p:spTree>
    <p:extLst>
      <p:ext uri="{BB962C8B-B14F-4D97-AF65-F5344CB8AC3E}">
        <p14:creationId xmlns:p14="http://schemas.microsoft.com/office/powerpoint/2010/main" val="426490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2118" y="527392"/>
            <a:ext cx="7451227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nejlepší 3PL poskytují: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individualizované přepravní služby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skladové služby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podávání informací o zásilkách na cestě, o stavu skladovaných zásob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provádí konsolidaci a </a:t>
            </a:r>
            <a:r>
              <a:rPr lang="cs-CZ" dirty="0" err="1"/>
              <a:t>dekonsolidaci</a:t>
            </a:r>
            <a:r>
              <a:rPr lang="cs-CZ" dirty="0"/>
              <a:t> zásilek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převzetí realizace celého zásobování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celá distribuce pro klienta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pojišťovací, celní a další odborné úkony</a:t>
            </a:r>
          </a:p>
        </p:txBody>
      </p:sp>
    </p:spTree>
    <p:extLst>
      <p:ext uri="{BB962C8B-B14F-4D97-AF65-F5344CB8AC3E}">
        <p14:creationId xmlns:p14="http://schemas.microsoft.com/office/powerpoint/2010/main" val="362503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Logistika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Logistické trendy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34028" y="1511987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Hub and </a:t>
            </a:r>
            <a:r>
              <a:rPr lang="cs-CZ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Spoke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QR</a:t>
            </a:r>
          </a:p>
          <a:p>
            <a:pPr marL="0" indent="0">
              <a:buNone/>
            </a:pPr>
            <a:r>
              <a:rPr lang="cs-CZ" sz="1800" b="1">
                <a:solidFill>
                  <a:srgbClr val="002060"/>
                </a:solidFill>
                <a:cs typeface="Arial" panose="020B0604020202020204" pitchFamily="34" charset="0"/>
              </a:rPr>
              <a:t>ECR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Outsourcing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3PL, 4PL, logistické centrum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98764" y="744738"/>
            <a:ext cx="6366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důvody pro růst 3PL: 	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služby zákazníkům a snižování počtu pracovníků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zaměřování se na hlavní kompetence (výroba, prodej)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ponechání dopravy na ty, kteří jsou vhodnější, aby se tím zabývali, na základě techniky, zkušenosti a dopravní hustoty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311" y="2939587"/>
            <a:ext cx="5040536" cy="19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78374" y="817149"/>
            <a:ext cx="592848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faktory, které ovlivňují výběr 3PL: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úroveň nabízených služeb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kvalita poskytovatelových zaměstnanců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cena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zkušenosti, kterými se poskytovatel může prokázat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velikost poskytovatele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547" y="3138362"/>
            <a:ext cx="4663417" cy="15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85408" y="527392"/>
            <a:ext cx="73529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600" b="1" cap="all" dirty="0" err="1" bmk="_Toc374514556">
                <a:solidFill>
                  <a:srgbClr val="307871"/>
                </a:solidFill>
              </a:rPr>
              <a:t>Fourth</a:t>
            </a:r>
            <a:r>
              <a:rPr lang="cs-CZ" sz="2600" b="1" cap="all" dirty="0" bmk="_Toc374514556">
                <a:solidFill>
                  <a:srgbClr val="307871"/>
                </a:solidFill>
              </a:rPr>
              <a:t>  party </a:t>
            </a:r>
            <a:r>
              <a:rPr lang="cs-CZ" sz="2600" b="1" cap="all" dirty="0" err="1" bmk="_Toc374514556">
                <a:solidFill>
                  <a:srgbClr val="307871"/>
                </a:solidFill>
              </a:rPr>
              <a:t>logistics</a:t>
            </a:r>
            <a:r>
              <a:rPr lang="cs-CZ" sz="2600" b="1" cap="all" dirty="0" bmk="_Toc374514556">
                <a:solidFill>
                  <a:srgbClr val="307871"/>
                </a:solidFill>
              </a:rPr>
              <a:t> – 4pl</a:t>
            </a:r>
            <a:endParaRPr lang="cs-CZ" sz="2200" b="1" cap="small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poskytovatelé log. služeb, kteří překročili pomyslné hranice dopravy a skladování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jiné </a:t>
            </a:r>
            <a:r>
              <a:rPr lang="cs-CZ" sz="2200" dirty="0" err="1"/>
              <a:t>ozn</a:t>
            </a:r>
            <a:r>
              <a:rPr lang="cs-CZ" sz="2200" dirty="0"/>
              <a:t>. 3PL nové generace, 3PL plus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integrace řízení dodavatelského řetězce za účelem spojování a řízení zdrojů, způsobilosti a technologie dalších dodavatelských logistických, informačních a poradenských služeb s cílem poskytnout uživateli komplexní a parametrizované zákaznické řešení</a:t>
            </a:r>
          </a:p>
        </p:txBody>
      </p:sp>
    </p:spTree>
    <p:extLst>
      <p:ext uri="{BB962C8B-B14F-4D97-AF65-F5344CB8AC3E}">
        <p14:creationId xmlns:p14="http://schemas.microsoft.com/office/powerpoint/2010/main" val="41724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85408" y="527392"/>
            <a:ext cx="73529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důvody vzniku 4PL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růst požadavků zákazníků na kvalitu poskytovaných logistických služeb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potřeba flexibilní a efektivní reakce na rostoucí požadavky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rostoucí význam informačních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294451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85408" y="527392"/>
            <a:ext cx="7352985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efekty integrovaného  4PL řešení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zvýšení kvality dodavatelských služeb	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úspory z rozsahu v dodavatelském řetězci až 15% výrobních nákladů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pokles držených zásob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snížení objemu fixních aktiv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schopnost vytvářet hodnotu pro klienta v každém místě dodavatelského řetězce</a:t>
            </a:r>
          </a:p>
        </p:txBody>
      </p:sp>
    </p:spTree>
    <p:extLst>
      <p:ext uri="{BB962C8B-B14F-4D97-AF65-F5344CB8AC3E}">
        <p14:creationId xmlns:p14="http://schemas.microsoft.com/office/powerpoint/2010/main" val="299667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23193" y="709702"/>
            <a:ext cx="7186731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cap="all" dirty="0" bmk="_Toc374514556">
                <a:solidFill>
                  <a:srgbClr val="307871"/>
                </a:solidFill>
              </a:rPr>
              <a:t>Logistické centrum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začleňuje do jednoho prostoru dopravní a zasílatelské podniky, poskytovatele logistických služeb, celní, veterinární, fytotechnickou a hygienickou správu, průmyslové a obchodní podniky, leasingové, pojišťovací a bankovní společnosti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bod, ve kterém se stýkají dopravní prostředky různých druhů dopravy - optimální podmínky pro tvorbu kombinovaných přepravních řetězců</a:t>
            </a:r>
          </a:p>
        </p:txBody>
      </p:sp>
    </p:spTree>
    <p:extLst>
      <p:ext uri="{BB962C8B-B14F-4D97-AF65-F5344CB8AC3E}">
        <p14:creationId xmlns:p14="http://schemas.microsoft.com/office/powerpoint/2010/main" val="223026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82293" y="527392"/>
            <a:ext cx="7398327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přínosy logistických center: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vytváří příznivé podmínky pro uzavření nových obchodních smluv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podporuje vývoj inovativních produktů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snižuje zatížení dopravní infrastruktury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umožňuje přemístění přepravy na dopravní prostředky příznivější vůči životnímu prostředí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přizpůsobuje infrastrukturu prognózovaným požadavkům logistického trhu</a:t>
            </a:r>
          </a:p>
        </p:txBody>
      </p:sp>
    </p:spTree>
    <p:extLst>
      <p:ext uri="{BB962C8B-B14F-4D97-AF65-F5344CB8AC3E}">
        <p14:creationId xmlns:p14="http://schemas.microsoft.com/office/powerpoint/2010/main" val="130477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06723" y="746545"/>
            <a:ext cx="739832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nabízí zvlášť pro středně velké podnikatelské subjekty šanci pro kooperaci s partnery daného tržního segmentu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volba alternativních druhů dopravy zvyšuje podnikatelskou flexibilitu a zajišťuje trvalou kvalitu logistických výkonů a služeb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využitím kooperativních nákupů a vytvářením uskupení vlastníků (např. mechanizačních prostředků, finančních zdrojů, energetických zdrojů, telefonických hovorů, apod.) dosahují zúčastněné subjekty přímé nákladové úspory</a:t>
            </a:r>
          </a:p>
          <a:p>
            <a:pPr>
              <a:spcBef>
                <a:spcPts val="430"/>
              </a:spcBef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5026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93" y="628601"/>
            <a:ext cx="7230339" cy="41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40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850349" y="432392"/>
            <a:ext cx="23439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8799" y="1160104"/>
            <a:ext cx="729096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Umíte: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Objasnit podstatu H&amp;S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Stručně charakterizovat QR a ECR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Charakterizovat 3PL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Popsat výhody 4PL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význam logistických center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47042" y="527392"/>
            <a:ext cx="70291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600" b="1" cap="all" dirty="0">
                <a:solidFill>
                  <a:srgbClr val="307871"/>
                </a:solidFill>
              </a:rPr>
              <a:t>Logistické metody a techniky</a:t>
            </a:r>
          </a:p>
          <a:p>
            <a:pPr>
              <a:spcBef>
                <a:spcPts val="430"/>
              </a:spcBef>
            </a:pPr>
            <a:endParaRPr lang="cs-CZ" sz="1400" b="1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b="1" cap="all" dirty="0"/>
              <a:t> </a:t>
            </a:r>
            <a:r>
              <a:rPr lang="cs-CZ" sz="2200" cap="all" dirty="0"/>
              <a:t>JIT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JIS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</a:t>
            </a:r>
            <a:r>
              <a:rPr lang="cs-CZ" sz="2200" cap="all" dirty="0" err="1"/>
              <a:t>KAnBAN</a:t>
            </a:r>
            <a:endParaRPr lang="cs-CZ" sz="2200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hub and </a:t>
            </a:r>
            <a:r>
              <a:rPr lang="cs-CZ" sz="2200" cap="all" dirty="0" err="1"/>
              <a:t>spoke</a:t>
            </a:r>
            <a:endParaRPr lang="cs-CZ" sz="2200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CROSS </a:t>
            </a:r>
            <a:r>
              <a:rPr lang="cs-CZ" sz="2200" cap="all" dirty="0" err="1"/>
              <a:t>DOCKINg</a:t>
            </a:r>
            <a:r>
              <a:rPr lang="cs-CZ" sz="2200" cap="all" dirty="0"/>
              <a:t> – viz skladování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LAYOUT skladu – viz skladování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QR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ECR</a:t>
            </a:r>
          </a:p>
        </p:txBody>
      </p:sp>
    </p:spTree>
    <p:extLst>
      <p:ext uri="{BB962C8B-B14F-4D97-AF65-F5344CB8AC3E}">
        <p14:creationId xmlns:p14="http://schemas.microsoft.com/office/powerpoint/2010/main" val="99846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693712"/>
            <a:ext cx="7333519" cy="247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2600" b="1" cap="all" dirty="0">
                <a:solidFill>
                  <a:srgbClr val="307871"/>
                </a:solidFill>
              </a:rPr>
              <a:t>Hub and </a:t>
            </a:r>
            <a:r>
              <a:rPr lang="cs-CZ" sz="2600" b="1" cap="all" dirty="0" err="1">
                <a:solidFill>
                  <a:srgbClr val="307871"/>
                </a:solidFill>
              </a:rPr>
              <a:t>Spoke</a:t>
            </a:r>
            <a:endParaRPr lang="cs-CZ" sz="2600" b="1" cap="all" dirty="0">
              <a:solidFill>
                <a:srgbClr val="307871"/>
              </a:solidFill>
            </a:endParaRPr>
          </a:p>
          <a:p>
            <a:pPr marL="342900" indent="-342900" algn="just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</a:rPr>
              <a:t>systém konsolidace menších zásilek do větších celků, které jsou přepravovány do centrálních skladů a následně roztřízeny do jednotlivých zásilek podle požadavků zákazníka</a:t>
            </a:r>
          </a:p>
          <a:p>
            <a:pPr marL="342900" indent="-342900" algn="just">
              <a:spcBef>
                <a:spcPts val="4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</a:rPr>
              <a:t>spojeno s deregulací letecké dopravy v USA (1978)</a:t>
            </a:r>
          </a:p>
        </p:txBody>
      </p:sp>
    </p:spTree>
    <p:extLst>
      <p:ext uri="{BB962C8B-B14F-4D97-AF65-F5344CB8AC3E}">
        <p14:creationId xmlns:p14="http://schemas.microsoft.com/office/powerpoint/2010/main" val="216720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32" y="974013"/>
            <a:ext cx="718959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43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49689" y="628601"/>
            <a:ext cx="7203820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600" b="1" cap="all" dirty="0">
                <a:solidFill>
                  <a:srgbClr val="307871"/>
                </a:solidFill>
              </a:rPr>
              <a:t>Systémy rychlé odezvy </a:t>
            </a:r>
            <a:r>
              <a:rPr lang="cs-CZ" sz="2600" b="1" cap="all" dirty="0" err="1">
                <a:solidFill>
                  <a:srgbClr val="307871"/>
                </a:solidFill>
              </a:rPr>
              <a:t>Quick</a:t>
            </a:r>
            <a:r>
              <a:rPr lang="cs-CZ" sz="2600" b="1" cap="all" dirty="0">
                <a:solidFill>
                  <a:srgbClr val="307871"/>
                </a:solidFill>
              </a:rPr>
              <a:t> Response – QR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2200" dirty="0"/>
              <a:t>z roku 1986 ve firmě </a:t>
            </a:r>
            <a:r>
              <a:rPr lang="cs-CZ" sz="2200" dirty="0" err="1"/>
              <a:t>Milliken&amp;Company</a:t>
            </a:r>
            <a:r>
              <a:rPr lang="cs-CZ" sz="2200" dirty="0"/>
              <a:t>  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dirty="0"/>
              <a:t> základní technologie zákaznicky orientovaného dodavatelského řetězce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dirty="0"/>
              <a:t> co nejrychlejší a precizní identifikace poptávky včetně zajištění spokojenosti každého článku dodavatelského řetězce 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dirty="0"/>
              <a:t> nasazení nástrojů elektronizace a komputerizace 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44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5286" y="743705"/>
            <a:ext cx="7328450" cy="29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600" b="1" cap="all" dirty="0" bmk="_Toc374514556">
                <a:solidFill>
                  <a:srgbClr val="307871"/>
                </a:solidFill>
              </a:rPr>
              <a:t>Efektivní reakce zákazníka – ECR</a:t>
            </a:r>
            <a:endParaRPr lang="cs-CZ" sz="2600" b="1" cap="all" dirty="0">
              <a:solidFill>
                <a:srgbClr val="307871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ozn</a:t>
            </a: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jako nástupce QR</a:t>
            </a:r>
          </a:p>
          <a:p>
            <a:pPr algn="just" eaLnBrk="0" fontAlgn="base" hangingPunct="0">
              <a:spcBef>
                <a:spcPts val="43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poprvé v potravinářském odvětví v USA na začátku 90. let 20. století jako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hlavní důraz na zákazníka jako článek dodavatelského řetězce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tabLst/>
            </a:pPr>
            <a:endParaRPr lang="cs-CZ" sz="2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4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850" y="619444"/>
            <a:ext cx="7412085" cy="39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ea typeface="Calibri" pitchFamily="34" charset="0"/>
                <a:cs typeface="Times New Roman" pitchFamily="18" charset="0"/>
              </a:rPr>
              <a:t>synchronizace poptávky a nabídky s využitím techniky společného plánování, prognózování a doplňování zásob</a:t>
            </a:r>
          </a:p>
          <a:p>
            <a:pPr marL="342900" marR="0" lvl="1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kooperace namísto soutěžení</a:t>
            </a:r>
            <a:endParaRPr lang="cs-CZ" sz="22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42900" marR="0" lvl="1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 základní procesy tvořící přidanou hodnotu v dodavatelském řetězci: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efektivní doplňování zásob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efektivní řízení sortimentu prodejny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efektivní propagace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efektivní zavádění nových produktů na trh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89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9488" y="628601"/>
            <a:ext cx="7531132" cy="260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1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oborové alternativy technologie ECR: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EHCR (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Efficient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Healthcare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Consumer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Response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na trhu farmaceutik,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EFCR (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Efficient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Food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Service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Consumer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Response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v gastronomii,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EPCR (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Efficient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Packaging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Consumer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Response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v obalovém průmyslu. 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07" y="2829176"/>
            <a:ext cx="2864114" cy="19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2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1089</Words>
  <Application>Microsoft Office PowerPoint</Application>
  <PresentationFormat>Předvádění na obrazovce (16:9)</PresentationFormat>
  <Paragraphs>198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DejaVu Sans</vt:lpstr>
      <vt:lpstr>StarSymbol</vt:lpstr>
      <vt:lpstr>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cem0001</cp:lastModifiedBy>
  <cp:revision>736</cp:revision>
  <dcterms:created xsi:type="dcterms:W3CDTF">2016-07-06T15:42:34Z</dcterms:created>
  <dcterms:modified xsi:type="dcterms:W3CDTF">2022-04-22T14:17:30Z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