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8" r:id="rId2"/>
    <p:sldId id="263" r:id="rId3"/>
    <p:sldId id="339" r:id="rId4"/>
    <p:sldId id="340" r:id="rId5"/>
    <p:sldId id="341" r:id="rId6"/>
    <p:sldId id="342" r:id="rId7"/>
    <p:sldId id="343" r:id="rId8"/>
    <p:sldId id="310" r:id="rId9"/>
    <p:sldId id="309" r:id="rId10"/>
    <p:sldId id="325" r:id="rId11"/>
    <p:sldId id="311" r:id="rId12"/>
    <p:sldId id="320" r:id="rId13"/>
    <p:sldId id="336" r:id="rId14"/>
    <p:sldId id="295" r:id="rId15"/>
    <p:sldId id="290" r:id="rId16"/>
    <p:sldId id="291" r:id="rId17"/>
    <p:sldId id="288" r:id="rId18"/>
    <p:sldId id="316" r:id="rId19"/>
    <p:sldId id="326" r:id="rId20"/>
    <p:sldId id="327" r:id="rId21"/>
    <p:sldId id="328" r:id="rId22"/>
    <p:sldId id="329" r:id="rId23"/>
    <p:sldId id="330" r:id="rId24"/>
    <p:sldId id="331" r:id="rId25"/>
    <p:sldId id="337" r:id="rId26"/>
    <p:sldId id="338" r:id="rId27"/>
    <p:sldId id="287" r:id="rId2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2" autoAdjust="0"/>
  </p:normalViewPr>
  <p:slideViewPr>
    <p:cSldViewPr snapToGrid="0">
      <p:cViewPr varScale="1">
        <p:scale>
          <a:sx n="143" d="100"/>
          <a:sy n="143" d="100"/>
        </p:scale>
        <p:origin x="68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14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4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/>
              <a:t>Logistika</a:t>
            </a:r>
          </a:p>
          <a:p>
            <a:pPr lvl="0"/>
            <a:r>
              <a:rPr lang="cs-CZ" sz="3000" b="1" cap="all" dirty="0"/>
              <a:t>-</a:t>
            </a:r>
          </a:p>
          <a:p>
            <a:pPr lvl="0"/>
            <a:r>
              <a:rPr lang="cs-CZ" sz="2600" b="1" cap="all" dirty="0"/>
              <a:t>Úvod do problematiky 2. část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3"/>
            <a:ext cx="3604568" cy="1792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Cílem přednášky je seznámit se s cíli a metodami logistiky, druhy logistiky, jejím organizačním </a:t>
            </a:r>
            <a:r>
              <a:rPr lang="cs-CZ" sz="1800" b="1" i="1" dirty="0" smtClean="0">
                <a:solidFill>
                  <a:srgbClr val="002060"/>
                </a:solidFill>
              </a:rPr>
              <a:t>zabezpečením, </a:t>
            </a:r>
            <a:r>
              <a:rPr lang="cs-CZ" sz="1800" b="1" i="1" dirty="0">
                <a:solidFill>
                  <a:srgbClr val="002060"/>
                </a:solidFill>
              </a:rPr>
              <a:t>řízením dodavatelského </a:t>
            </a:r>
            <a:r>
              <a:rPr lang="cs-CZ" sz="1800" b="1" i="1" dirty="0" smtClean="0">
                <a:solidFill>
                  <a:srgbClr val="002060"/>
                </a:solidFill>
              </a:rPr>
              <a:t>řetězce a logistickými činnostmi </a:t>
            </a:r>
            <a:endParaRPr lang="cs-CZ" sz="1800" b="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 </a:t>
            </a:r>
            <a:endParaRPr lang="en-GB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předmětu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Přednášející 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22515" y="797824"/>
            <a:ext cx="7358106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vnitřní logistické cíle: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nákladů na dopravu, manipulaci, skladování, na výrobu, na zásoby a na řízení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objemu kapitálu vázaného v zásobách a v technických prostředcích logistického systému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vnější logistické cíle: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udržení či zvýšení objemu prodeje a podílu na trhu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krátké dodací lhůty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vysoká úplnost a spolehlivost dodávek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dostatečná pružnost podniku</a:t>
            </a:r>
            <a:endParaRPr lang="cs-CZ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5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796F6AAC-4D24-401A-915F-9AA2471F3D06}"/>
              </a:ext>
            </a:extLst>
          </p:cNvPr>
          <p:cNvSpPr/>
          <p:nvPr/>
        </p:nvSpPr>
        <p:spPr>
          <a:xfrm>
            <a:off x="556285" y="628601"/>
            <a:ext cx="73243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metody logistiky</a:t>
            </a:r>
          </a:p>
          <a:p>
            <a:pPr algn="ctr" eaLnBrk="1" hangingPunct="1">
              <a:defRPr/>
            </a:pPr>
            <a:endParaRPr lang="cs-CZ" sz="1400" b="1" cap="all" dirty="0">
              <a:solidFill>
                <a:srgbClr val="307871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interdisciplinární věda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vychází ze systémové teorie, technické kybernetiky, stochastiky, matematického programování a teorie rozhodování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logistik ovládá řadu metod, o kterých se běžně hovoří jako o logistických (i když nebyly vyvinuty v rámci logistiky a používány výhradně pro řešení logistických úloh)</a:t>
            </a:r>
          </a:p>
        </p:txBody>
      </p:sp>
    </p:spTree>
    <p:extLst>
      <p:ext uri="{BB962C8B-B14F-4D97-AF65-F5344CB8AC3E}">
        <p14:creationId xmlns:p14="http://schemas.microsoft.com/office/powerpoint/2010/main" val="211033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29E7D5E-C83C-4239-BD61-C82EAEED627C}"/>
              </a:ext>
            </a:extLst>
          </p:cNvPr>
          <p:cNvSpPr/>
          <p:nvPr/>
        </p:nvSpPr>
        <p:spPr>
          <a:xfrm>
            <a:off x="671174" y="923801"/>
            <a:ext cx="738224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základní metody využívané v logistice:</a:t>
            </a:r>
            <a:endParaRPr lang="cs-CZ" sz="2200" dirty="0">
              <a:latin typeface="Arial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analytické metody: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systémová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ABC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hodnotová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nákladů a užitku aj.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matematické metody operační analýzy: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matematické a zejména lineární programování (řezné plány, distribuční problém, dopravní problém aj.)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teorie front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cs-CZ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4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D86A2E93-93B0-40BF-8CB8-03B847CB3CC1}"/>
              </a:ext>
            </a:extLst>
          </p:cNvPr>
          <p:cNvSpPr/>
          <p:nvPr/>
        </p:nvSpPr>
        <p:spPr>
          <a:xfrm>
            <a:off x="532800" y="1051561"/>
            <a:ext cx="7142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metody síťové analýzy a teorie grafů: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CPM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 err="1">
                <a:latin typeface="Arial" charset="0"/>
              </a:rPr>
              <a:t>Pert</a:t>
            </a:r>
            <a:endParaRPr lang="cs-CZ" dirty="0">
              <a:latin typeface="Arial" charset="0"/>
            </a:endParaRP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MPM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 err="1">
                <a:latin typeface="Arial" charset="0"/>
              </a:rPr>
              <a:t>Ganttův</a:t>
            </a:r>
            <a:r>
              <a:rPr lang="cs-CZ" dirty="0">
                <a:latin typeface="Arial" charset="0"/>
              </a:rPr>
              <a:t> diagram aj.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simulační metody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zejména v oblasti řízení zásob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metody prognózování</a:t>
            </a:r>
          </a:p>
          <a:p>
            <a:pPr>
              <a:defRPr/>
            </a:pPr>
            <a:endParaRPr lang="cs-CZ" sz="12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2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D86A2E93-93B0-40BF-8CB8-03B847CB3CC1}"/>
              </a:ext>
            </a:extLst>
          </p:cNvPr>
          <p:cNvSpPr/>
          <p:nvPr/>
        </p:nvSpPr>
        <p:spPr>
          <a:xfrm>
            <a:off x="532800" y="1051561"/>
            <a:ext cx="7142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speciální logistické metody: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i="1" dirty="0">
                <a:latin typeface="Arial" charset="0"/>
              </a:rPr>
              <a:t>Just-in-</a:t>
            </a:r>
            <a:r>
              <a:rPr lang="cs-CZ" i="1" dirty="0" err="1">
                <a:latin typeface="Arial" charset="0"/>
              </a:rPr>
              <a:t>Time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(+ </a:t>
            </a:r>
            <a:r>
              <a:rPr lang="cs-CZ" dirty="0" err="1">
                <a:latin typeface="Arial" charset="0"/>
              </a:rPr>
              <a:t>Kanban</a:t>
            </a:r>
            <a:r>
              <a:rPr lang="cs-CZ" dirty="0">
                <a:latin typeface="Arial" charset="0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centralizace skladů</a:t>
            </a:r>
            <a:r>
              <a:rPr lang="cs-CZ" sz="1650" b="1" dirty="0">
                <a:latin typeface="Arial" charset="0"/>
              </a:rPr>
              <a:t>	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4845" r="90000" b="56556"/>
          <a:stretch/>
        </p:blipFill>
        <p:spPr>
          <a:xfrm>
            <a:off x="4331719" y="1995272"/>
            <a:ext cx="3190389" cy="2002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9635" t="19654" r="61022" b="23682"/>
          <a:stretch/>
        </p:blipFill>
        <p:spPr>
          <a:xfrm>
            <a:off x="1090695" y="2910061"/>
            <a:ext cx="2683130" cy="17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9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E7FADA8-D79A-4939-BCCD-99EA710098C7}"/>
              </a:ext>
            </a:extLst>
          </p:cNvPr>
          <p:cNvSpPr/>
          <p:nvPr/>
        </p:nvSpPr>
        <p:spPr>
          <a:xfrm>
            <a:off x="620043" y="337003"/>
            <a:ext cx="7506318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ČLENĚNÍ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200" b="1" dirty="0">
                <a:latin typeface="Arial" panose="020B0604020202020204" pitchFamily="34" charset="0"/>
              </a:rPr>
              <a:t>Podle úrovně problému</a:t>
            </a:r>
            <a:r>
              <a:rPr lang="cs-CZ" sz="2200" dirty="0">
                <a:latin typeface="Arial" panose="020B0604020202020204" pitchFamily="34" charset="0"/>
              </a:rPr>
              <a:t>:</a:t>
            </a:r>
          </a:p>
          <a:p>
            <a:pPr marL="257175" indent="-257175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latin typeface="Arial" panose="020B0604020202020204" pitchFamily="34" charset="0"/>
              </a:rPr>
              <a:t>Makrologistika</a:t>
            </a:r>
            <a:r>
              <a:rPr lang="cs-CZ" dirty="0" smtClean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latin typeface="+mj-lt"/>
              </a:rPr>
              <a:t>globálními </a:t>
            </a:r>
            <a:r>
              <a:rPr lang="cs-CZ" sz="1600" dirty="0">
                <a:latin typeface="+mj-lt"/>
              </a:rPr>
              <a:t>aspekty </a:t>
            </a:r>
            <a:r>
              <a:rPr lang="cs-CZ" sz="1600" dirty="0" smtClean="0">
                <a:latin typeface="+mj-lt"/>
              </a:rPr>
              <a:t>logistiky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latin typeface="+mj-lt"/>
              </a:rPr>
              <a:t>vysoký </a:t>
            </a:r>
            <a:r>
              <a:rPr lang="cs-CZ" sz="1600" dirty="0">
                <a:latin typeface="+mj-lt"/>
              </a:rPr>
              <a:t>stupeň agregace a </a:t>
            </a:r>
            <a:r>
              <a:rPr lang="cs-CZ" sz="1600" dirty="0" smtClean="0">
                <a:latin typeface="+mj-lt"/>
              </a:rPr>
              <a:t>makroekonomický přístup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latin typeface="+mj-lt"/>
              </a:rPr>
              <a:t>otázky </a:t>
            </a:r>
            <a:r>
              <a:rPr lang="cs-CZ" sz="1600" dirty="0">
                <a:latin typeface="+mj-lt"/>
              </a:rPr>
              <a:t>mezinárodní dopravy, mezinárodní a globální integrace výrobních kapacit, dopravy, spojů, cel, národní či mezinárodní legislativy týkající se přepravy a vlivu na životní </a:t>
            </a:r>
            <a:r>
              <a:rPr lang="cs-CZ" sz="1600" dirty="0" smtClean="0">
                <a:latin typeface="+mj-lt"/>
              </a:rPr>
              <a:t>prostředí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latin typeface="Arial" panose="020B0604020202020204" pitchFamily="34" charset="0"/>
              </a:rPr>
              <a:t>Metalogistika</a:t>
            </a:r>
            <a:r>
              <a:rPr lang="cs-CZ" dirty="0" smtClean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err="1">
                <a:latin typeface="+mj-lt"/>
              </a:rPr>
              <a:t>dodavatelsko</a:t>
            </a:r>
            <a:r>
              <a:rPr lang="cs-CZ" sz="1600" dirty="0">
                <a:latin typeface="+mj-lt"/>
              </a:rPr>
              <a:t> - odběratelské </a:t>
            </a:r>
            <a:r>
              <a:rPr lang="cs-CZ" sz="1600" dirty="0" smtClean="0">
                <a:latin typeface="+mj-lt"/>
              </a:rPr>
              <a:t>vztahy</a:t>
            </a:r>
            <a:endParaRPr lang="cs-CZ" sz="1600" dirty="0">
              <a:latin typeface="+mj-lt"/>
            </a:endParaRP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latin typeface="+mj-lt"/>
              </a:rPr>
              <a:t>dodavatelé </a:t>
            </a:r>
            <a:r>
              <a:rPr lang="cs-CZ" sz="1600" dirty="0">
                <a:latin typeface="+mj-lt"/>
              </a:rPr>
              <a:t>surovin, </a:t>
            </a:r>
            <a:r>
              <a:rPr lang="cs-CZ" sz="1600" dirty="0" smtClean="0">
                <a:latin typeface="+mj-lt"/>
              </a:rPr>
              <a:t>distributoři, zákazníci, logistické podniky, 3 PL, 4PL</a:t>
            </a:r>
            <a:endParaRPr lang="cs-CZ" sz="1600" dirty="0">
              <a:latin typeface="+mj-lt"/>
            </a:endParaRPr>
          </a:p>
          <a:p>
            <a:pPr marL="171450" indent="-285750"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latin typeface="Arial" panose="020B0604020202020204" pitchFamily="34" charset="0"/>
              </a:rPr>
              <a:t>Mikrologistika</a:t>
            </a:r>
            <a:r>
              <a:rPr lang="cs-CZ" dirty="0" smtClean="0"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latin typeface="+mj-lt"/>
              </a:rPr>
              <a:t>řízení </a:t>
            </a:r>
            <a:r>
              <a:rPr lang="cs-CZ" sz="1600" dirty="0">
                <a:latin typeface="+mj-lt"/>
              </a:rPr>
              <a:t>toků materiálu, zboží a služeb uvnitř </a:t>
            </a:r>
            <a:r>
              <a:rPr lang="cs-CZ" sz="1600" dirty="0" smtClean="0">
                <a:latin typeface="+mj-lt"/>
              </a:rPr>
              <a:t>podniku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772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91B81D9-FB7A-4FB9-BBB7-67CE15CDFEC4}"/>
              </a:ext>
            </a:extLst>
          </p:cNvPr>
          <p:cNvSpPr/>
          <p:nvPr/>
        </p:nvSpPr>
        <p:spPr>
          <a:xfrm>
            <a:off x="731020" y="985753"/>
            <a:ext cx="7149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200" dirty="0">
                <a:latin typeface="Arial" panose="020B0604020202020204" pitchFamily="34" charset="0"/>
              </a:rPr>
              <a:t>2. </a:t>
            </a:r>
            <a:r>
              <a:rPr lang="cs-CZ" sz="2200" b="1" dirty="0">
                <a:latin typeface="Arial" panose="020B0604020202020204" pitchFamily="34" charset="0"/>
              </a:rPr>
              <a:t>Podle činností: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výrobní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obchodní </a:t>
            </a:r>
            <a:r>
              <a:rPr lang="cs-CZ" dirty="0" smtClean="0">
                <a:latin typeface="Arial" panose="020B0604020202020204" pitchFamily="34" charset="0"/>
              </a:rPr>
              <a:t>logistika</a:t>
            </a:r>
            <a:endParaRPr lang="cs-CZ" dirty="0">
              <a:latin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nákupní (zásobovací)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distribuční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skladovací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dopravní logistika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864B1C2-0365-4B98-975E-63C09B4C8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16" r="75433" b="29308"/>
          <a:stretch/>
        </p:blipFill>
        <p:spPr>
          <a:xfrm>
            <a:off x="4894564" y="2724176"/>
            <a:ext cx="2246400" cy="1706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551C1EB-5F30-406E-86E7-D9FC5371F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74" r="75433" b="24978"/>
          <a:stretch/>
        </p:blipFill>
        <p:spPr>
          <a:xfrm>
            <a:off x="6326896" y="1484495"/>
            <a:ext cx="1628137" cy="9859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9009788-46F7-46FD-AA4D-A3FB74964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8" t="35611" r="56457" b="52826"/>
          <a:stretch/>
        </p:blipFill>
        <p:spPr>
          <a:xfrm>
            <a:off x="624034" y="3332369"/>
            <a:ext cx="4291459" cy="1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6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1D67AE2C-7713-4B99-B9E6-4018630E9D98}"/>
              </a:ext>
            </a:extLst>
          </p:cNvPr>
          <p:cNvSpPr/>
          <p:nvPr/>
        </p:nvSpPr>
        <p:spPr>
          <a:xfrm>
            <a:off x="591550" y="731013"/>
            <a:ext cx="708932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Role logistiky v ekonomice</a:t>
            </a:r>
            <a:br>
              <a:rPr lang="cs-CZ" sz="2600" b="1" cap="all" dirty="0">
                <a:solidFill>
                  <a:srgbClr val="307871"/>
                </a:solidFill>
                <a:latin typeface="+mj-lt"/>
              </a:rPr>
            </a:b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a v podniku</a:t>
            </a:r>
          </a:p>
          <a:p>
            <a:pPr marL="0" lvl="1">
              <a:defRPr/>
            </a:pPr>
            <a:endParaRPr lang="cs-CZ" sz="1350" b="1" cap="small" dirty="0">
              <a:solidFill>
                <a:srgbClr val="FF0000"/>
              </a:solidFill>
              <a:latin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P</a:t>
            </a:r>
            <a:r>
              <a:rPr lang="cs-CZ" sz="2200" dirty="0" smtClean="0">
                <a:latin typeface="Arial" charset="0"/>
              </a:rPr>
              <a:t>roč </a:t>
            </a:r>
            <a:r>
              <a:rPr lang="cs-CZ" sz="2200" dirty="0">
                <a:latin typeface="Arial" charset="0"/>
              </a:rPr>
              <a:t>zavádět logistiku do </a:t>
            </a:r>
            <a:r>
              <a:rPr lang="cs-CZ" sz="2200" dirty="0" smtClean="0">
                <a:latin typeface="Arial" charset="0"/>
              </a:rPr>
              <a:t>podniku?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latin typeface="Arial" charset="0"/>
              </a:rPr>
              <a:t>signály nefunkční logistiky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latin typeface="Arial" charset="0"/>
              </a:rPr>
              <a:t>trendy</a:t>
            </a:r>
            <a:endParaRPr lang="cs-CZ" sz="2200" dirty="0">
              <a:latin typeface="Arial" charset="0"/>
            </a:endParaRPr>
          </a:p>
          <a:p>
            <a:pPr eaLnBrk="1" hangingPunct="1">
              <a:defRPr/>
            </a:pPr>
            <a:endParaRPr lang="cs-CZ" sz="1350" dirty="0">
              <a:latin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001" t="32856" r="62741" b="15771"/>
          <a:stretch/>
        </p:blipFill>
        <p:spPr>
          <a:xfrm>
            <a:off x="5214784" y="2401502"/>
            <a:ext cx="3215148" cy="20451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645742" y="45203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 smtClean="0"/>
              <a:t>Zdroj: </a:t>
            </a:r>
            <a:r>
              <a:rPr lang="en-GB" sz="800" dirty="0" smtClean="0"/>
              <a:t>https</a:t>
            </a:r>
            <a:r>
              <a:rPr lang="en-GB" sz="800" dirty="0"/>
              <a:t>://www.businessinfo.cz/clanky/budoucnost-logistiky-internet-veci-a-chytrejsi-sklady/</a:t>
            </a:r>
          </a:p>
        </p:txBody>
      </p:sp>
    </p:spTree>
    <p:extLst>
      <p:ext uri="{BB962C8B-B14F-4D97-AF65-F5344CB8AC3E}">
        <p14:creationId xmlns:p14="http://schemas.microsoft.com/office/powerpoint/2010/main" val="2704396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DCF28DE4-3378-4833-A824-41DCB3DEE720}"/>
              </a:ext>
            </a:extLst>
          </p:cNvPr>
          <p:cNvSpPr/>
          <p:nvPr/>
        </p:nvSpPr>
        <p:spPr>
          <a:xfrm>
            <a:off x="482400" y="628601"/>
            <a:ext cx="728639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Organizační zabezpečení logistiky podniku</a:t>
            </a:r>
          </a:p>
          <a:p>
            <a:pPr algn="ctr" eaLnBrk="1" hangingPunct="1">
              <a:defRPr/>
            </a:pPr>
            <a:endParaRPr lang="cs-CZ" sz="1400" b="1" cap="all" dirty="0">
              <a:solidFill>
                <a:srgbClr val="307871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neexistuje jednoznačně vhodné řešení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důležitá je zejména vazba logistiky a marketingu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altLang="cs-CZ" sz="2200" dirty="0">
                <a:latin typeface="Arial" panose="020B0604020202020204" pitchFamily="34" charset="0"/>
              </a:rPr>
              <a:t>zřízením organizačního útvaru logistiky nelze automaticky předpokládat, že dojde ke zvýšení prosperity podniku</a:t>
            </a:r>
          </a:p>
          <a:p>
            <a:pPr marL="1085850" lvl="2" indent="-285750">
              <a:buFont typeface="Wingdings" panose="05000000000000000000" pitchFamily="2" charset="2"/>
              <a:buChar char="q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1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7" name="obrázek 17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79" y="1195481"/>
            <a:ext cx="4739522" cy="33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0782" y="703038"/>
            <a:ext cx="72809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Dodavatelský řetězec (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supply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 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chain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335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/>
          </a:p>
          <a:p>
            <a:pPr lvl="0"/>
            <a:r>
              <a:rPr lang="cs-CZ" sz="3100" b="1" dirty="0"/>
              <a:t>Logistika</a:t>
            </a:r>
          </a:p>
          <a:p>
            <a:pPr lvl="0"/>
            <a:r>
              <a:rPr lang="cs-CZ" sz="3100" b="1" dirty="0"/>
              <a:t>-</a:t>
            </a:r>
          </a:p>
          <a:p>
            <a:pPr lvl="0"/>
            <a:r>
              <a:rPr lang="cs-CZ" sz="3100" b="1" dirty="0"/>
              <a:t>Úvod do problematiky 2. část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475003"/>
            <a:ext cx="3604568" cy="29209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Znaky logistiky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Cíle </a:t>
            </a: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logistiky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Metody logistiky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Klasifikace logistiky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Role logistiky v podniku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Organizační zabezpečení logistiky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Dodavatelský </a:t>
            </a:r>
            <a:r>
              <a:rPr lang="cs-CZ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řetězec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Logistické činnosti</a:t>
            </a: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235107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řízení dodavatelského řetězce (SCM):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základní otázka: Co, kdy, kde a jak vyrábět, jak přepravovat apod. tak, aby byly na požadované úrovni splněny požadavky konečného zákazníka?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odpověď zná obvykle jen přímý dodavatel zboží konečnému zákazníkovi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ostatní články řetězce většinou odkázány na informace zprostředkované a na vlastní předpovědi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b="1" dirty="0">
                <a:latin typeface="Arial" charset="0"/>
              </a:rPr>
              <a:t>poptávka konečných zákazníků je stále náhodnější</a:t>
            </a: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4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110201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koordinace a spolupráce mezi jednotlivými články v řetězci: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zkracování dodací lhůty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stavu zásob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celkových nákladů dodavatelského systému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dosažení synergických efektů a odstranění negativních efektů spojených s nedostatkem nebo úplnou absencí koordinace a spolupráce mezi prvky systému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23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235107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plánování a řízení všech aktivit, které vyžaduje vyhledávání zdrojů, nákup, transformaci zdrojů a realizaci dalších logistických aktivit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 smtClean="0">
                <a:latin typeface="Arial" charset="0"/>
              </a:rPr>
              <a:t>nutnost </a:t>
            </a:r>
            <a:r>
              <a:rPr lang="cs-CZ" dirty="0">
                <a:latin typeface="Arial" charset="0"/>
              </a:rPr>
              <a:t>využit moderní komunikační prostředky:</a:t>
            </a:r>
          </a:p>
          <a:p>
            <a:pPr marL="1257300" lvl="3" indent="-34290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při výměně informací v dodavatelském systému</a:t>
            </a:r>
          </a:p>
          <a:p>
            <a:pPr marL="1257300" lvl="3" indent="-34290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při implementaci moderních logistických přístupů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koordinace s výrobou, marketingem, prodejem, navrhováním výrobků, financováním a informačními </a:t>
            </a:r>
            <a:r>
              <a:rPr lang="cs-CZ" dirty="0" smtClean="0">
                <a:latin typeface="Arial" charset="0"/>
              </a:rPr>
              <a:t>technologiemi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 smtClean="0">
                <a:latin typeface="Arial" charset="0"/>
              </a:rPr>
              <a:t>Přístupy k SCM – automobilky, obchodní řetězce, Japonsko (</a:t>
            </a:r>
            <a:r>
              <a:rPr lang="cs-CZ" dirty="0" err="1" smtClean="0">
                <a:latin typeface="Arial" charset="0"/>
              </a:rPr>
              <a:t>Keiretsu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96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Objekt 3"/>
          <p:cNvGraphicFramePr>
            <a:graphicFrameLocks noChangeAspect="1"/>
          </p:cNvGraphicFramePr>
          <p:nvPr>
            <p:extLst/>
          </p:nvPr>
        </p:nvGraphicFramePr>
        <p:xfrm>
          <a:off x="1488744" y="1239316"/>
          <a:ext cx="5758685" cy="383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Rastrový obrázek" r:id="rId4" imgW="3905795" imgH="2657846" progId="Paint.Picture">
                  <p:embed/>
                </p:oleObj>
              </mc:Choice>
              <mc:Fallback>
                <p:oleObj name="Rastrový obrázek" r:id="rId4" imgW="3905795" imgH="26578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744" y="1239316"/>
                        <a:ext cx="5758685" cy="3831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800934" y="628601"/>
            <a:ext cx="6634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200" b="1" cap="small" dirty="0">
                <a:solidFill>
                  <a:srgbClr val="307871"/>
                </a:solidFill>
                <a:latin typeface="+mj-lt"/>
              </a:rPr>
              <a:t>INTEGRACE LOGISTICKÝCH ČINNOSTÍ V SCM</a:t>
            </a:r>
          </a:p>
        </p:txBody>
      </p:sp>
    </p:spTree>
    <p:extLst>
      <p:ext uri="{BB962C8B-B14F-4D97-AF65-F5344CB8AC3E}">
        <p14:creationId xmlns:p14="http://schemas.microsoft.com/office/powerpoint/2010/main" val="3342430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3861" y="823562"/>
            <a:ext cx="7248457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logistika je ta část řízení dodavatelského řetězce, která plánuje, realizuje a efektivně a účinně řídí: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toky směrem vpřed i zpět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skladování zboží, služeb a příslušných informací od místa původu do místa spotřeby tak, aby byly splněny požadavky </a:t>
            </a:r>
            <a:r>
              <a:rPr lang="cs-CZ" dirty="0" smtClean="0">
                <a:latin typeface="Arial" charset="0"/>
              </a:rPr>
              <a:t>zákazníka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zapojení logistiky do všech úrovní plánování a realizace: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strategické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operativní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taktické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endParaRPr lang="cs-CZ" dirty="0" smtClean="0">
              <a:latin typeface="Arial" charset="0"/>
            </a:endParaRPr>
          </a:p>
          <a:p>
            <a:pPr lvl="1">
              <a:spcBef>
                <a:spcPts val="430"/>
              </a:spcBef>
              <a:defRPr/>
            </a:pPr>
            <a:r>
              <a:rPr lang="cs-CZ" dirty="0" smtClean="0">
                <a:latin typeface="Arial" charset="0"/>
              </a:rPr>
              <a:t> </a:t>
            </a: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78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64529" y="266868"/>
            <a:ext cx="71750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Logistické </a:t>
            </a:r>
            <a:r>
              <a:rPr lang="cs-CZ" altLang="cs-CZ" sz="2600" b="1" cap="all" dirty="0" smtClean="0">
                <a:solidFill>
                  <a:srgbClr val="307871"/>
                </a:solidFill>
                <a:latin typeface="+mj-lt"/>
              </a:rPr>
              <a:t>činnosti</a:t>
            </a:r>
          </a:p>
          <a:p>
            <a:pPr>
              <a:spcBef>
                <a:spcPct val="0"/>
              </a:spcBef>
            </a:pPr>
            <a:endParaRPr lang="cs-CZ" altLang="cs-CZ" sz="2600" b="1" cap="all" dirty="0" smtClean="0">
              <a:solidFill>
                <a:srgbClr val="307871"/>
              </a:solidFill>
              <a:latin typeface="+mj-lt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Zákaznický servis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Prognózování poptávky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Řízení stavu zásob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Logistická komunikace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Manipulace s materiálem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Vyřizování </a:t>
            </a:r>
            <a:r>
              <a:rPr lang="cs-CZ" altLang="cs-CZ" dirty="0" smtClean="0">
                <a:latin typeface="Arial" charset="0"/>
              </a:rPr>
              <a:t>objednávek - objednávkový cyklus</a:t>
            </a:r>
            <a:endParaRPr lang="cs-CZ" altLang="cs-CZ" dirty="0">
              <a:latin typeface="Arial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Balení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Podpora servisu a náhradní díly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dirty="0">
                <a:latin typeface="Arial" charset="0"/>
              </a:rPr>
              <a:t>Stanovení místa výroby a 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Pořizování/ </a:t>
            </a:r>
            <a:r>
              <a:rPr lang="cs-CZ" altLang="cs-CZ" dirty="0" smtClean="0">
                <a:latin typeface="Arial" charset="0"/>
              </a:rPr>
              <a:t>Nákup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 smtClean="0">
                <a:latin typeface="Arial" charset="0"/>
              </a:rPr>
              <a:t>Manipulace s vráceným zbožím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 smtClean="0">
                <a:latin typeface="Arial" charset="0"/>
              </a:rPr>
              <a:t>Zpětná (reverzní) logistika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 smtClean="0">
                <a:latin typeface="Arial" charset="0"/>
              </a:rPr>
              <a:t>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 smtClean="0">
                <a:latin typeface="Arial" charset="0"/>
              </a:rPr>
              <a:t>Doprava a přeprava</a:t>
            </a:r>
            <a:endParaRPr lang="cs-CZ" altLang="cs-CZ" dirty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83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Group 42">
            <a:extLst>
              <a:ext uri="{FF2B5EF4-FFF2-40B4-BE49-F238E27FC236}">
                <a16:creationId xmlns="" xmlns:a16="http://schemas.microsoft.com/office/drawing/2014/main" id="{B12FEB9A-FBBF-456E-AEB4-6AFF05CE4945}"/>
              </a:ext>
            </a:extLst>
          </p:cNvPr>
          <p:cNvGrpSpPr>
            <a:grpSpLocks/>
          </p:cNvGrpSpPr>
          <p:nvPr/>
        </p:nvGrpSpPr>
        <p:grpSpPr bwMode="auto">
          <a:xfrm>
            <a:off x="1310400" y="397045"/>
            <a:ext cx="5893420" cy="4349409"/>
            <a:chOff x="-467" y="-1972"/>
            <a:chExt cx="4687" cy="445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Text Box 16">
              <a:extLst>
                <a:ext uri="{FF2B5EF4-FFF2-40B4-BE49-F238E27FC236}">
                  <a16:creationId xmlns="" xmlns:a16="http://schemas.microsoft.com/office/drawing/2014/main" id="{164FC0A8-4669-4758-91E1-AAEDC693F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" y="-1972"/>
              <a:ext cx="2449" cy="820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l" fontAlgn="base">
                <a:spcAft>
                  <a:spcPts val="0"/>
                </a:spcAft>
              </a:pPr>
              <a:r>
                <a:rPr lang="cs-CZ" sz="1200" b="1" u="sng" kern="1200" dirty="0">
                  <a:effectLst/>
                  <a:ea typeface="Times New Roman"/>
                  <a:cs typeface="Times New Roman"/>
                </a:rPr>
                <a:t>Úroveň zákaznického servisu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Zákaznický servis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Podpora servisu a náhradní díly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Manipulace s vráceným zbožím</a:t>
              </a:r>
              <a:endParaRPr lang="cs-CZ" sz="1200" dirty="0">
                <a:effectLst/>
                <a:ea typeface="Times New Roman"/>
              </a:endParaRPr>
            </a:p>
          </p:txBody>
        </p:sp>
        <p:sp>
          <p:nvSpPr>
            <p:cNvPr id="8" name="Text Box 21">
              <a:extLst>
                <a:ext uri="{FF2B5EF4-FFF2-40B4-BE49-F238E27FC236}">
                  <a16:creationId xmlns="" xmlns:a16="http://schemas.microsoft.com/office/drawing/2014/main" id="{10F05929-C89B-4113-803F-CA77E3F07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7" y="-813"/>
              <a:ext cx="1653" cy="642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l" fontAlgn="base">
                <a:spcAft>
                  <a:spcPts val="0"/>
                </a:spcAft>
              </a:pPr>
              <a:r>
                <a:rPr lang="cs-CZ" sz="1200" b="1" u="sng" kern="1200">
                  <a:effectLst/>
                  <a:ea typeface="Times New Roman"/>
                  <a:cs typeface="Times New Roman"/>
                </a:rPr>
                <a:t>Přepravní náklady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Doprava a přeprava</a:t>
              </a:r>
              <a:endParaRPr lang="cs-CZ" sz="1200">
                <a:effectLst/>
                <a:ea typeface="Times New Roman"/>
              </a:endParaRPr>
            </a:p>
          </p:txBody>
        </p:sp>
        <p:sp>
          <p:nvSpPr>
            <p:cNvPr id="9" name="Text Box 22">
              <a:extLst>
                <a:ext uri="{FF2B5EF4-FFF2-40B4-BE49-F238E27FC236}">
                  <a16:creationId xmlns="" xmlns:a16="http://schemas.microsoft.com/office/drawing/2014/main" id="{254E4FFB-6F33-42E4-9AE5-0CAFA3042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7" y="373"/>
              <a:ext cx="1653" cy="875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l" fontAlgn="base">
                <a:spcAft>
                  <a:spcPts val="0"/>
                </a:spcAft>
              </a:pPr>
              <a:r>
                <a:rPr lang="cs-CZ" sz="1200" b="1" u="sng" kern="1200" dirty="0">
                  <a:effectLst/>
                  <a:ea typeface="Times New Roman"/>
                  <a:cs typeface="Times New Roman"/>
                </a:rPr>
                <a:t>Skladovací náklady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Skladování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Výběr místa výroby a skladů</a:t>
              </a:r>
              <a:endParaRPr lang="cs-CZ" sz="1200" dirty="0">
                <a:effectLst/>
                <a:ea typeface="Times New Roman"/>
              </a:endParaRPr>
            </a:p>
          </p:txBody>
        </p:sp>
        <p:sp>
          <p:nvSpPr>
            <p:cNvPr id="10" name="Text Box 23">
              <a:extLst>
                <a:ext uri="{FF2B5EF4-FFF2-40B4-BE49-F238E27FC236}">
                  <a16:creationId xmlns="" xmlns:a16="http://schemas.microsoft.com/office/drawing/2014/main" id="{5F6B7477-B7C3-44A6-9502-C7E670500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" y="1596"/>
              <a:ext cx="2449" cy="882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l" fontAlgn="base">
                <a:spcAft>
                  <a:spcPts val="0"/>
                </a:spcAft>
              </a:pPr>
              <a:r>
                <a:rPr lang="cs-CZ" sz="1200" b="1" u="sng" kern="1200">
                  <a:effectLst/>
                  <a:ea typeface="Times New Roman"/>
                  <a:cs typeface="Times New Roman"/>
                </a:rPr>
                <a:t>Náklady na vyřizování objednávek  a IS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Vyřizování objednávek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Logistická komunikace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Prognózování poptávky</a:t>
              </a:r>
              <a:endParaRPr lang="cs-CZ" sz="1200">
                <a:effectLst/>
                <a:ea typeface="Times New Roman"/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="" xmlns:a16="http://schemas.microsoft.com/office/drawing/2014/main" id="{FFAE904B-C7C6-4C47-BDDA-0CFD99778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" y="378"/>
              <a:ext cx="2006" cy="644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l" fontAlgn="base">
                <a:spcAft>
                  <a:spcPts val="0"/>
                </a:spcAft>
              </a:pPr>
              <a:r>
                <a:rPr lang="cs-CZ" sz="1200" b="1" u="sng" kern="1200">
                  <a:effectLst/>
                  <a:ea typeface="Times New Roman"/>
                  <a:cs typeface="Times New Roman"/>
                </a:rPr>
                <a:t>Množstevní náklady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Manipulace s materiálem</a:t>
              </a:r>
              <a:endParaRPr lang="cs-CZ" sz="1200">
                <a:effectLst/>
                <a:ea typeface="Times New Roman"/>
              </a:endParaRPr>
            </a:p>
            <a:p>
              <a:pPr marL="342900" lvl="0" indent="-342900" algn="l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>
                  <a:effectLst/>
                  <a:ea typeface="Times New Roman"/>
                  <a:cs typeface="Times New Roman"/>
                </a:rPr>
                <a:t>Pořizování/Nákup</a:t>
              </a:r>
              <a:endParaRPr lang="cs-CZ" sz="1200">
                <a:effectLst/>
                <a:ea typeface="Times New Roman"/>
              </a:endParaRPr>
            </a:p>
            <a:p>
              <a:pPr algn="l" fontAlgn="base">
                <a:spcAft>
                  <a:spcPts val="0"/>
                </a:spcAft>
              </a:pPr>
              <a:r>
                <a:rPr lang="cs-CZ" sz="1200">
                  <a:effectLst/>
                  <a:ea typeface="Times New Roman"/>
                </a:rPr>
                <a:t> </a:t>
              </a:r>
            </a:p>
          </p:txBody>
        </p:sp>
        <p:sp>
          <p:nvSpPr>
            <p:cNvPr id="12" name="Text Box 25">
              <a:extLst>
                <a:ext uri="{FF2B5EF4-FFF2-40B4-BE49-F238E27FC236}">
                  <a16:creationId xmlns="" xmlns:a16="http://schemas.microsoft.com/office/drawing/2014/main" id="{9313D668-4834-4B04-B66E-E693855F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" y="-813"/>
              <a:ext cx="2006" cy="900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algn="just" fontAlgn="base">
                <a:spcAft>
                  <a:spcPts val="0"/>
                </a:spcAft>
              </a:pPr>
              <a:r>
                <a:rPr lang="cs-CZ" sz="1200" b="1" u="sng" kern="1200" dirty="0">
                  <a:effectLst/>
                  <a:ea typeface="Times New Roman"/>
                  <a:cs typeface="Times New Roman"/>
                </a:rPr>
                <a:t>Náklady na udržování zásob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just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Řízení stavu zásob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just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Balení</a:t>
              </a:r>
              <a:endParaRPr lang="cs-CZ" sz="1200" dirty="0">
                <a:effectLst/>
                <a:ea typeface="Times New Roman"/>
              </a:endParaRPr>
            </a:p>
            <a:p>
              <a:pPr marL="342900" lvl="0" indent="-342900" algn="just" fontAlgn="base">
                <a:spcAft>
                  <a:spcPts val="0"/>
                </a:spcAft>
                <a:buFont typeface="Symbol"/>
                <a:buChar char=""/>
              </a:pPr>
              <a:r>
                <a:rPr lang="cs-CZ" sz="1200" b="1" kern="1200" dirty="0">
                  <a:effectLst/>
                  <a:ea typeface="Times New Roman"/>
                  <a:cs typeface="Times New Roman"/>
                </a:rPr>
                <a:t>Zpětná logistika</a:t>
              </a:r>
              <a:endParaRPr lang="cs-CZ" sz="1200" dirty="0">
                <a:effectLst/>
                <a:ea typeface="Times New Roman"/>
              </a:endParaRPr>
            </a:p>
          </p:txBody>
        </p:sp>
        <p:cxnSp>
          <p:nvCxnSpPr>
            <p:cNvPr id="13" name="Line 27">
              <a:extLst>
                <a:ext uri="{FF2B5EF4-FFF2-40B4-BE49-F238E27FC236}">
                  <a16:creationId xmlns="" xmlns:a16="http://schemas.microsoft.com/office/drawing/2014/main" id="{8145A721-8EBD-4C4A-BCA5-D5EA56E9ABB4}"/>
                </a:ext>
              </a:extLst>
            </p:cNvPr>
            <p:cNvCxnSpPr/>
            <p:nvPr/>
          </p:nvCxnSpPr>
          <p:spPr bwMode="auto">
            <a:xfrm flipV="1">
              <a:off x="376" y="87"/>
              <a:ext cx="0" cy="291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4" name="Line 28">
              <a:extLst>
                <a:ext uri="{FF2B5EF4-FFF2-40B4-BE49-F238E27FC236}">
                  <a16:creationId xmlns="" xmlns:a16="http://schemas.microsoft.com/office/drawing/2014/main" id="{82B47AC2-60F9-4F81-BB18-D3339BAA9A9A}"/>
                </a:ext>
              </a:extLst>
            </p:cNvPr>
            <p:cNvCxnSpPr/>
            <p:nvPr/>
          </p:nvCxnSpPr>
          <p:spPr bwMode="auto">
            <a:xfrm flipV="1">
              <a:off x="3694" y="-171"/>
              <a:ext cx="0" cy="54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5" name="Line 29">
              <a:extLst>
                <a:ext uri="{FF2B5EF4-FFF2-40B4-BE49-F238E27FC236}">
                  <a16:creationId xmlns="" xmlns:a16="http://schemas.microsoft.com/office/drawing/2014/main" id="{4091C1C0-35DF-48CE-A7C9-BAFD498CE70B}"/>
                </a:ext>
              </a:extLst>
            </p:cNvPr>
            <p:cNvCxnSpPr/>
            <p:nvPr/>
          </p:nvCxnSpPr>
          <p:spPr bwMode="auto">
            <a:xfrm flipV="1">
              <a:off x="329" y="-1152"/>
              <a:ext cx="664" cy="33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6" name="Line 30">
              <a:extLst>
                <a:ext uri="{FF2B5EF4-FFF2-40B4-BE49-F238E27FC236}">
                  <a16:creationId xmlns="" xmlns:a16="http://schemas.microsoft.com/office/drawing/2014/main" id="{A838F6F0-4BCD-4B35-9662-D0AE7719A7E5}"/>
                </a:ext>
              </a:extLst>
            </p:cNvPr>
            <p:cNvCxnSpPr/>
            <p:nvPr/>
          </p:nvCxnSpPr>
          <p:spPr bwMode="auto">
            <a:xfrm flipH="1" flipV="1">
              <a:off x="2956" y="-1152"/>
              <a:ext cx="745" cy="33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7" name="Line 31">
              <a:extLst>
                <a:ext uri="{FF2B5EF4-FFF2-40B4-BE49-F238E27FC236}">
                  <a16:creationId xmlns="" xmlns:a16="http://schemas.microsoft.com/office/drawing/2014/main" id="{A19D3EB4-D463-4BCF-889C-A8D30930D581}"/>
                </a:ext>
              </a:extLst>
            </p:cNvPr>
            <p:cNvCxnSpPr/>
            <p:nvPr/>
          </p:nvCxnSpPr>
          <p:spPr bwMode="auto">
            <a:xfrm flipH="1" flipV="1">
              <a:off x="2171" y="-1152"/>
              <a:ext cx="459" cy="153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8" name="Line 32">
              <a:extLst>
                <a:ext uri="{FF2B5EF4-FFF2-40B4-BE49-F238E27FC236}">
                  <a16:creationId xmlns="" xmlns:a16="http://schemas.microsoft.com/office/drawing/2014/main" id="{1D2C063C-71CA-40D8-9F74-5E056535D0F9}"/>
                </a:ext>
              </a:extLst>
            </p:cNvPr>
            <p:cNvCxnSpPr>
              <a:endCxn id="9" idx="2"/>
            </p:cNvCxnSpPr>
            <p:nvPr/>
          </p:nvCxnSpPr>
          <p:spPr bwMode="auto">
            <a:xfrm flipV="1">
              <a:off x="2903" y="1248"/>
              <a:ext cx="490" cy="34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19" name="Line 33">
              <a:extLst>
                <a:ext uri="{FF2B5EF4-FFF2-40B4-BE49-F238E27FC236}">
                  <a16:creationId xmlns="" xmlns:a16="http://schemas.microsoft.com/office/drawing/2014/main" id="{4DD67D12-285B-4870-ACB0-D21D0302C1EF}"/>
                </a:ext>
              </a:extLst>
            </p:cNvPr>
            <p:cNvCxnSpPr>
              <a:endCxn id="8" idx="1"/>
            </p:cNvCxnSpPr>
            <p:nvPr/>
          </p:nvCxnSpPr>
          <p:spPr bwMode="auto">
            <a:xfrm>
              <a:off x="1539" y="-500"/>
              <a:ext cx="1028" cy="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0" name="Line 35">
              <a:extLst>
                <a:ext uri="{FF2B5EF4-FFF2-40B4-BE49-F238E27FC236}">
                  <a16:creationId xmlns="" xmlns:a16="http://schemas.microsoft.com/office/drawing/2014/main" id="{A965FF37-A990-422F-9D8A-A9F4936CBFF4}"/>
                </a:ext>
              </a:extLst>
            </p:cNvPr>
            <p:cNvCxnSpPr/>
            <p:nvPr/>
          </p:nvCxnSpPr>
          <p:spPr bwMode="auto">
            <a:xfrm flipV="1">
              <a:off x="2043" y="-1152"/>
              <a:ext cx="10" cy="274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1" name="Line 36">
              <a:extLst>
                <a:ext uri="{FF2B5EF4-FFF2-40B4-BE49-F238E27FC236}">
                  <a16:creationId xmlns="" xmlns:a16="http://schemas.microsoft.com/office/drawing/2014/main" id="{3322DADA-F5DA-44F1-9AE7-857737FCCC28}"/>
                </a:ext>
              </a:extLst>
            </p:cNvPr>
            <p:cNvCxnSpPr/>
            <p:nvPr/>
          </p:nvCxnSpPr>
          <p:spPr bwMode="auto">
            <a:xfrm flipV="1">
              <a:off x="1539" y="-382"/>
              <a:ext cx="1028" cy="93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2" name="Line 37">
              <a:extLst>
                <a:ext uri="{FF2B5EF4-FFF2-40B4-BE49-F238E27FC236}">
                  <a16:creationId xmlns="" xmlns:a16="http://schemas.microsoft.com/office/drawing/2014/main" id="{CC3ED924-12B4-4141-8FEB-90407385879F}"/>
                </a:ext>
              </a:extLst>
            </p:cNvPr>
            <p:cNvCxnSpPr/>
            <p:nvPr/>
          </p:nvCxnSpPr>
          <p:spPr bwMode="auto">
            <a:xfrm flipH="1" flipV="1">
              <a:off x="1539" y="-382"/>
              <a:ext cx="1028" cy="973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3" name="Line 38">
              <a:extLst>
                <a:ext uri="{FF2B5EF4-FFF2-40B4-BE49-F238E27FC236}">
                  <a16:creationId xmlns="" xmlns:a16="http://schemas.microsoft.com/office/drawing/2014/main" id="{48CA177A-9121-45E8-A3B4-34B3E2985007}"/>
                </a:ext>
              </a:extLst>
            </p:cNvPr>
            <p:cNvCxnSpPr/>
            <p:nvPr/>
          </p:nvCxnSpPr>
          <p:spPr bwMode="auto">
            <a:xfrm flipH="1" flipV="1">
              <a:off x="408" y="1022"/>
              <a:ext cx="657" cy="57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4" name="Line 39">
              <a:extLst>
                <a:ext uri="{FF2B5EF4-FFF2-40B4-BE49-F238E27FC236}">
                  <a16:creationId xmlns="" xmlns:a16="http://schemas.microsoft.com/office/drawing/2014/main" id="{C8ED7BCF-B5D8-4C39-81A0-22106569A63D}"/>
                </a:ext>
              </a:extLst>
            </p:cNvPr>
            <p:cNvCxnSpPr/>
            <p:nvPr/>
          </p:nvCxnSpPr>
          <p:spPr bwMode="auto">
            <a:xfrm flipV="1">
              <a:off x="1455" y="-1152"/>
              <a:ext cx="441" cy="153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5" name="Line 40">
              <a:extLst>
                <a:ext uri="{FF2B5EF4-FFF2-40B4-BE49-F238E27FC236}">
                  <a16:creationId xmlns="" xmlns:a16="http://schemas.microsoft.com/office/drawing/2014/main" id="{C3CFEE9B-3389-4B5A-91D3-DDAAC09AE24D}"/>
                </a:ext>
              </a:extLst>
            </p:cNvPr>
            <p:cNvCxnSpPr/>
            <p:nvPr/>
          </p:nvCxnSpPr>
          <p:spPr bwMode="auto">
            <a:xfrm flipH="1" flipV="1">
              <a:off x="1539" y="-253"/>
              <a:ext cx="357" cy="184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6" name="Line 41">
              <a:extLst>
                <a:ext uri="{FF2B5EF4-FFF2-40B4-BE49-F238E27FC236}">
                  <a16:creationId xmlns="" xmlns:a16="http://schemas.microsoft.com/office/drawing/2014/main" id="{7D6CDD04-1BF8-47C6-B08B-FCDE6E4BFA1D}"/>
                </a:ext>
              </a:extLst>
            </p:cNvPr>
            <p:cNvCxnSpPr/>
            <p:nvPr/>
          </p:nvCxnSpPr>
          <p:spPr bwMode="auto">
            <a:xfrm flipV="1">
              <a:off x="2221" y="-253"/>
              <a:ext cx="346" cy="184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  <p:cxnSp>
          <p:nvCxnSpPr>
            <p:cNvPr id="27" name="Line 33">
              <a:extLst>
                <a:ext uri="{FF2B5EF4-FFF2-40B4-BE49-F238E27FC236}">
                  <a16:creationId xmlns="" xmlns:a16="http://schemas.microsoft.com/office/drawing/2014/main" id="{11B36DA3-F2B7-4E24-ABCE-503DB38A2D9C}"/>
                </a:ext>
              </a:extLst>
            </p:cNvPr>
            <p:cNvCxnSpPr/>
            <p:nvPr/>
          </p:nvCxnSpPr>
          <p:spPr bwMode="auto">
            <a:xfrm>
              <a:off x="1539" y="699"/>
              <a:ext cx="1028" cy="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/>
          </p:spPr>
        </p:cxnSp>
      </p:grpSp>
    </p:spTree>
    <p:extLst>
      <p:ext uri="{BB962C8B-B14F-4D97-AF65-F5344CB8AC3E}">
        <p14:creationId xmlns:p14="http://schemas.microsoft.com/office/powerpoint/2010/main" val="2350883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850349" y="43239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cs-CZ" sz="21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 přednášky</a:t>
            </a:r>
            <a:endParaRPr lang="en-GB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2387" y="1160104"/>
            <a:ext cx="7617378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Umíte: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Definovat cíle logistiky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Popsat dodavatelský řetězec a požadavky na jeho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Klasifikovat logistiku z různých úhlů pohledu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Vysvětlit roli logistiky v podniku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Uvézt možnosti organizačního zabezpečení logistiky v podniku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Stručně charakterizovat metody </a:t>
            </a:r>
            <a:r>
              <a:rPr lang="cs-C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logistiky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Vysvětlit význam SCM a řízení logistiky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Vyjmenovat logistické činnosti</a:t>
            </a:r>
            <a:endParaRPr lang="cs-CZ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9929177D-31C2-47AA-A91F-9F51EFC564D6}"/>
              </a:ext>
            </a:extLst>
          </p:cNvPr>
          <p:cNvSpPr/>
          <p:nvPr/>
        </p:nvSpPr>
        <p:spPr>
          <a:xfrm>
            <a:off x="310906" y="815967"/>
            <a:ext cx="739248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Znaky současné logistiky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 smtClean="0">
                <a:latin typeface="Arial" charset="0"/>
              </a:rPr>
              <a:t>logisticky </a:t>
            </a:r>
            <a:r>
              <a:rPr lang="cs-CZ" altLang="cs-CZ" sz="2200" b="1" dirty="0">
                <a:latin typeface="Arial" charset="0"/>
              </a:rPr>
              <a:t>myslet a konat</a:t>
            </a:r>
            <a:r>
              <a:rPr lang="cs-CZ" altLang="cs-CZ" sz="2200" dirty="0">
                <a:latin typeface="Arial" charset="0"/>
              </a:rPr>
              <a:t> = hledat časové úspory, úspory v nákladech, usilovat o účinné propojení aktivit zásobovacích, výrobních a obchodních, uplatňovat pružnou organizační strukturu s cílem celkově snížit vázanost oběžných prostředků, zvýšit plynulost výroby a zbožím </a:t>
            </a:r>
            <a:r>
              <a:rPr lang="cs-CZ" altLang="cs-CZ" sz="2200" b="1" dirty="0">
                <a:latin typeface="Arial" charset="0"/>
              </a:rPr>
              <a:t>uspokojit potřeby zákazníků</a:t>
            </a:r>
          </a:p>
        </p:txBody>
      </p:sp>
    </p:spTree>
    <p:extLst>
      <p:ext uri="{BB962C8B-B14F-4D97-AF65-F5344CB8AC3E}">
        <p14:creationId xmlns:p14="http://schemas.microsoft.com/office/powerpoint/2010/main" val="71707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9B74671-5F8B-4876-A677-FA5AF91BC138}"/>
              </a:ext>
            </a:extLst>
          </p:cNvPr>
          <p:cNvSpPr/>
          <p:nvPr/>
        </p:nvSpPr>
        <p:spPr>
          <a:xfrm>
            <a:off x="612246" y="950602"/>
            <a:ext cx="7383462" cy="29751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základní znaky: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komplexnost a systémový přístup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pojetí dynamiky objektu, resp. jeho transformace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přístup k časovým, prostorovým a ekonomickým rozporům a vztah k tržnímu prostředí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vztah k řídící </a:t>
            </a:r>
            <a:r>
              <a:rPr lang="cs-CZ" dirty="0" smtClean="0">
                <a:latin typeface="Arial" charset="0"/>
              </a:rPr>
              <a:t>praxi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cs-CZ" dirty="0" smtClean="0">
                <a:latin typeface="Arial" charset="0"/>
              </a:rPr>
              <a:t>1956 - </a:t>
            </a:r>
            <a:r>
              <a:rPr lang="cs-CZ" b="1" dirty="0" smtClean="0">
                <a:latin typeface="Arial" charset="0"/>
              </a:rPr>
              <a:t>koncepce </a:t>
            </a:r>
            <a:r>
              <a:rPr lang="cs-CZ" b="1" dirty="0">
                <a:latin typeface="Arial" charset="0"/>
              </a:rPr>
              <a:t>celkových nákladů</a:t>
            </a:r>
            <a:r>
              <a:rPr lang="cs-CZ" dirty="0">
                <a:latin typeface="Arial" charset="0"/>
              </a:rPr>
              <a:t> </a:t>
            </a:r>
            <a:r>
              <a:rPr lang="cs-CZ" i="1" dirty="0" smtClean="0">
                <a:latin typeface="Arial" charset="0"/>
              </a:rPr>
              <a:t>- </a:t>
            </a:r>
            <a:r>
              <a:rPr lang="cs-CZ" dirty="0">
                <a:latin typeface="Arial" charset="0"/>
              </a:rPr>
              <a:t>základní princip logistiky   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9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xmlns="" id="{1CEC96AC-8559-4B3E-ABB8-3D9BD8BF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775694"/>
            <a:ext cx="753769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objekty hospodářské logistiky: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veškeré druhy materiálu a zboží (výrobní materiály, pomocné a provozní materiály, subdodávky a náhradní díly, obchodní zboží, stejně jako polotovary a hotové výrobky), čímž je dána jasná hranice k ostatním opatřovaným faktorům (zařízení, pracovní síla a kapitál)</a:t>
            </a:r>
          </a:p>
          <a:p>
            <a:pPr marL="342900" indent="-342900">
              <a:spcBef>
                <a:spcPct val="0"/>
              </a:spcBef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7F0125D-6617-4845-BE83-D7ED6E68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34568" r="54907" b="22469"/>
          <a:stretch/>
        </p:blipFill>
        <p:spPr>
          <a:xfrm>
            <a:off x="3591018" y="2801138"/>
            <a:ext cx="1862668" cy="17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6EFDFE18-A1F8-4F86-96E5-69E2A65CA6A5}"/>
              </a:ext>
            </a:extLst>
          </p:cNvPr>
          <p:cNvSpPr/>
          <p:nvPr/>
        </p:nvSpPr>
        <p:spPr>
          <a:xfrm>
            <a:off x="317424" y="950520"/>
            <a:ext cx="74883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200" dirty="0">
                <a:latin typeface="Arial" charset="0"/>
              </a:rPr>
              <a:t>týká se všech typů organizací: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výrobní sféra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státní správa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nemocnice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školy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organizace poskytující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obchodní, bankovní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nebo finanční služby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566C6B35-222B-45C0-8EFF-5CD52BAFF311}"/>
              </a:ext>
            </a:extLst>
          </p:cNvPr>
          <p:cNvGrpSpPr/>
          <p:nvPr/>
        </p:nvGrpSpPr>
        <p:grpSpPr>
          <a:xfrm>
            <a:off x="3674535" y="3093425"/>
            <a:ext cx="2302934" cy="1854201"/>
            <a:chOff x="3674535" y="3093425"/>
            <a:chExt cx="2302934" cy="1854201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49D09C7E-5233-4F63-92FF-37D76992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30" t="38189" r="55185" b="25762"/>
            <a:stretch/>
          </p:blipFill>
          <p:spPr>
            <a:xfrm>
              <a:off x="3674535" y="3093425"/>
              <a:ext cx="2302934" cy="1854201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756E01A5-DC0D-4B9C-8117-A27C0335DFBC}"/>
                </a:ext>
              </a:extLst>
            </p:cNvPr>
            <p:cNvSpPr txBox="1"/>
            <p:nvPr/>
          </p:nvSpPr>
          <p:spPr>
            <a:xfrm>
              <a:off x="4478868" y="3351177"/>
              <a:ext cx="6942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BANKA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4D8CBED6-2FA2-4949-912C-DD820F8C97E8}"/>
              </a:ext>
            </a:extLst>
          </p:cNvPr>
          <p:cNvGrpSpPr/>
          <p:nvPr/>
        </p:nvGrpSpPr>
        <p:grpSpPr>
          <a:xfrm>
            <a:off x="5469466" y="1851985"/>
            <a:ext cx="3282671" cy="1622302"/>
            <a:chOff x="4061604" y="2644898"/>
            <a:chExt cx="4470400" cy="1905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xmlns="" id="{ACA4D3E3-A339-4D7E-956B-009AEF9C6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85" t="35555" r="43426" b="27408"/>
            <a:stretch/>
          </p:blipFill>
          <p:spPr>
            <a:xfrm>
              <a:off x="4061604" y="2644898"/>
              <a:ext cx="4470400" cy="190500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80CC9B9E-4378-49BE-B007-F4CE97FA0655}"/>
                </a:ext>
              </a:extLst>
            </p:cNvPr>
            <p:cNvSpPr txBox="1"/>
            <p:nvPr/>
          </p:nvSpPr>
          <p:spPr>
            <a:xfrm>
              <a:off x="5907336" y="2961252"/>
              <a:ext cx="899863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ŠKOLA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01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79614ACA-F351-4862-81CC-ED13FAD444B6}"/>
              </a:ext>
            </a:extLst>
          </p:cNvPr>
          <p:cNvSpPr/>
          <p:nvPr/>
        </p:nvSpPr>
        <p:spPr>
          <a:xfrm>
            <a:off x="396081" y="628601"/>
            <a:ext cx="748453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na úrovni podniku pokrývá:</a:t>
            </a:r>
          </a:p>
          <a:p>
            <a:pPr marL="82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 předvýrobní</a:t>
            </a:r>
          </a:p>
          <a:p>
            <a:pPr marL="82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 výrobní</a:t>
            </a:r>
          </a:p>
          <a:p>
            <a:pPr marL="82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 distribuční etapy</a:t>
            </a:r>
          </a:p>
          <a:p>
            <a:pPr marL="540000"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sz="22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Arial" charset="0"/>
              </a:rPr>
              <a:t>spolupůsobí s marketingem</a:t>
            </a:r>
          </a:p>
          <a:p>
            <a:pPr eaLnBrk="1" hangingPunct="1">
              <a:defRPr/>
            </a:pPr>
            <a:r>
              <a:rPr lang="cs-CZ" sz="2200" dirty="0">
                <a:latin typeface="Arial" charset="0"/>
              </a:rPr>
              <a:t>na dosažení konečného</a:t>
            </a:r>
          </a:p>
          <a:p>
            <a:pPr eaLnBrk="1" hangingPunct="1">
              <a:defRPr/>
            </a:pPr>
            <a:r>
              <a:rPr lang="cs-CZ" sz="2200" dirty="0">
                <a:latin typeface="Arial" charset="0"/>
              </a:rPr>
              <a:t>synergického efektu</a:t>
            </a:r>
          </a:p>
          <a:p>
            <a:pPr eaLnBrk="1" hangingPunct="1">
              <a:defRPr/>
            </a:pPr>
            <a:r>
              <a:rPr lang="cs-CZ" sz="2200" dirty="0">
                <a:latin typeface="Arial" charset="0"/>
              </a:rPr>
              <a:t>v oblasti </a:t>
            </a:r>
            <a:r>
              <a:rPr lang="cs-CZ" sz="2200" b="1" dirty="0">
                <a:latin typeface="Arial" charset="0"/>
              </a:rPr>
              <a:t>výkonnostní</a:t>
            </a:r>
          </a:p>
          <a:p>
            <a:pPr eaLnBrk="1" hangingPunct="1">
              <a:defRPr/>
            </a:pPr>
            <a:r>
              <a:rPr lang="cs-CZ" sz="2200" b="1" dirty="0">
                <a:latin typeface="Arial" charset="0"/>
              </a:rPr>
              <a:t>i </a:t>
            </a:r>
            <a:r>
              <a:rPr lang="cs-CZ" sz="2200" b="1" dirty="0" smtClean="0">
                <a:latin typeface="Arial" charset="0"/>
              </a:rPr>
              <a:t>nákladové</a:t>
            </a:r>
          </a:p>
          <a:p>
            <a:pPr>
              <a:defRPr/>
            </a:pPr>
            <a:endParaRPr lang="cs-CZ" altLang="cs-CZ" sz="2200" b="1" dirty="0" smtClean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200" b="1" dirty="0" smtClean="0">
                <a:latin typeface="Arial" panose="020B0604020202020204" pitchFamily="34" charset="0"/>
              </a:rPr>
              <a:t>Místo </a:t>
            </a:r>
            <a:r>
              <a:rPr lang="cs-CZ" altLang="cs-CZ" sz="2200" b="1" dirty="0">
                <a:latin typeface="Arial" panose="020B0604020202020204" pitchFamily="34" charset="0"/>
              </a:rPr>
              <a:t>+ čas = základ spokojenosti zákazníka</a:t>
            </a:r>
          </a:p>
          <a:p>
            <a:pPr eaLnBrk="1" hangingPunct="1">
              <a:defRPr/>
            </a:pPr>
            <a:endParaRPr lang="cs-CZ" sz="2200" b="1" dirty="0">
              <a:latin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C9F77BB-E441-4707-A6FE-09BCD8DA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6" t="30947" r="47779" b="18480"/>
          <a:stretch/>
        </p:blipFill>
        <p:spPr>
          <a:xfrm>
            <a:off x="4303154" y="1269005"/>
            <a:ext cx="4222778" cy="29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9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E7FADA8-D79A-4939-BCCD-99EA710098C7}"/>
              </a:ext>
            </a:extLst>
          </p:cNvPr>
          <p:cNvSpPr/>
          <p:nvPr/>
        </p:nvSpPr>
        <p:spPr>
          <a:xfrm>
            <a:off x="516835" y="767938"/>
            <a:ext cx="73637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Cíle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odvozeny od celopodnikových cílů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základní cíl</a:t>
            </a:r>
            <a:r>
              <a:rPr lang="cs-CZ" sz="2200" dirty="0"/>
              <a:t>: </a:t>
            </a:r>
            <a:r>
              <a:rPr lang="cs-CZ" sz="2200" b="1" dirty="0"/>
              <a:t>optimální uspokojování potřeb zákazníků: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dodávky a další služby zákazníkům musí být uskutečněny na požadované úrovni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151959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61555" y="895315"/>
            <a:ext cx="725424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splnění základního cíle je možno sledovat ze dvou pohledů: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Výkonový cíl</a:t>
            </a:r>
            <a:r>
              <a:rPr lang="cs-CZ" dirty="0"/>
              <a:t>: dodat požadovaný položky ve správném množství, druhu a kvalitě na správném </a:t>
            </a:r>
            <a:br>
              <a:rPr lang="cs-CZ" dirty="0"/>
            </a:br>
            <a:r>
              <a:rPr lang="cs-CZ" dirty="0"/>
              <a:t>místě a ve správný čas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Ekonomický cíl</a:t>
            </a:r>
            <a:r>
              <a:rPr lang="cs-CZ" dirty="0"/>
              <a:t>: zabezpečit požadované služby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2337621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902</Words>
  <Application>Microsoft Office PowerPoint</Application>
  <PresentationFormat>Předvádění na obrazovce (16:9)</PresentationFormat>
  <Paragraphs>211</Paragraphs>
  <Slides>27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Courier New</vt:lpstr>
      <vt:lpstr>DejaVu Sans</vt:lpstr>
      <vt:lpstr>StarSymbol</vt:lpstr>
      <vt:lpstr>Symbol</vt:lpstr>
      <vt:lpstr>Times New Roman</vt:lpstr>
      <vt:lpstr>Wingdings</vt:lpstr>
      <vt:lpstr>Office Theme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cemerkova</cp:lastModifiedBy>
  <cp:revision>413</cp:revision>
  <dcterms:created xsi:type="dcterms:W3CDTF">2016-07-06T15:42:34Z</dcterms:created>
  <dcterms:modified xsi:type="dcterms:W3CDTF">2022-02-28T10:31:27Z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