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258" r:id="rId2"/>
    <p:sldId id="263" r:id="rId3"/>
    <p:sldId id="316" r:id="rId4"/>
    <p:sldId id="317" r:id="rId5"/>
    <p:sldId id="331" r:id="rId6"/>
    <p:sldId id="320" r:id="rId7"/>
    <p:sldId id="321" r:id="rId8"/>
    <p:sldId id="332" r:id="rId9"/>
    <p:sldId id="323" r:id="rId10"/>
    <p:sldId id="342" r:id="rId11"/>
    <p:sldId id="333" r:id="rId12"/>
    <p:sldId id="325" r:id="rId13"/>
    <p:sldId id="348" r:id="rId14"/>
    <p:sldId id="334" r:id="rId15"/>
    <p:sldId id="335" r:id="rId16"/>
    <p:sldId id="338" r:id="rId17"/>
    <p:sldId id="347" r:id="rId18"/>
    <p:sldId id="355" r:id="rId19"/>
    <p:sldId id="339" r:id="rId20"/>
    <p:sldId id="343" r:id="rId21"/>
    <p:sldId id="349" r:id="rId22"/>
    <p:sldId id="350" r:id="rId23"/>
    <p:sldId id="351" r:id="rId24"/>
    <p:sldId id="352" r:id="rId25"/>
    <p:sldId id="353" r:id="rId26"/>
    <p:sldId id="354" r:id="rId27"/>
    <p:sldId id="340" r:id="rId28"/>
    <p:sldId id="329" r:id="rId29"/>
    <p:sldId id="341" r:id="rId30"/>
    <p:sldId id="287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>
        <p:scale>
          <a:sx n="140" d="100"/>
          <a:sy n="140" d="100"/>
        </p:scale>
        <p:origin x="7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132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349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243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010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200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42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7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1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1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Logistika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Zásoby a jejich řízení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objasnit význam zásob a podstatu jejich řízení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 a 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7200" y="628601"/>
            <a:ext cx="7270955" cy="3734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altLang="cs-CZ" sz="2200" b="1" dirty="0"/>
              <a:t>Interní faktory řízení zásob: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altLang="cs-CZ" sz="2200" dirty="0"/>
              <a:t>jak funguje sklad zásob zboží – máme jeden produkt, nebo více produktů; probíhá čerpání zásob periodicky, nebo neperiodicky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altLang="cs-CZ" sz="2200" dirty="0"/>
              <a:t>jak je sklad doplňován – okamžitě, náhodně, postupně, dochází k prodlevám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altLang="cs-CZ" sz="2200" dirty="0"/>
              <a:t>jak je zboží ze skladu odebíráno – náhodně, nebo deterministicky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altLang="cs-CZ" sz="2200" dirty="0"/>
              <a:t>dochází na skladu k nějakým ztrátám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altLang="cs-CZ" sz="2200" dirty="0"/>
              <a:t>omezení – velikost skladu, financování</a:t>
            </a:r>
          </a:p>
        </p:txBody>
      </p:sp>
    </p:spTree>
    <p:extLst>
      <p:ext uri="{BB962C8B-B14F-4D97-AF65-F5344CB8AC3E}">
        <p14:creationId xmlns:p14="http://schemas.microsoft.com/office/powerpoint/2010/main" val="96048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16194" y="628601"/>
            <a:ext cx="7226709" cy="3713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200" b="1" dirty="0"/>
              <a:t>Úrovně řízení zásob</a:t>
            </a:r>
            <a:endParaRPr lang="cs-CZ" sz="2200" dirty="0"/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b="1" dirty="0"/>
              <a:t>strategické řízení zásob  - </a:t>
            </a:r>
            <a:r>
              <a:rPr lang="cs-CZ" sz="2200" dirty="0"/>
              <a:t>soubor rozhodnutí o výši finančních zdrojů, které podnik může z celkových disponibilních zdrojů vyčlenit na krytí zásob v dané výši a struktuře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b="1" dirty="0"/>
              <a:t>operativní řízení zásob 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udržování konkrétních druhů zásob v takové výši a struktuře, jak to odpovídá vnitropodnikovým potřebám s ohledem na náklady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vychází z klasifikace zásob dle funkčních složek – „</a:t>
            </a:r>
            <a:r>
              <a:rPr lang="cs-CZ" b="1" dirty="0"/>
              <a:t>pilový“ diagram</a:t>
            </a:r>
            <a:r>
              <a:rPr lang="cs-CZ" dirty="0"/>
              <a:t>  </a:t>
            </a:r>
          </a:p>
        </p:txBody>
      </p:sp>
    </p:spTree>
    <p:extLst>
      <p:ext uri="{BB962C8B-B14F-4D97-AF65-F5344CB8AC3E}">
        <p14:creationId xmlns:p14="http://schemas.microsoft.com/office/powerpoint/2010/main" val="2582344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636" y="823020"/>
            <a:ext cx="803294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2762164" y="527392"/>
            <a:ext cx="311495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/>
              <a:t>Základní „pilový“ graf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7696F1C-D919-41CE-9E6C-7627A8B19A96}"/>
              </a:ext>
            </a:extLst>
          </p:cNvPr>
          <p:cNvCxnSpPr/>
          <p:nvPr/>
        </p:nvCxnSpPr>
        <p:spPr>
          <a:xfrm flipH="1">
            <a:off x="1464415" y="2385690"/>
            <a:ext cx="302508" cy="2406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B82084E6-3E6E-4BC0-9948-5DEDA73C59EF}"/>
              </a:ext>
            </a:extLst>
          </p:cNvPr>
          <p:cNvCxnSpPr/>
          <p:nvPr/>
        </p:nvCxnSpPr>
        <p:spPr>
          <a:xfrm>
            <a:off x="5464509" y="1600105"/>
            <a:ext cx="0" cy="118253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EE851BB-FF08-430C-ADFC-CFF57DA8198E}"/>
              </a:ext>
            </a:extLst>
          </p:cNvPr>
          <p:cNvSpPr txBox="1"/>
          <p:nvPr/>
        </p:nvSpPr>
        <p:spPr>
          <a:xfrm>
            <a:off x="5752531" y="2990084"/>
            <a:ext cx="805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Průměrná zásoba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C45A8F22-CAC1-42B0-BB07-DBB731CA9BB5}"/>
              </a:ext>
            </a:extLst>
          </p:cNvPr>
          <p:cNvCxnSpPr>
            <a:cxnSpLocks/>
          </p:cNvCxnSpPr>
          <p:nvPr/>
        </p:nvCxnSpPr>
        <p:spPr>
          <a:xfrm flipV="1">
            <a:off x="6032310" y="2845558"/>
            <a:ext cx="0" cy="1978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182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45690" y="628601"/>
            <a:ext cx="7145593" cy="2405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30"/>
              </a:spcBef>
              <a:spcAft>
                <a:spcPts val="6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rámci řízení zásob je potřeba vždy znát odpověď na základní otázky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spcBef>
                <a:spcPts val="43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Times New Roman" panose="02020603050405020304" pitchFamily="18" charset="0"/>
              </a:rPr>
              <a:t>Co a kdy objednat?</a:t>
            </a:r>
          </a:p>
          <a:p>
            <a:pPr marL="342900" lvl="0" indent="-342900">
              <a:spcBef>
                <a:spcPts val="43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Times New Roman" panose="02020603050405020304" pitchFamily="18" charset="0"/>
              </a:rPr>
              <a:t>Jaké množství objednat?</a:t>
            </a:r>
          </a:p>
          <a:p>
            <a:pPr marL="342900" lvl="0" indent="-342900">
              <a:spcBef>
                <a:spcPts val="43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Times New Roman" panose="02020603050405020304" pitchFamily="18" charset="0"/>
              </a:rPr>
              <a:t>Co má být na skladě?</a:t>
            </a:r>
          </a:p>
          <a:p>
            <a:pPr marL="342900" lvl="0" indent="-342900">
              <a:spcBef>
                <a:spcPts val="43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Times New Roman" panose="02020603050405020304" pitchFamily="18" charset="0"/>
              </a:rPr>
              <a:t>Jak zajistit správnost údajů o zásobách?</a:t>
            </a:r>
            <a:endParaRPr lang="cs-CZ" sz="22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368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16194" y="527392"/>
            <a:ext cx="736442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200" b="1" dirty="0"/>
              <a:t>Fáze řízení zásob </a:t>
            </a:r>
            <a:r>
              <a:rPr lang="cs-CZ" sz="2200" dirty="0"/>
              <a:t>v širším pojetí: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evidence zásob</a:t>
            </a:r>
            <a:r>
              <a:rPr lang="cs-CZ" dirty="0"/>
              <a:t>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základní a nepostradatelný zdroj informací o stavu a pohybu zásob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zachycuje jevy, signalizující hmotnou nebo hodnotovou změnu stavu zásob</a:t>
            </a:r>
            <a:endParaRPr lang="cs-CZ" dirty="0"/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analýza zásob</a:t>
            </a:r>
            <a:r>
              <a:rPr lang="cs-CZ" dirty="0"/>
              <a:t>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nástroj poznávání a hodnocení strukturních, kvantitativních, kvalitativních, hmotných i hodnotových změn stavů zásob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sleduje činitele, kteří ovlivňují stav a pohyb zásob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225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64575" y="711747"/>
            <a:ext cx="736442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kontrola zásob</a:t>
            </a:r>
            <a:r>
              <a:rPr lang="cs-CZ" dirty="0"/>
              <a:t>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poznávání úrovně hospodaření se zásobami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stupeň dodržování určitých pravidel a pokynů nadřízených orgánů pro usměrňování a využívání zásob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kontrola způsobu likvidace nepotřebných, nadbytečných, popř. nepoužitelných zásob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kontrola kvalita evidence a analýzy zásob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vlastní regulace (usměrňování)</a:t>
            </a:r>
            <a:r>
              <a:rPr lang="cs-CZ" dirty="0"/>
              <a:t>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řízení zásob v užším pojetí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plynulé sledování a hodnocení stavu a pohybu zásob na základě přijatých pravidel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sz="1600" dirty="0"/>
              <a:t>pružné zajišťování zpětné vazby při vzniku odchylek od žádoucího stavu a vývoje </a:t>
            </a:r>
            <a:endParaRPr lang="cs-CZ" dirty="0"/>
          </a:p>
          <a:p>
            <a:pPr marL="742950" lvl="1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464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86696" y="628601"/>
            <a:ext cx="720458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Metody a techniky řízení zásob</a:t>
            </a:r>
          </a:p>
          <a:p>
            <a:pPr lvl="1"/>
            <a:endParaRPr lang="cs-CZ" sz="2200" dirty="0"/>
          </a:p>
          <a:p>
            <a:pPr marL="342900" indent="-342900">
              <a:buFont typeface="+mj-lt"/>
              <a:buAutoNum type="arabicPeriod"/>
            </a:pPr>
            <a:r>
              <a:rPr lang="cs-CZ" sz="2200" b="1" dirty="0">
                <a:solidFill>
                  <a:srgbClr val="FF0000"/>
                </a:solidFill>
              </a:rPr>
              <a:t>Optimalizační metody </a:t>
            </a:r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navazují na teorii řízení zásob + principu nákladové optimalizace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nalezení </a:t>
            </a:r>
            <a:r>
              <a:rPr lang="cs-CZ" sz="2200" b="1" dirty="0"/>
              <a:t>minima celkových nákladů</a:t>
            </a:r>
            <a:r>
              <a:rPr lang="cs-CZ" sz="22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v oblasti nákupu se tento princip využívá např. pro </a:t>
            </a:r>
            <a:r>
              <a:rPr lang="cs-CZ" sz="2200" b="1" dirty="0"/>
              <a:t>výpočet optimální velikosti dodávky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11883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910194" y="2796827"/>
            <a:ext cx="721577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</a:t>
            </a:r>
          </a:p>
          <a:p>
            <a:pPr indent="450215"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baseline="-25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jednotkové skladovací náklady za rok</a:t>
            </a:r>
          </a:p>
          <a:p>
            <a:pPr indent="450215"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… pořizovací náklady jedné dodávky</a:t>
            </a:r>
          </a:p>
          <a:p>
            <a:pPr indent="450215"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velikost jedné dodávky (objednávky)</a:t>
            </a:r>
          </a:p>
          <a:p>
            <a:pPr indent="450215"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… roční poptávka (roční výše dodávek)</a:t>
            </a:r>
          </a:p>
          <a:p>
            <a:pPr indent="450215"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… průměrná velikost zásoby</a:t>
            </a:r>
          </a:p>
          <a:p>
            <a:pPr indent="450215" algn="just">
              <a:spcAft>
                <a:spcPts val="600"/>
              </a:spcAft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… počet dodávkových cyklů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7268" y="596506"/>
            <a:ext cx="684541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cap="small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Model I – Optimální velikost objednávky</a:t>
            </a:r>
            <a:r>
              <a:rPr lang="cs-CZ" sz="22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EOQ (</a:t>
            </a:r>
            <a:r>
              <a:rPr lang="cs-CZ" sz="2200" i="1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Economic</a:t>
            </a:r>
            <a:r>
              <a:rPr lang="cs-CZ" sz="22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cs-CZ" sz="2200" i="1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Order</a:t>
            </a:r>
            <a:r>
              <a:rPr lang="cs-CZ" sz="22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cs-CZ" sz="2200" i="1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Quantity</a:t>
            </a:r>
            <a:r>
              <a:rPr lang="cs-CZ" sz="22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Model</a:t>
            </a:r>
            <a:r>
              <a:rPr lang="cs-CZ" sz="22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endParaRPr lang="cs-CZ" sz="2400" b="1" dirty="0">
              <a:latin typeface="+mj-lt"/>
              <a:ea typeface="Calibri" panose="020F0502020204030204" pitchFamily="34" charset="0"/>
            </a:endParaRPr>
          </a:p>
          <a:p>
            <a:r>
              <a:rPr lang="cs-CZ" b="1" dirty="0">
                <a:latin typeface="+mj-lt"/>
                <a:ea typeface="Calibri" panose="020F0502020204030204" pitchFamily="34" charset="0"/>
              </a:rPr>
              <a:t>Celkové náklady na objednávání a doplňování skladu </a:t>
            </a:r>
            <a:endParaRPr lang="cs-CZ" b="1" dirty="0">
              <a:latin typeface="+mj-lt"/>
            </a:endParaRPr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A2A64711-3398-481F-ABC4-1A5145D77A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74081"/>
              </p:ext>
            </p:extLst>
          </p:nvPr>
        </p:nvGraphicFramePr>
        <p:xfrm>
          <a:off x="2914722" y="2012278"/>
          <a:ext cx="20574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Rovnice" r:id="rId4" imgW="1219200" imgH="419100" progId="Equation.3">
                  <p:embed/>
                </p:oleObj>
              </mc:Choice>
              <mc:Fallback>
                <p:oleObj name="Rovnice" r:id="rId4" imgW="1219200" imgH="419100" progId="Equation.3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7C0D6751-034A-4403-AE30-C7F8439981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722" y="2012278"/>
                        <a:ext cx="20574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7324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7" name="Obrázek 7">
            <a:extLst>
              <a:ext uri="{FF2B5EF4-FFF2-40B4-BE49-F238E27FC236}">
                <a16:creationId xmlns:a16="http://schemas.microsoft.com/office/drawing/2014/main" id="{3C1643BC-2F78-4FE0-86D5-48FEDF957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52" y="747148"/>
            <a:ext cx="7056437" cy="42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8958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4"/>
          <a:srcRect l="68842" t="48491" r="10715" b="17443"/>
          <a:stretch/>
        </p:blipFill>
        <p:spPr>
          <a:xfrm>
            <a:off x="1054510" y="779454"/>
            <a:ext cx="6533536" cy="3674558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3">
                <a:extLst>
                  <a:ext uri="{FF2B5EF4-FFF2-40B4-BE49-F238E27FC236}">
                    <a16:creationId xmlns:a16="http://schemas.microsoft.com/office/drawing/2014/main" id="{51E98641-B8C5-4CCC-9256-A6DCAE8FB28A}"/>
                  </a:ext>
                </a:extLst>
              </p:cNvPr>
              <p:cNvSpPr txBox="1"/>
              <p:nvPr/>
            </p:nvSpPr>
            <p:spPr bwMode="auto">
              <a:xfrm>
                <a:off x="2790799" y="3731005"/>
                <a:ext cx="1368425" cy="38379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Object 3">
                <a:extLst>
                  <a:ext uri="{FF2B5EF4-FFF2-40B4-BE49-F238E27FC236}">
                    <a16:creationId xmlns:a16="http://schemas.microsoft.com/office/drawing/2014/main" id="{51E98641-B8C5-4CCC-9256-A6DCAE8FB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90799" y="3731005"/>
                <a:ext cx="1368425" cy="383796"/>
              </a:xfrm>
              <a:prstGeom prst="rect">
                <a:avLst/>
              </a:prstGeom>
              <a:blipFill>
                <a:blip r:embed="rId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7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Logistika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Zásoby a jejich řízení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Zásoby a jejich druhy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Faktory vzniku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Faktory řízení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Fáze řízení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Modely řízení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Přístupy k řízení zásob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656303" y="684045"/>
            <a:ext cx="696861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latin typeface="+mj-lt"/>
                <a:ea typeface="Calibri" panose="020F0502020204030204" pitchFamily="34" charset="0"/>
              </a:rPr>
              <a:t>optimální velikost dodávky:</a:t>
            </a:r>
          </a:p>
          <a:p>
            <a:endParaRPr lang="cs-CZ" sz="2200" dirty="0">
              <a:latin typeface="+mj-lt"/>
            </a:endParaRPr>
          </a:p>
          <a:p>
            <a:endParaRPr lang="cs-CZ" sz="2200" dirty="0">
              <a:latin typeface="+mj-lt"/>
            </a:endParaRPr>
          </a:p>
          <a:p>
            <a:r>
              <a:rPr lang="cs-CZ" sz="2200" dirty="0"/>
              <a:t>optimální (minimální) náklady:</a:t>
            </a:r>
          </a:p>
          <a:p>
            <a:endParaRPr lang="cs-CZ" sz="2200" dirty="0">
              <a:latin typeface="+mj-lt"/>
            </a:endParaRPr>
          </a:p>
          <a:p>
            <a:r>
              <a:rPr lang="cs-CZ" altLang="cs-CZ" sz="2200" dirty="0"/>
              <a:t>optimální délka dodávkového cyklu: </a:t>
            </a:r>
          </a:p>
          <a:p>
            <a:endParaRPr lang="cs-CZ" sz="2200" dirty="0">
              <a:latin typeface="+mj-lt"/>
            </a:endParaRPr>
          </a:p>
          <a:p>
            <a:endParaRPr lang="cs-CZ" sz="2200" dirty="0">
              <a:latin typeface="+mj-lt"/>
            </a:endParaRPr>
          </a:p>
          <a:p>
            <a:endParaRPr lang="cs-CZ" sz="2200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 flipV="1">
            <a:off x="1268362" y="1283108"/>
            <a:ext cx="108019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03788" y="5495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id="{FF19D7E9-50FE-48F5-870D-9D96BB4F37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495162"/>
              </p:ext>
            </p:extLst>
          </p:nvPr>
        </p:nvGraphicFramePr>
        <p:xfrm>
          <a:off x="5622022" y="574512"/>
          <a:ext cx="13684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" name="Rovnice" r:id="rId4" imgW="812447" imgH="482391" progId="Equation.3">
                  <p:embed/>
                </p:oleObj>
              </mc:Choice>
              <mc:Fallback>
                <p:oleObj name="Rovnice" r:id="rId4" imgW="812447" imgH="482391" progId="Equation.3">
                  <p:embed/>
                  <p:pic>
                    <p:nvPicPr>
                      <p:cNvPr id="1027" name="Object 3">
                        <a:extLst>
                          <a:ext uri="{FF2B5EF4-FFF2-40B4-BE49-F238E27FC236}">
                            <a16:creationId xmlns:a16="http://schemas.microsoft.com/office/drawing/2014/main" id="{D53DC4AF-09CF-4049-AD1D-9D604B96BE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2022" y="574512"/>
                        <a:ext cx="136842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>
            <a:extLst>
              <a:ext uri="{FF2B5EF4-FFF2-40B4-BE49-F238E27FC236}">
                <a16:creationId xmlns:a16="http://schemas.microsoft.com/office/drawing/2014/main" id="{59E83819-8A34-4741-A57B-B1B1B666D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672492"/>
              </p:ext>
            </p:extLst>
          </p:nvPr>
        </p:nvGraphicFramePr>
        <p:xfrm>
          <a:off x="5479367" y="1620853"/>
          <a:ext cx="1793581" cy="4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" name="Rovnice" r:id="rId6" imgW="939392" imgH="253890" progId="Equation.3">
                  <p:embed/>
                </p:oleObj>
              </mc:Choice>
              <mc:Fallback>
                <p:oleObj name="Rovnice" r:id="rId6" imgW="939392" imgH="253890" progId="Equation.3">
                  <p:embed/>
                  <p:pic>
                    <p:nvPicPr>
                      <p:cNvPr id="2050" name="Object 5">
                        <a:extLst>
                          <a:ext uri="{FF2B5EF4-FFF2-40B4-BE49-F238E27FC236}">
                            <a16:creationId xmlns:a16="http://schemas.microsoft.com/office/drawing/2014/main" id="{0281183A-B725-4FAC-AA6E-17FA8535CC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9367" y="1620853"/>
                        <a:ext cx="1793581" cy="484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>
            <a:extLst>
              <a:ext uri="{FF2B5EF4-FFF2-40B4-BE49-F238E27FC236}">
                <a16:creationId xmlns:a16="http://schemas.microsoft.com/office/drawing/2014/main" id="{ADA2E1C3-7E2C-46B6-A4A8-CF526FC98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961788"/>
              </p:ext>
            </p:extLst>
          </p:nvPr>
        </p:nvGraphicFramePr>
        <p:xfrm>
          <a:off x="5622022" y="2151856"/>
          <a:ext cx="1773237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2" name="Rovnice" r:id="rId8" imgW="1016000" imgH="482600" progId="Equation.3">
                  <p:embed/>
                </p:oleObj>
              </mc:Choice>
              <mc:Fallback>
                <p:oleObj name="Rovnice" r:id="rId8" imgW="1016000" imgH="482600" progId="Equation.3">
                  <p:embed/>
                  <p:pic>
                    <p:nvPicPr>
                      <p:cNvPr id="2051" name="Object 4">
                        <a:extLst>
                          <a:ext uri="{FF2B5EF4-FFF2-40B4-BE49-F238E27FC236}">
                            <a16:creationId xmlns:a16="http://schemas.microsoft.com/office/drawing/2014/main" id="{3BC69A9A-5901-4A5F-88D7-319F26DA63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2022" y="2151856"/>
                        <a:ext cx="1773237" cy="839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4453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17268" y="596506"/>
            <a:ext cx="684541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cap="small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Model II – Přechodné neuspokojení poptávky</a:t>
            </a:r>
            <a:endParaRPr lang="cs-CZ" sz="2200" dirty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  <a:p>
            <a:endParaRPr lang="cs-CZ" sz="2400" b="1" dirty="0">
              <a:latin typeface="+mj-lt"/>
              <a:ea typeface="Calibri" panose="020F050202020403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5983391-D754-49D6-9A19-DAAA2C517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18" y="1088949"/>
            <a:ext cx="7777163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Low" eaLnBrk="1" hangingPunct="1">
              <a:buFont typeface="Arial" panose="020B0604020202020204" pitchFamily="34" charset="0"/>
              <a:buChar char="•"/>
            </a:pPr>
            <a:r>
              <a:rPr lang="cs-CZ" altLang="cs-CZ" sz="2200" b="0" dirty="0">
                <a:latin typeface="+mn-lt"/>
              </a:rPr>
              <a:t>dodávkový cyklus se rozpadne na dva intervaly:</a:t>
            </a:r>
          </a:p>
          <a:p>
            <a:pPr lvl="1" indent="0" algn="justLow" eaLnBrk="1" hangingPunct="1"/>
            <a:r>
              <a:rPr lang="cs-CZ" altLang="cs-CZ" sz="2200" b="0" dirty="0">
                <a:latin typeface="+mn-lt"/>
              </a:rPr>
              <a:t>zásoba se čerpá ze skladu	</a:t>
            </a:r>
            <a:r>
              <a:rPr lang="cs-CZ" altLang="cs-CZ" sz="2200" b="0" i="1" dirty="0"/>
              <a:t> </a:t>
            </a:r>
            <a:r>
              <a:rPr lang="cs-CZ" altLang="cs-CZ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400" b="0" baseline="-25000" dirty="0"/>
              <a:t>1</a:t>
            </a:r>
            <a:endParaRPr lang="cs-CZ" altLang="cs-CZ" sz="2400" b="0" dirty="0">
              <a:latin typeface="+mn-lt"/>
            </a:endParaRPr>
          </a:p>
          <a:p>
            <a:pPr lvl="1" indent="0" algn="justLow" eaLnBrk="1" hangingPunct="1"/>
            <a:r>
              <a:rPr lang="cs-CZ" altLang="cs-CZ" sz="2200" b="0" dirty="0">
                <a:latin typeface="+mn-lt"/>
              </a:rPr>
              <a:t>zásoba ve skladu není		</a:t>
            </a:r>
            <a:r>
              <a:rPr lang="cs-CZ" altLang="cs-CZ" sz="2200" b="0" i="1" dirty="0"/>
              <a:t> </a:t>
            </a:r>
            <a:r>
              <a:rPr lang="cs-CZ" altLang="cs-CZ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400" b="0" baseline="-25000" dirty="0"/>
              <a:t>2</a:t>
            </a:r>
            <a:r>
              <a:rPr lang="cs-CZ" altLang="cs-CZ" sz="2200" b="0" dirty="0"/>
              <a:t> </a:t>
            </a:r>
            <a:endParaRPr lang="cs-CZ" altLang="cs-CZ" sz="2200" b="0" dirty="0">
              <a:latin typeface="+mn-lt"/>
            </a:endParaRPr>
          </a:p>
          <a:p>
            <a:pPr lvl="1" indent="0" algn="justLow" eaLnBrk="1" hangingPunct="1"/>
            <a:r>
              <a:rPr lang="cs-CZ" altLang="cs-CZ" sz="2200" b="0" dirty="0">
                <a:latin typeface="+mn-lt"/>
              </a:rPr>
              <a:t>délka dodávkového cyklu:</a:t>
            </a:r>
          </a:p>
          <a:p>
            <a:pPr marL="342000" indent="-342000" algn="justLow">
              <a:buFontTx/>
              <a:buChar char="•"/>
            </a:pPr>
            <a:r>
              <a:rPr lang="cs-CZ" altLang="cs-CZ" sz="2200" b="0" dirty="0">
                <a:latin typeface="+mn-lt"/>
              </a:rPr>
              <a:t>označme </a:t>
            </a:r>
            <a:r>
              <a:rPr lang="cs-CZ" altLang="cs-CZ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200" b="0" dirty="0">
                <a:latin typeface="+mn-lt"/>
              </a:rPr>
              <a:t> celkovou výši neuspokojené poptávky během intervalu </a:t>
            </a:r>
            <a:r>
              <a:rPr lang="cs-CZ" altLang="cs-CZ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400" b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200" b="0" baseline="-25000" dirty="0"/>
              <a:t>,</a:t>
            </a:r>
            <a:r>
              <a:rPr lang="cs-CZ" altLang="cs-CZ" sz="2200" b="0" dirty="0">
                <a:latin typeface="+mn-lt"/>
              </a:rPr>
              <a:t> tato neuspokojená poptávka bude uspokojena okamžitě po příchodu nejbližší dodávky na sklad. Z celkového objemu </a:t>
            </a:r>
            <a:r>
              <a:rPr lang="cs-CZ" altLang="cs-CZ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altLang="cs-CZ" sz="2200" b="0" dirty="0">
                <a:latin typeface="+mn-lt"/>
              </a:rPr>
              <a:t> jednotek bude pouze                    	  jednotek uloženo na sklad 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F3CF88B7-5B74-4DCF-9EE3-9B28310BE8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497381"/>
              </p:ext>
            </p:extLst>
          </p:nvPr>
        </p:nvGraphicFramePr>
        <p:xfrm>
          <a:off x="5801191" y="2100876"/>
          <a:ext cx="13827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4" name="Rovnice" r:id="rId4" imgW="596641" imgH="215806" progId="Equation.3">
                  <p:embed/>
                </p:oleObj>
              </mc:Choice>
              <mc:Fallback>
                <p:oleObj name="Rovnice" r:id="rId4" imgW="596641" imgH="215806" progId="Equation.3">
                  <p:embed/>
                  <p:pic>
                    <p:nvPicPr>
                      <p:cNvPr id="3075" name="Object 3">
                        <a:extLst>
                          <a:ext uri="{FF2B5EF4-FFF2-40B4-BE49-F238E27FC236}">
                            <a16:creationId xmlns:a16="http://schemas.microsoft.com/office/drawing/2014/main" id="{25542082-D6C3-4403-9C1C-9B9B397D31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1191" y="2100876"/>
                        <a:ext cx="1382713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3A55D98A-2477-4858-B653-EBECE284B1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873729"/>
              </p:ext>
            </p:extLst>
          </p:nvPr>
        </p:nvGraphicFramePr>
        <p:xfrm>
          <a:off x="6635827" y="3632276"/>
          <a:ext cx="9032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Rovnice" r:id="rId6" imgW="444307" imgH="203112" progId="Equation.3">
                  <p:embed/>
                </p:oleObj>
              </mc:Choice>
              <mc:Fallback>
                <p:oleObj name="Rovnice" r:id="rId6" imgW="444307" imgH="203112" progId="Equation.3">
                  <p:embed/>
                  <p:pic>
                    <p:nvPicPr>
                      <p:cNvPr id="3074" name="Object 2">
                        <a:extLst>
                          <a:ext uri="{FF2B5EF4-FFF2-40B4-BE49-F238E27FC236}">
                            <a16:creationId xmlns:a16="http://schemas.microsoft.com/office/drawing/2014/main" id="{F52047A6-D3B0-4E1F-8FE2-87058FFFE1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827" y="3632276"/>
                        <a:ext cx="9032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566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" name="Obrázek 13">
            <a:extLst>
              <a:ext uri="{FF2B5EF4-FFF2-40B4-BE49-F238E27FC236}">
                <a16:creationId xmlns:a16="http://schemas.microsoft.com/office/drawing/2014/main" id="{36895D70-F06B-482C-A430-F4B69B8F3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381" y="735806"/>
            <a:ext cx="6911975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3485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Obdélník 14">
            <a:extLst>
              <a:ext uri="{FF2B5EF4-FFF2-40B4-BE49-F238E27FC236}">
                <a16:creationId xmlns:a16="http://schemas.microsoft.com/office/drawing/2014/main" id="{9A08F260-1095-4FCC-B6C0-3D593D2A4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628601"/>
            <a:ext cx="7632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dirty="0">
                <a:ea typeface="Calibri" panose="020F0502020204030204" pitchFamily="34" charset="0"/>
              </a:rPr>
              <a:t>Celkové náklady na objednávání a doplňování skladu </a:t>
            </a:r>
            <a:endParaRPr lang="cs-CZ" dirty="0"/>
          </a:p>
        </p:txBody>
      </p:sp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56274A19-427F-43F1-AD28-29F908AFB4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340763"/>
              </p:ext>
            </p:extLst>
          </p:nvPr>
        </p:nvGraphicFramePr>
        <p:xfrm>
          <a:off x="875298" y="1150939"/>
          <a:ext cx="427990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" name="Rovnice" r:id="rId5" imgW="2311400" imgH="419100" progId="Equation.3">
                  <p:embed/>
                </p:oleObj>
              </mc:Choice>
              <mc:Fallback>
                <p:oleObj name="Rovnice" r:id="rId5" imgW="2311400" imgH="419100" progId="Equation.3">
                  <p:embed/>
                  <p:pic>
                    <p:nvPicPr>
                      <p:cNvPr id="4098" name="Object 2">
                        <a:extLst>
                          <a:ext uri="{FF2B5EF4-FFF2-40B4-BE49-F238E27FC236}">
                            <a16:creationId xmlns:a16="http://schemas.microsoft.com/office/drawing/2014/main" id="{EF686A0C-A451-46DB-911B-5366410AA7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5298" y="1150939"/>
                        <a:ext cx="4279900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999E2DF5-C2FB-4A76-B2B6-22B5785E9BA2}"/>
              </a:ext>
            </a:extLst>
          </p:cNvPr>
          <p:cNvSpPr/>
          <p:nvPr/>
        </p:nvSpPr>
        <p:spPr>
          <a:xfrm>
            <a:off x="468312" y="2001837"/>
            <a:ext cx="7204397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optimální velikost dodávky 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altLang="cs-CZ" i="1" baseline="30000" dirty="0"/>
              <a:t>*</a:t>
            </a:r>
            <a:r>
              <a:rPr lang="cs-CZ" altLang="cs-CZ" dirty="0"/>
              <a:t> a výše neuspokojené poptávky 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200" i="1" baseline="30000" dirty="0">
                <a:latin typeface="+mj-lt"/>
                <a:cs typeface="Times New Roman" panose="02020603050405020304" pitchFamily="18" charset="0"/>
              </a:rPr>
              <a:t>*</a:t>
            </a:r>
          </a:p>
          <a:p>
            <a:endParaRPr lang="cs-CZ" altLang="cs-CZ" sz="2200" i="1" baseline="30000" dirty="0">
              <a:latin typeface="+mj-lt"/>
              <a:cs typeface="Times New Roman" panose="02020603050405020304" pitchFamily="18" charset="0"/>
            </a:endParaRPr>
          </a:p>
          <a:p>
            <a:endParaRPr lang="cs-CZ" altLang="cs-CZ" sz="2200" i="1" baseline="30000" dirty="0">
              <a:latin typeface="+mj-lt"/>
              <a:cs typeface="Times New Roman" panose="02020603050405020304" pitchFamily="18" charset="0"/>
            </a:endParaRPr>
          </a:p>
          <a:p>
            <a:endParaRPr lang="cs-CZ" altLang="cs-CZ" sz="2200" i="1" baseline="30000" dirty="0">
              <a:latin typeface="+mj-lt"/>
              <a:cs typeface="Times New Roman" panose="02020603050405020304" pitchFamily="18" charset="0"/>
            </a:endParaRPr>
          </a:p>
          <a:p>
            <a:endParaRPr lang="cs-CZ" altLang="cs-CZ" sz="2200" i="1" baseline="30000" dirty="0">
              <a:latin typeface="+mj-lt"/>
              <a:cs typeface="Times New Roman" panose="02020603050405020304" pitchFamily="18" charset="0"/>
            </a:endParaRPr>
          </a:p>
          <a:p>
            <a:endParaRPr lang="cs-CZ" altLang="cs-CZ" sz="2200" i="1" baseline="30000" dirty="0">
              <a:latin typeface="+mj-lt"/>
              <a:cs typeface="Times New Roman" panose="02020603050405020304" pitchFamily="18" charset="0"/>
            </a:endParaRPr>
          </a:p>
          <a:p>
            <a:endParaRPr lang="cs-CZ" altLang="cs-CZ" sz="2200" i="1" baseline="30000" dirty="0">
              <a:latin typeface="+mj-lt"/>
              <a:cs typeface="Times New Roman" panose="02020603050405020304" pitchFamily="18" charset="0"/>
            </a:endParaRPr>
          </a:p>
          <a:p>
            <a:endParaRPr lang="cs-CZ" altLang="cs-CZ" sz="2200" i="1" baseline="30000" dirty="0">
              <a:latin typeface="+mj-lt"/>
              <a:cs typeface="Times New Roman" panose="02020603050405020304" pitchFamily="18" charset="0"/>
            </a:endParaRP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𝑐</a:t>
            </a:r>
            <a:r>
              <a:rPr lang="cs-CZ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dirty="0"/>
              <a:t> jsou jednotkové náklady deficitu</a:t>
            </a:r>
            <a:r>
              <a:rPr lang="cs-CZ" altLang="cs-CZ" dirty="0"/>
              <a:t> 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F9722D9E-3B93-4BCA-9830-C321760039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505841"/>
              </p:ext>
            </p:extLst>
          </p:nvPr>
        </p:nvGraphicFramePr>
        <p:xfrm>
          <a:off x="702379" y="2515205"/>
          <a:ext cx="2374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Rovnice" r:id="rId7" imgW="1346200" imgH="482600" progId="Equation.3">
                  <p:embed/>
                </p:oleObj>
              </mc:Choice>
              <mc:Fallback>
                <p:oleObj name="Rovnice" r:id="rId7" imgW="1346200" imgH="482600" progId="Equation.3">
                  <p:embed/>
                  <p:pic>
                    <p:nvPicPr>
                      <p:cNvPr id="4099" name="Object 3">
                        <a:extLst>
                          <a:ext uri="{FF2B5EF4-FFF2-40B4-BE49-F238E27FC236}">
                            <a16:creationId xmlns:a16="http://schemas.microsoft.com/office/drawing/2014/main" id="{9A83E9C8-58DD-4E37-9CFB-224F14A107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379" y="2515205"/>
                        <a:ext cx="23749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>
            <a:extLst>
              <a:ext uri="{FF2B5EF4-FFF2-40B4-BE49-F238E27FC236}">
                <a16:creationId xmlns:a16="http://schemas.microsoft.com/office/drawing/2014/main" id="{5A5765A2-34A0-440E-9E73-FE49BDD7AF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760655"/>
              </p:ext>
            </p:extLst>
          </p:nvPr>
        </p:nvGraphicFramePr>
        <p:xfrm>
          <a:off x="4305091" y="2544128"/>
          <a:ext cx="1700213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" name="Rovnice" r:id="rId9" imgW="927100" imgH="431800" progId="Equation.3">
                  <p:embed/>
                </p:oleObj>
              </mc:Choice>
              <mc:Fallback>
                <p:oleObj name="Rovnice" r:id="rId9" imgW="927100" imgH="431800" progId="Equation.3">
                  <p:embed/>
                  <p:pic>
                    <p:nvPicPr>
                      <p:cNvPr id="4100" name="Object 4">
                        <a:extLst>
                          <a:ext uri="{FF2B5EF4-FFF2-40B4-BE49-F238E27FC236}">
                            <a16:creationId xmlns:a16="http://schemas.microsoft.com/office/drawing/2014/main" id="{0DF516DC-43BD-4600-B766-A046AB7459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091" y="2544128"/>
                        <a:ext cx="1700213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0884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7507E56-E6F5-4D13-916F-1B93B5195125}"/>
              </a:ext>
            </a:extLst>
          </p:cNvPr>
          <p:cNvSpPr/>
          <p:nvPr/>
        </p:nvSpPr>
        <p:spPr>
          <a:xfrm>
            <a:off x="402198" y="501133"/>
            <a:ext cx="71673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200" cap="small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Model III – Produkční model POQ (</a:t>
            </a:r>
            <a:r>
              <a:rPr lang="cs-CZ" sz="2200" cap="small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Production</a:t>
            </a:r>
            <a:r>
              <a:rPr lang="cs-CZ" sz="2200" cap="small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cs-CZ" sz="2200" cap="small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Order</a:t>
            </a:r>
            <a:r>
              <a:rPr lang="cs-CZ" sz="2200" cap="small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cs-CZ" sz="2200" cap="small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Quantity</a:t>
            </a:r>
            <a:r>
              <a:rPr lang="cs-CZ" sz="2200" cap="small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)</a:t>
            </a:r>
          </a:p>
        </p:txBody>
      </p:sp>
      <p:sp>
        <p:nvSpPr>
          <p:cNvPr id="7" name="Obdélník 18">
            <a:extLst>
              <a:ext uri="{FF2B5EF4-FFF2-40B4-BE49-F238E27FC236}">
                <a16:creationId xmlns:a16="http://schemas.microsoft.com/office/drawing/2014/main" id="{99250595-09DC-4B90-B5E7-AB3C51BB5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69" y="1417637"/>
            <a:ext cx="7993063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0" dirty="0"/>
              <a:t> </a:t>
            </a:r>
            <a:r>
              <a:rPr lang="cs-CZ" altLang="cs-CZ" sz="2200" b="0" dirty="0">
                <a:latin typeface="+mn-lt"/>
              </a:rPr>
              <a:t>doplnění skladu není jednorázové  </a:t>
            </a:r>
            <a:r>
              <a:rPr lang="cs-CZ" sz="2200" b="0" dirty="0">
                <a:latin typeface="+mn-lt"/>
              </a:rPr>
              <a:t>→ d</a:t>
            </a:r>
            <a:r>
              <a:rPr lang="cs-CZ" altLang="cs-CZ" sz="2200" b="0" dirty="0">
                <a:latin typeface="+mn-lt"/>
              </a:rPr>
              <a:t>odávkový cyklus se pak rozpadne na dvě části – výrobní a spotřební cyklus.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cs-CZ" altLang="cs-CZ" sz="2200" b="0" dirty="0">
                <a:latin typeface="+mn-lt"/>
              </a:rPr>
              <a:t> výrobní cyklus - rovnoměrné doplňování skladu a zároveň čerpání zásob, intenzita produkce </a:t>
            </a:r>
            <a:r>
              <a:rPr lang="cs-CZ" altLang="cs-CZ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0" dirty="0">
                <a:latin typeface="+mn-lt"/>
              </a:rPr>
              <a:t>je vyšší než intenzita spotřeby </a:t>
            </a:r>
            <a:r>
              <a:rPr lang="cs-CZ" altLang="cs-CZ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cs-CZ" altLang="cs-CZ" sz="2200" b="0" dirty="0">
                <a:latin typeface="+mn-lt"/>
              </a:rPr>
              <a:t> spotřební cyklus - pouze se čerpají skladové zásoby, po vyčerpání skladu začíná nová výroba</a:t>
            </a:r>
          </a:p>
        </p:txBody>
      </p:sp>
    </p:spTree>
    <p:extLst>
      <p:ext uri="{BB962C8B-B14F-4D97-AF65-F5344CB8AC3E}">
        <p14:creationId xmlns:p14="http://schemas.microsoft.com/office/powerpoint/2010/main" val="429592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" name="Obrázek 13">
            <a:extLst>
              <a:ext uri="{FF2B5EF4-FFF2-40B4-BE49-F238E27FC236}">
                <a16:creationId xmlns:a16="http://schemas.microsoft.com/office/drawing/2014/main" id="{4ECDB4DF-D6FD-4EB0-B9FB-5F94CC0D4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05" y="735084"/>
            <a:ext cx="69850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715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62D2DE2-C36C-4701-87DF-2BB7CFE6C4F3}"/>
              </a:ext>
            </a:extLst>
          </p:cNvPr>
          <p:cNvSpPr/>
          <p:nvPr/>
        </p:nvSpPr>
        <p:spPr>
          <a:xfrm>
            <a:off x="601578" y="628601"/>
            <a:ext cx="621860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Arial" panose="020B0604020202020204" pitchFamily="34" charset="0"/>
              </a:rPr>
              <a:t>Celkové náklady na objednávání a doplňování skladu</a:t>
            </a:r>
          </a:p>
          <a:p>
            <a:endParaRPr lang="cs-CZ" b="1" dirty="0">
              <a:latin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</a:endParaRPr>
          </a:p>
          <a:p>
            <a:r>
              <a:rPr lang="cs-CZ" altLang="cs-CZ" dirty="0"/>
              <a:t>optimální výrobní dávka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optimální délka cyklu mezi dvěma výrobními dávkami</a:t>
            </a:r>
          </a:p>
          <a:p>
            <a:endParaRPr lang="cs-CZ" altLang="cs-CZ" dirty="0"/>
          </a:p>
          <a:p>
            <a:r>
              <a:rPr lang="cs-CZ" b="1" dirty="0"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43ABF639-ADE4-4E1C-A97E-A27E637060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828688"/>
              </p:ext>
            </p:extLst>
          </p:nvPr>
        </p:nvGraphicFramePr>
        <p:xfrm>
          <a:off x="1067802" y="1099142"/>
          <a:ext cx="321786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5" name="Rovnice" r:id="rId5" imgW="1587500" imgH="419100" progId="Equation.3">
                  <p:embed/>
                </p:oleObj>
              </mc:Choice>
              <mc:Fallback>
                <p:oleObj name="Rovnice" r:id="rId5" imgW="1587500" imgH="419100" progId="Equation.3">
                  <p:embed/>
                  <p:pic>
                    <p:nvPicPr>
                      <p:cNvPr id="5123" name="Object 3">
                        <a:extLst>
                          <a:ext uri="{FF2B5EF4-FFF2-40B4-BE49-F238E27FC236}">
                            <a16:creationId xmlns:a16="http://schemas.microsoft.com/office/drawing/2014/main" id="{6F8D7D65-4FBA-49C2-ACC8-1677DDE4C7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802" y="1099142"/>
                        <a:ext cx="3217863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EEC3AED6-734E-4099-B245-20AA4104DC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881017"/>
              </p:ext>
            </p:extLst>
          </p:nvPr>
        </p:nvGraphicFramePr>
        <p:xfrm>
          <a:off x="3500955" y="3695179"/>
          <a:ext cx="936625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" name="Rovnice" r:id="rId7" imgW="482391" imgH="444307" progId="Equation.3">
                  <p:embed/>
                </p:oleObj>
              </mc:Choice>
              <mc:Fallback>
                <p:oleObj name="Rovnice" r:id="rId7" imgW="482391" imgH="444307" progId="Equation.3">
                  <p:embed/>
                  <p:pic>
                    <p:nvPicPr>
                      <p:cNvPr id="6147" name="Object 3">
                        <a:extLst>
                          <a:ext uri="{FF2B5EF4-FFF2-40B4-BE49-F238E27FC236}">
                            <a16:creationId xmlns:a16="http://schemas.microsoft.com/office/drawing/2014/main" id="{94B43F87-ED00-4A5C-B203-E4730CFD78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955" y="3695179"/>
                        <a:ext cx="936625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1B6EF3C3-8FDE-4F1B-BF4E-20DB9E6618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053796"/>
              </p:ext>
            </p:extLst>
          </p:nvPr>
        </p:nvGraphicFramePr>
        <p:xfrm>
          <a:off x="3390210" y="2420583"/>
          <a:ext cx="2363580" cy="890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" name="Rovnice" r:id="rId9" imgW="1282700" imgH="482600" progId="Equation.3">
                  <p:embed/>
                </p:oleObj>
              </mc:Choice>
              <mc:Fallback>
                <p:oleObj name="Rovnice" r:id="rId9" imgW="1282700" imgH="482600" progId="Equation.3">
                  <p:embed/>
                  <p:pic>
                    <p:nvPicPr>
                      <p:cNvPr id="6146" name="Object 2">
                        <a:extLst>
                          <a:ext uri="{FF2B5EF4-FFF2-40B4-BE49-F238E27FC236}">
                            <a16:creationId xmlns:a16="http://schemas.microsoft.com/office/drawing/2014/main" id="{DF7EAA09-E700-4176-81F8-6C27AC27AB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210" y="2420583"/>
                        <a:ext cx="2363580" cy="8904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8861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4575" y="628601"/>
            <a:ext cx="7315200" cy="1990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+mj-lt"/>
              <a:buAutoNum type="arabicPeriod" startAt="2"/>
            </a:pPr>
            <a:r>
              <a:rPr lang="cs-CZ" sz="2200" b="1" dirty="0">
                <a:solidFill>
                  <a:srgbClr val="FF0000"/>
                </a:solidFill>
              </a:rPr>
              <a:t>Tažné systémy řízení zásob - „</a:t>
            </a:r>
            <a:r>
              <a:rPr lang="cs-CZ" sz="2200" b="1" dirty="0" err="1">
                <a:solidFill>
                  <a:srgbClr val="FF0000"/>
                </a:solidFill>
              </a:rPr>
              <a:t>Pull</a:t>
            </a:r>
            <a:r>
              <a:rPr lang="cs-CZ" sz="2200" b="1" dirty="0">
                <a:solidFill>
                  <a:srgbClr val="FF0000"/>
                </a:solidFill>
              </a:rPr>
              <a:t> Systems“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proaktivní systém vyvolaný silou zákaznické poptávky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i="1" dirty="0"/>
              <a:t>Just-In-</a:t>
            </a:r>
            <a:r>
              <a:rPr lang="cs-CZ" sz="2200" i="1" dirty="0" err="1"/>
              <a:t>Time</a:t>
            </a:r>
            <a:r>
              <a:rPr lang="cs-CZ" sz="2200" dirty="0"/>
              <a:t> (JIT) + </a:t>
            </a:r>
            <a:r>
              <a:rPr lang="cs-CZ" sz="2200" i="1" dirty="0" err="1"/>
              <a:t>Kanban</a:t>
            </a:r>
            <a:endParaRPr lang="cs-CZ" sz="2200" i="1" dirty="0"/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původně automobilový průmysl – Toyota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dnes globální logistické technologie</a:t>
            </a:r>
          </a:p>
        </p:txBody>
      </p:sp>
    </p:spTree>
    <p:extLst>
      <p:ext uri="{BB962C8B-B14F-4D97-AF65-F5344CB8AC3E}">
        <p14:creationId xmlns:p14="http://schemas.microsoft.com/office/powerpoint/2010/main" val="133934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50671" y="628601"/>
            <a:ext cx="7329949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+mj-lt"/>
              <a:buAutoNum type="arabicPeriod" startAt="3"/>
            </a:pPr>
            <a:r>
              <a:rPr lang="cs-CZ" sz="2200" b="1" dirty="0">
                <a:solidFill>
                  <a:srgbClr val="FF0000"/>
                </a:solidFill>
              </a:rPr>
              <a:t>Tlačné systémy řízení zásob – „</a:t>
            </a:r>
            <a:r>
              <a:rPr lang="cs-CZ" sz="2200" b="1" dirty="0" err="1">
                <a:solidFill>
                  <a:srgbClr val="FF0000"/>
                </a:solidFill>
              </a:rPr>
              <a:t>Push</a:t>
            </a:r>
            <a:r>
              <a:rPr lang="cs-CZ" sz="2200" b="1" dirty="0">
                <a:solidFill>
                  <a:srgbClr val="FF0000"/>
                </a:solidFill>
              </a:rPr>
              <a:t> Systems“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charakteristické vytvářením zásob - výše a struktura stanovena na základě prognózované poptávky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tradiční zásobovací systémy </a:t>
            </a:r>
            <a:r>
              <a:rPr lang="cs-CZ" sz="2200" dirty="0" err="1"/>
              <a:t>ozn</a:t>
            </a:r>
            <a:r>
              <a:rPr lang="cs-CZ" sz="2200" dirty="0"/>
              <a:t>. </a:t>
            </a:r>
            <a:r>
              <a:rPr lang="cs-CZ" sz="2200" i="1" dirty="0"/>
              <a:t>Just-In-Case</a:t>
            </a:r>
            <a:r>
              <a:rPr lang="cs-CZ" sz="2200" dirty="0"/>
              <a:t> (JIC)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tradiční v evropských zemích i v Americe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možnost eliminace rizik plynoucích z včasného nedodání na úkor zvýšených nákladů na skladování a udržování zásob.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existence pojistné zásoby</a:t>
            </a:r>
          </a:p>
        </p:txBody>
      </p:sp>
    </p:spTree>
    <p:extLst>
      <p:ext uri="{BB962C8B-B14F-4D97-AF65-F5344CB8AC3E}">
        <p14:creationId xmlns:p14="http://schemas.microsoft.com/office/powerpoint/2010/main" val="1722977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18536" y="576063"/>
            <a:ext cx="6843251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+mj-lt"/>
              <a:buAutoNum type="arabicPeriod" startAt="4"/>
            </a:pPr>
            <a:r>
              <a:rPr lang="cs-CZ" sz="2200" b="1" dirty="0">
                <a:solidFill>
                  <a:srgbClr val="FF0000"/>
                </a:solidFill>
              </a:rPr>
              <a:t>Diferencovaný systém řízení zásob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různý přístup k různým zásobám - ABC analýza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budování vybraných smluvních dodavatelsko-odběratelských vztahů - vytváření logistických řetězců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u rizikových položek potřeba udržovat pojistnou zásobu (i v případě užívání koncepce JIT)</a:t>
            </a:r>
          </a:p>
        </p:txBody>
      </p:sp>
    </p:spTree>
    <p:extLst>
      <p:ext uri="{BB962C8B-B14F-4D97-AF65-F5344CB8AC3E}">
        <p14:creationId xmlns:p14="http://schemas.microsoft.com/office/powerpoint/2010/main" val="102582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53979" y="707602"/>
            <a:ext cx="7155014" cy="2359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cs-CZ" sz="2800" b="1" cap="all" dirty="0" bmk="_Toc374514537">
                <a:solidFill>
                  <a:srgbClr val="307871"/>
                </a:solidFill>
              </a:rPr>
              <a:t>Zásoby</a:t>
            </a:r>
          </a:p>
          <a:p>
            <a:pPr marL="0" lvl="1"/>
            <a:r>
              <a:rPr lang="cs-CZ" sz="2800" b="1" cap="all" dirty="0" bmk="_Toc374514537">
                <a:solidFill>
                  <a:srgbClr val="307871"/>
                </a:solidFill>
              </a:rPr>
              <a:t>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oběžný neboli krátkodobý majetek podniku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charakteristickou vlastností je, že se při činnosti podniku spotřebovávají nebo naopak vznikají (jako důsledek nákupního nebo výrobního procesu)</a:t>
            </a:r>
          </a:p>
        </p:txBody>
      </p:sp>
    </p:spTree>
    <p:extLst>
      <p:ext uri="{BB962C8B-B14F-4D97-AF65-F5344CB8AC3E}">
        <p14:creationId xmlns:p14="http://schemas.microsoft.com/office/powerpoint/2010/main" val="12457196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význam tvorby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podstatu a fáze řízení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Charakterizovat jednotlivé přístupy k řízení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Charakterizovat vybrané optimalizační modely řízení zásob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5268" y="337003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20205" y="628601"/>
            <a:ext cx="7148339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hlavní kategorie zásob: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materiál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zásoby vlastní výroby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zboží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signalizační hladiny stavu zásob</a:t>
            </a:r>
            <a:r>
              <a:rPr lang="cs-CZ" sz="2200" b="1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minimální zásoba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maximální zásoba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funkční složky zásob: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běžná zásoba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pojistná zásoba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technologická zásoba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sezonní zásoba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spekulativní zásoba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havarijní zásoba</a:t>
            </a:r>
          </a:p>
        </p:txBody>
      </p:sp>
    </p:spTree>
    <p:extLst>
      <p:ext uri="{BB962C8B-B14F-4D97-AF65-F5344CB8AC3E}">
        <p14:creationId xmlns:p14="http://schemas.microsoft.com/office/powerpoint/2010/main" val="274128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07258" y="527392"/>
            <a:ext cx="7308526" cy="3005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200" b="1" dirty="0"/>
              <a:t>Důvody pro vznik zásob: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rozdíly mezi zdroji (nabídkou) a potřebami (poptávkou) co do času, místa a množství jejich vzniku a použití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plynulý a pružný průběh výrobního procesu 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rozdíly mezi prognózovanou (plánovanou) potřebou a skutečnou spotřebou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umožnit řádný průběh nebo dokončení technologického procesu</a:t>
            </a:r>
          </a:p>
        </p:txBody>
      </p:sp>
    </p:spTree>
    <p:extLst>
      <p:ext uri="{BB962C8B-B14F-4D97-AF65-F5344CB8AC3E}">
        <p14:creationId xmlns:p14="http://schemas.microsoft.com/office/powerpoint/2010/main" val="4251462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07258" y="527392"/>
            <a:ext cx="7128316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umožnit slevu při nákupu ve větším dodacím množství</a:t>
            </a:r>
          </a:p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nakoupit suroviny či materiál v době, kdy je jich dostatek na trhu</a:t>
            </a:r>
          </a:p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vyhnout se potížím vzniklým nedostatkem suroviny na trhu</a:t>
            </a:r>
          </a:p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zadržet prodeje v období s nízkou poptávkou a umožnit spekulativní zisk z prodeje v pozdějším období vysoké poptávky</a:t>
            </a:r>
          </a:p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tvorba optimální výrobní nebo dopravní dávky</a:t>
            </a:r>
          </a:p>
        </p:txBody>
      </p:sp>
    </p:spTree>
    <p:extLst>
      <p:ext uri="{BB962C8B-B14F-4D97-AF65-F5344CB8AC3E}">
        <p14:creationId xmlns:p14="http://schemas.microsoft.com/office/powerpoint/2010/main" val="4097743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Picture 4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8" y="146615"/>
            <a:ext cx="6168407" cy="4921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1764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5078" y="472263"/>
            <a:ext cx="7322574" cy="416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ts val="430"/>
              </a:spcBef>
            </a:pPr>
            <a:r>
              <a:rPr lang="cs-CZ" sz="2800" b="1" cap="all" dirty="0" bmk="_Toc374514537">
                <a:solidFill>
                  <a:srgbClr val="307871"/>
                </a:solidFill>
              </a:rPr>
              <a:t>Řízení zásob</a:t>
            </a:r>
          </a:p>
          <a:p>
            <a:pPr marL="0" lvl="1" algn="ctr">
              <a:spcBef>
                <a:spcPts val="430"/>
              </a:spcBef>
            </a:pPr>
            <a:endParaRPr lang="cs-CZ" sz="1400" b="1" cap="all" dirty="0" bmk="_Toc374514537">
              <a:solidFill>
                <a:srgbClr val="307871"/>
              </a:solidFill>
            </a:endParaRP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regulace stavu zásob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cíl: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udržovat zásoby v takové velikosti a struktuře, aby to odpovídalo potřebám podniku při současném respektování kritérií ekonomické efektivnosti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logistická regulace zásob se zaměřuje na 2 konfliktní oblasti: 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b="1" dirty="0"/>
              <a:t>výkonnost - </a:t>
            </a:r>
            <a:r>
              <a:rPr lang="cs-CZ" dirty="0"/>
              <a:t>pohotovost dodávky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b="1" dirty="0"/>
              <a:t>hospodárnost -</a:t>
            </a:r>
            <a:r>
              <a:rPr lang="cs-CZ" dirty="0"/>
              <a:t> snižování nákladů na zásoby</a:t>
            </a:r>
          </a:p>
          <a:p>
            <a:pPr>
              <a:spcBef>
                <a:spcPts val="43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092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27704" y="628601"/>
            <a:ext cx="732257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základní skupiny faktorů ovlivňující řízení zásob: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b="1" dirty="0"/>
              <a:t>faktory externí </a:t>
            </a:r>
            <a:r>
              <a:rPr lang="cs-CZ" dirty="0"/>
              <a:t>(faktory okolí podniku) -  v tržních a smíšených ekonomikách se považují za primární 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b="1" dirty="0"/>
              <a:t>faktorů interních</a:t>
            </a:r>
            <a:r>
              <a:rPr lang="cs-CZ" dirty="0"/>
              <a:t> (faktory podnikového mikroprostředí)</a:t>
            </a:r>
          </a:p>
          <a:p>
            <a:pPr marL="285750" lvl="2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nejdůležitější vnější regulátor je </a:t>
            </a:r>
            <a:r>
              <a:rPr lang="cs-CZ" sz="2200" b="1" dirty="0"/>
              <a:t>stav nabídky a poptávky na příslušném trhu zásob</a:t>
            </a:r>
            <a:r>
              <a:rPr lang="cs-CZ" sz="2200" dirty="0"/>
              <a:t>, vůči nimž stojí </a:t>
            </a:r>
            <a:r>
              <a:rPr lang="cs-CZ" sz="2200" b="1" dirty="0"/>
              <a:t>náklady na udržování a zajištění zásob </a:t>
            </a:r>
            <a:r>
              <a:rPr lang="cs-CZ" sz="2200" dirty="0"/>
              <a:t>jako základní faktor vnitřní regulace</a:t>
            </a:r>
          </a:p>
        </p:txBody>
      </p:sp>
    </p:spTree>
    <p:extLst>
      <p:ext uri="{BB962C8B-B14F-4D97-AF65-F5344CB8AC3E}">
        <p14:creationId xmlns:p14="http://schemas.microsoft.com/office/powerpoint/2010/main" val="2567219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1095</Words>
  <Application>Microsoft Office PowerPoint</Application>
  <PresentationFormat>Předvádění na obrazovce (16:9)</PresentationFormat>
  <Paragraphs>184</Paragraphs>
  <Slides>30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40" baseType="lpstr">
      <vt:lpstr>Arial</vt:lpstr>
      <vt:lpstr>Calibri</vt:lpstr>
      <vt:lpstr>Cambria Math</vt:lpstr>
      <vt:lpstr>Courier New</vt:lpstr>
      <vt:lpstr>DejaVu Sans</vt:lpstr>
      <vt:lpstr>StarSymbol</vt:lpstr>
      <vt:lpstr>Times New Roman</vt:lpstr>
      <vt:lpstr>Wingdings</vt:lpstr>
      <vt:lpstr>Office Theme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cem0001</cp:lastModifiedBy>
  <cp:revision>575</cp:revision>
  <dcterms:created xsi:type="dcterms:W3CDTF">2016-07-06T15:42:34Z</dcterms:created>
  <dcterms:modified xsi:type="dcterms:W3CDTF">2022-03-07T10:50:13Z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