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8" r:id="rId2"/>
    <p:sldId id="263" r:id="rId3"/>
    <p:sldId id="343" r:id="rId4"/>
    <p:sldId id="316" r:id="rId5"/>
    <p:sldId id="314" r:id="rId6"/>
    <p:sldId id="344" r:id="rId7"/>
    <p:sldId id="317" r:id="rId8"/>
    <p:sldId id="319" r:id="rId9"/>
    <p:sldId id="320" r:id="rId10"/>
    <p:sldId id="321" r:id="rId11"/>
    <p:sldId id="345" r:id="rId12"/>
    <p:sldId id="323" r:id="rId13"/>
    <p:sldId id="322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46" r:id="rId26"/>
    <p:sldId id="336" r:id="rId27"/>
    <p:sldId id="337" r:id="rId28"/>
    <p:sldId id="339" r:id="rId29"/>
    <p:sldId id="340" r:id="rId30"/>
    <p:sldId id="341" r:id="rId31"/>
    <p:sldId id="342" r:id="rId32"/>
    <p:sldId id="287" r:id="rId3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02" autoAdjust="0"/>
  </p:normalViewPr>
  <p:slideViewPr>
    <p:cSldViewPr snapToGrid="0">
      <p:cViewPr varScale="1">
        <p:scale>
          <a:sx n="139" d="100"/>
          <a:sy n="139" d="100"/>
        </p:scale>
        <p:origin x="80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strike="noStrike" dirty="0">
                <a:latin typeface="+mn-lt"/>
              </a:rPr>
              <a:t>Britská obchodní loď z 19. století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18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02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36819" y="312822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540454"/>
            <a:ext cx="3222810" cy="25456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pPr lvl="0"/>
            <a:endParaRPr lang="cs-CZ" sz="3000" b="1" cap="all" dirty="0"/>
          </a:p>
          <a:p>
            <a:pPr lvl="0"/>
            <a:endParaRPr lang="cs-CZ" sz="3000" b="1" cap="all" dirty="0"/>
          </a:p>
          <a:p>
            <a:pPr lvl="0"/>
            <a:r>
              <a:rPr lang="cs-CZ" sz="3000" b="1" cap="all" dirty="0"/>
              <a:t>Logistika</a:t>
            </a:r>
          </a:p>
          <a:p>
            <a:pPr lvl="0"/>
            <a:r>
              <a:rPr lang="cs-CZ" sz="3000" b="1" cap="all" dirty="0"/>
              <a:t>-</a:t>
            </a:r>
          </a:p>
          <a:p>
            <a:pPr lvl="0"/>
            <a:r>
              <a:rPr lang="cs-CZ" sz="2600" b="1" cap="all" dirty="0"/>
              <a:t>Doprava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931524"/>
            <a:ext cx="3604568" cy="1456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b="1" i="1" dirty="0">
                <a:solidFill>
                  <a:srgbClr val="002060"/>
                </a:solidFill>
              </a:rPr>
              <a:t>Cílem přednášky je seznámit se s dopravními zařízeními a jednotlivými druhy dopravy </a:t>
            </a:r>
            <a:endParaRPr lang="en-GB" sz="1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956047" y="3723879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Šárka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Čemerková</a:t>
            </a:r>
            <a:endParaRPr lang="en-GB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Garant předmětu</a:t>
            </a: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Šárka </a:t>
            </a:r>
            <a:r>
              <a:rPr lang="cs-CZ" altLang="cs-CZ" sz="9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Čemerková</a:t>
            </a:r>
            <a:endParaRPr lang="cs-CZ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Přednášející </a:t>
            </a:r>
            <a:endParaRPr lang="en-GB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550D26E-18C1-4E1C-A7C2-3BC9A51B88D7}"/>
              </a:ext>
            </a:extLst>
          </p:cNvPr>
          <p:cNvSpPr/>
          <p:nvPr/>
        </p:nvSpPr>
        <p:spPr>
          <a:xfrm>
            <a:off x="475785" y="872174"/>
            <a:ext cx="8142666" cy="232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Silniční doprava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cs-CZ" sz="2200" b="1" dirty="0"/>
              <a:t> </a:t>
            </a:r>
            <a:r>
              <a:rPr lang="cs-CZ" sz="2200" dirty="0"/>
              <a:t>pozitiva vs. negativa 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cs-CZ" sz="2200" dirty="0"/>
              <a:t> </a:t>
            </a:r>
            <a:r>
              <a:rPr lang="cs-CZ" sz="2200" dirty="0" err="1"/>
              <a:t>celovozová</a:t>
            </a:r>
            <a:r>
              <a:rPr lang="cs-CZ" sz="2200" dirty="0"/>
              <a:t> zásilka 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cs-CZ" sz="2200" dirty="0"/>
              <a:t> sběrná služba 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cs-CZ" sz="2200" dirty="0"/>
              <a:t> </a:t>
            </a:r>
            <a:r>
              <a:rPr lang="cs-CZ" sz="2200" dirty="0" err="1"/>
              <a:t>nadgabaritní</a:t>
            </a:r>
            <a:r>
              <a:rPr lang="cs-CZ" sz="2200" dirty="0"/>
              <a:t> (nadrozměrná) přeprava</a:t>
            </a:r>
          </a:p>
          <a:p>
            <a:pPr lvl="0">
              <a:buFont typeface="Arial" pitchFamily="34" charset="0"/>
              <a:buChar char="•"/>
            </a:pPr>
            <a:endParaRPr lang="cs-CZ" sz="22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AED5ADA-5978-4FF5-8591-94F6EE135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26" y="3106662"/>
            <a:ext cx="4103456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787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9F325E9-DE6B-4772-BA57-225C8C059853}"/>
              </a:ext>
            </a:extLst>
          </p:cNvPr>
          <p:cNvSpPr txBox="1"/>
          <p:nvPr/>
        </p:nvSpPr>
        <p:spPr>
          <a:xfrm>
            <a:off x="336139" y="742295"/>
            <a:ext cx="83411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chemeClr val="accent5">
                    <a:lumMod val="50000"/>
                  </a:schemeClr>
                </a:solidFill>
              </a:rPr>
              <a:t>Road</a:t>
            </a:r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2200" b="1" dirty="0" err="1">
                <a:solidFill>
                  <a:schemeClr val="accent5">
                    <a:lumMod val="50000"/>
                  </a:schemeClr>
                </a:solidFill>
              </a:rPr>
              <a:t>train</a:t>
            </a:r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 (XXL, LCV, </a:t>
            </a:r>
            <a:r>
              <a:rPr lang="cs-CZ" sz="2200" b="1" dirty="0" err="1">
                <a:solidFill>
                  <a:schemeClr val="accent5">
                    <a:lumMod val="50000"/>
                  </a:schemeClr>
                </a:solidFill>
              </a:rPr>
              <a:t>gigaliner</a:t>
            </a:r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2200" b="1" dirty="0" err="1">
                <a:solidFill>
                  <a:schemeClr val="accent5">
                    <a:lumMod val="50000"/>
                  </a:schemeClr>
                </a:solidFill>
              </a:rPr>
              <a:t>Eurokombi</a:t>
            </a:r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2200" b="1" dirty="0" err="1">
                <a:solidFill>
                  <a:schemeClr val="accent5">
                    <a:lumMod val="50000"/>
                  </a:schemeClr>
                </a:solidFill>
              </a:rPr>
              <a:t>Megatruck</a:t>
            </a:r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silniční souprava v ČR 22 m (až 153 palet), na výjimku i více, ve světě cca 50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až 4 různé teplotní</a:t>
            </a:r>
            <a:br>
              <a:rPr lang="cs-CZ" sz="2200" dirty="0"/>
            </a:br>
            <a:r>
              <a:rPr lang="cs-CZ" sz="2200" dirty="0"/>
              <a:t>režimy</a:t>
            </a:r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37BE0AA-2A29-4246-BBF7-F5480781B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9" t="24623" r="33577" b="19205"/>
          <a:stretch/>
        </p:blipFill>
        <p:spPr>
          <a:xfrm>
            <a:off x="3591018" y="1734815"/>
            <a:ext cx="4936274" cy="28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4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9F325E9-DE6B-4772-BA57-225C8C059853}"/>
              </a:ext>
            </a:extLst>
          </p:cNvPr>
          <p:cNvSpPr txBox="1"/>
          <p:nvPr/>
        </p:nvSpPr>
        <p:spPr>
          <a:xfrm>
            <a:off x="336139" y="742295"/>
            <a:ext cx="83411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podmínky použití v ČR: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dirty="0"/>
              <a:t>Podléhá schválení MD ČR, které schvaluje přepravní trasu (na 3 </a:t>
            </a:r>
            <a:r>
              <a:rPr lang="cs-CZ" dirty="0" err="1"/>
              <a:t>měs</a:t>
            </a:r>
            <a:r>
              <a:rPr lang="cs-CZ" dirty="0"/>
              <a:t>.)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dirty="0"/>
              <a:t>Hmotnost </a:t>
            </a:r>
            <a:r>
              <a:rPr lang="cs-CZ" dirty="0" err="1"/>
              <a:t>max</a:t>
            </a:r>
            <a:r>
              <a:rPr lang="cs-CZ" dirty="0"/>
              <a:t> 48 t, na D1 u Prahy 40 t (nosnost mostu)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dirty="0"/>
              <a:t>Jen na směrově oddělených dálnicích a rychlostních komunikacích, mimo ně </a:t>
            </a:r>
            <a:r>
              <a:rPr lang="cs-CZ" dirty="0" err="1"/>
              <a:t>max</a:t>
            </a:r>
            <a:r>
              <a:rPr lang="cs-CZ" dirty="0"/>
              <a:t> 10 km pro nakládku/vykládku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dirty="0"/>
              <a:t>Nesmí křížit železnici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dirty="0"/>
              <a:t>Speciální </a:t>
            </a:r>
            <a:r>
              <a:rPr lang="cs-CZ" dirty="0" err="1"/>
              <a:t>ozn</a:t>
            </a:r>
            <a:r>
              <a:rPr lang="cs-CZ" dirty="0"/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dirty="0"/>
              <a:t>Např. </a:t>
            </a:r>
            <a:r>
              <a:rPr lang="cs-CZ" dirty="0" err="1"/>
              <a:t>Schenker</a:t>
            </a:r>
            <a:r>
              <a:rPr lang="cs-CZ" dirty="0"/>
              <a:t> kusové zásilky Praha-Brno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9600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FC11A5E-7D4A-4086-9B8C-D77AFCD7D396}"/>
              </a:ext>
            </a:extLst>
          </p:cNvPr>
          <p:cNvSpPr/>
          <p:nvPr/>
        </p:nvSpPr>
        <p:spPr>
          <a:xfrm>
            <a:off x="466137" y="765272"/>
            <a:ext cx="3744416" cy="238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430"/>
              </a:spcBef>
            </a:pPr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Železniční doprava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cs-CZ" sz="2200" dirty="0"/>
              <a:t> pozitiva vs. negativa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cs-CZ" sz="2200" dirty="0"/>
              <a:t> jednotlivé vozové zásilky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cs-CZ" sz="2200" dirty="0"/>
              <a:t> spěšniny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cs-CZ" sz="2200" dirty="0"/>
              <a:t> ucelený vlak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cs-CZ" sz="2200" dirty="0"/>
              <a:t> jednotlivé ucelené zásilky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0989A19-1D6A-4D0D-B72C-424DFF6C9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00" y="3163667"/>
            <a:ext cx="4141863" cy="174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A950572-B6A2-40C9-9947-213EC236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1152362"/>
            <a:ext cx="4064490" cy="168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841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F919CFD-4E0D-45A4-80F7-9577F6E56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129" y="670404"/>
            <a:ext cx="8257366" cy="342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Vodní doprava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pozitiva vs. negativa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říční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námořní:</a:t>
            </a:r>
          </a:p>
          <a:p>
            <a:pPr lvl="1" algn="just" eaLnBrk="0" fontAlgn="base" hangingPunct="0">
              <a:spcBef>
                <a:spcPts val="43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cs-CZ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pobřežní (kabotážní)</a:t>
            </a:r>
          </a:p>
          <a:p>
            <a:pPr lvl="1" algn="just" eaLnBrk="0" fontAlgn="base" hangingPunct="0">
              <a:spcBef>
                <a:spcPts val="43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cs-CZ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transoceánská</a:t>
            </a:r>
          </a:p>
          <a:p>
            <a:pPr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cs-CZ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liniová</a:t>
            </a:r>
          </a:p>
          <a:p>
            <a:pPr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 trampová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tabLst/>
            </a:pPr>
            <a:endParaRPr kumimoji="0" lang="cs-CZ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08C7995-425C-48D1-8B31-C8B4CBDCF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94" y="1830265"/>
            <a:ext cx="3471694" cy="26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955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5986952-E1A4-4A82-B0AE-4FA6A2917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15" y="2843612"/>
            <a:ext cx="3562785" cy="195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3F02C41-1CE2-4FE6-ADDC-A541B9395C4D}"/>
              </a:ext>
            </a:extLst>
          </p:cNvPr>
          <p:cNvSpPr/>
          <p:nvPr/>
        </p:nvSpPr>
        <p:spPr>
          <a:xfrm>
            <a:off x="572400" y="68155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ts val="430"/>
              </a:spcBef>
              <a:spcAft>
                <a:spcPct val="0"/>
              </a:spcAft>
            </a:pPr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Letecká doprava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 pozitiva vs. negativa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 pravidelná linka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 charter </a:t>
            </a:r>
            <a:endParaRPr lang="cs-CZ" sz="2200" dirty="0">
              <a:latin typeface="+mj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ECA300D-F73D-49E1-852E-2F5660F871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7" t="21196" r="33229" b="7980"/>
          <a:stretch/>
        </p:blipFill>
        <p:spPr>
          <a:xfrm>
            <a:off x="4981173" y="1256119"/>
            <a:ext cx="3671443" cy="25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4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2C2057B-450F-476E-907D-DE3639CC2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/>
          <a:stretch/>
        </p:blipFill>
        <p:spPr bwMode="auto">
          <a:xfrm>
            <a:off x="126134" y="452972"/>
            <a:ext cx="4153489" cy="336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ECB4639-E1ED-4904-BC80-20E3FBC8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08" y="1936800"/>
            <a:ext cx="4348090" cy="271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879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71674F5-79BF-4338-A8E3-440F7F5BC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0" y="481795"/>
            <a:ext cx="6522948" cy="455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D34ED6D-9198-4434-862F-41D59CCB6631}"/>
              </a:ext>
            </a:extLst>
          </p:cNvPr>
          <p:cNvSpPr/>
          <p:nvPr/>
        </p:nvSpPr>
        <p:spPr>
          <a:xfrm>
            <a:off x="6774588" y="1869395"/>
            <a:ext cx="2168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Přístav </a:t>
            </a:r>
            <a:r>
              <a:rPr lang="cs-CZ" dirty="0" err="1"/>
              <a:t>Bremenhaven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9421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835BA80-5EE3-4165-BFF5-3967435F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940">
            <a:off x="348533" y="561628"/>
            <a:ext cx="5948961" cy="325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53F73ED-F488-4400-817D-EC52757D9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 r="9602" b="32070"/>
          <a:stretch/>
        </p:blipFill>
        <p:spPr bwMode="auto">
          <a:xfrm>
            <a:off x="4090147" y="2829466"/>
            <a:ext cx="4930588" cy="221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36F2335-7C89-447D-A2C4-FF8D474ABA58}"/>
              </a:ext>
            </a:extLst>
          </p:cNvPr>
          <p:cNvSpPr/>
          <p:nvPr/>
        </p:nvSpPr>
        <p:spPr>
          <a:xfrm>
            <a:off x="6774588" y="1869395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Říční doprava</a:t>
            </a:r>
          </a:p>
        </p:txBody>
      </p:sp>
    </p:spTree>
    <p:extLst>
      <p:ext uri="{BB962C8B-B14F-4D97-AF65-F5344CB8AC3E}">
        <p14:creationId xmlns:p14="http://schemas.microsoft.com/office/powerpoint/2010/main" val="2911866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25C18F-7E22-4B7D-A35E-3A7EA57BB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9"/>
          <a:stretch/>
        </p:blipFill>
        <p:spPr>
          <a:xfrm>
            <a:off x="164755" y="588686"/>
            <a:ext cx="7760275" cy="44081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A055BB-2704-4BEF-BD43-2C5D7E939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470" y="146615"/>
            <a:ext cx="24003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91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lvl="0"/>
            <a:endParaRPr lang="cs-CZ" sz="3600" b="1" cap="all" dirty="0"/>
          </a:p>
          <a:p>
            <a:pPr lvl="0"/>
            <a:r>
              <a:rPr lang="cs-CZ" sz="3100" b="1" dirty="0"/>
              <a:t>Logistika</a:t>
            </a:r>
          </a:p>
          <a:p>
            <a:pPr lvl="0"/>
            <a:r>
              <a:rPr lang="cs-CZ" sz="3100" b="1" dirty="0"/>
              <a:t>-</a:t>
            </a:r>
          </a:p>
          <a:p>
            <a:pPr lvl="0"/>
            <a:r>
              <a:rPr lang="cs-CZ" sz="3100" b="1" dirty="0"/>
              <a:t>Doprava</a:t>
            </a:r>
          </a:p>
          <a:p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475003"/>
            <a:ext cx="3604568" cy="2223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>
                <a:solidFill>
                  <a:srgbClr val="002060"/>
                </a:solidFill>
                <a:cs typeface="Arial" panose="020B0604020202020204" pitchFamily="34" charset="0"/>
              </a:rPr>
              <a:t>Dopravní zařízení</a:t>
            </a:r>
          </a:p>
          <a:p>
            <a:pPr marL="0" indent="0">
              <a:buNone/>
            </a:pPr>
            <a:r>
              <a:rPr lang="cs-CZ" sz="1800" b="1">
                <a:solidFill>
                  <a:srgbClr val="002060"/>
                </a:solidFill>
                <a:cs typeface="Arial" panose="020B0604020202020204" pitchFamily="34" charset="0"/>
              </a:rPr>
              <a:t>Klasifikace dopravy</a:t>
            </a:r>
          </a:p>
          <a:p>
            <a:pPr marL="0" indent="0">
              <a:buNone/>
            </a:pPr>
            <a:r>
              <a:rPr lang="cs-CZ" sz="1800" b="1">
                <a:solidFill>
                  <a:srgbClr val="002060"/>
                </a:solidFill>
                <a:cs typeface="Arial" panose="020B0604020202020204" pitchFamily="34" charset="0"/>
              </a:rPr>
              <a:t>Charakteristika dopravy podle dopravních cest</a:t>
            </a:r>
            <a:endParaRPr lang="cs-CZ" sz="1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5459" y="2904565"/>
            <a:ext cx="270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Struktura přednášky</a:t>
            </a:r>
          </a:p>
        </p:txBody>
      </p:sp>
    </p:spTree>
    <p:extLst>
      <p:ext uri="{BB962C8B-B14F-4D97-AF65-F5344CB8AC3E}">
        <p14:creationId xmlns:p14="http://schemas.microsoft.com/office/powerpoint/2010/main" val="162852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DF6EE3E-2E82-448A-B154-2B9C0E9D7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" b="27173"/>
          <a:stretch/>
        </p:blipFill>
        <p:spPr bwMode="auto">
          <a:xfrm>
            <a:off x="106011" y="412959"/>
            <a:ext cx="6395589" cy="268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F87B34F-A453-4B43-9382-6ABEA22E2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37814" r="5176" b="16671"/>
          <a:stretch/>
        </p:blipFill>
        <p:spPr bwMode="auto">
          <a:xfrm>
            <a:off x="2346796" y="2705062"/>
            <a:ext cx="6575993" cy="21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45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8C8DA0-EB37-44D1-98DA-55168729A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" b="8798"/>
          <a:stretch/>
        </p:blipFill>
        <p:spPr bwMode="auto">
          <a:xfrm>
            <a:off x="188640" y="1291792"/>
            <a:ext cx="8177760" cy="359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27300F0-FE91-4AE5-B4E9-F8E2F899AEC9}"/>
              </a:ext>
            </a:extLst>
          </p:cNvPr>
          <p:cNvSpPr/>
          <p:nvPr/>
        </p:nvSpPr>
        <p:spPr>
          <a:xfrm>
            <a:off x="164755" y="696698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Mapa hustoty lodní dopravy </a:t>
            </a:r>
          </a:p>
        </p:txBody>
      </p:sp>
    </p:spTree>
    <p:extLst>
      <p:ext uri="{BB962C8B-B14F-4D97-AF65-F5344CB8AC3E}">
        <p14:creationId xmlns:p14="http://schemas.microsoft.com/office/powerpoint/2010/main" val="3121463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E6B1372-12DC-497E-B32D-804A2D9FC6DF}"/>
              </a:ext>
            </a:extLst>
          </p:cNvPr>
          <p:cNvSpPr/>
          <p:nvPr/>
        </p:nvSpPr>
        <p:spPr>
          <a:xfrm>
            <a:off x="188640" y="628601"/>
            <a:ext cx="75153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Největší světové přístavy kontejnerové přepravy (2017)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>
                <a:latin typeface="+mj-lt"/>
              </a:rPr>
              <a:t>Šanghaj (Čína; 40,23 mil. kontejnerů-TEU)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latin typeface="+mj-lt"/>
              </a:rPr>
              <a:t>Singapur(Singapur; 33,66 mil. TEU)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err="1">
                <a:latin typeface="+mj-lt"/>
              </a:rPr>
              <a:t>Šen</a:t>
            </a:r>
            <a:r>
              <a:rPr lang="cs-CZ" sz="2000" dirty="0">
                <a:latin typeface="+mj-lt"/>
              </a:rPr>
              <a:t>-čen(Čína; 25,20 mil. TEU)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err="1">
                <a:latin typeface="+mj-lt"/>
              </a:rPr>
              <a:t>Ning</a:t>
            </a:r>
            <a:r>
              <a:rPr lang="cs-CZ" sz="2000" dirty="0">
                <a:latin typeface="+mj-lt"/>
              </a:rPr>
              <a:t>-po – </a:t>
            </a:r>
            <a:r>
              <a:rPr lang="cs-CZ" sz="2000" dirty="0" err="1">
                <a:latin typeface="+mj-lt"/>
              </a:rPr>
              <a:t>Čou-šan</a:t>
            </a:r>
            <a:r>
              <a:rPr lang="cs-CZ" sz="2000" dirty="0">
                <a:latin typeface="+mj-lt"/>
              </a:rPr>
              <a:t>(Čína)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>
                <a:latin typeface="+mj-lt"/>
              </a:rPr>
              <a:t>Hongkong (Hongkong )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 err="1">
                <a:latin typeface="+mj-lt"/>
              </a:rPr>
              <a:t>Pusan</a:t>
            </a:r>
            <a:r>
              <a:rPr lang="cs-CZ" sz="2000" dirty="0">
                <a:latin typeface="+mj-lt"/>
              </a:rPr>
              <a:t> (Jižní Korea)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>
                <a:latin typeface="+mj-lt"/>
              </a:rPr>
              <a:t>Kanton (Čína)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 err="1">
                <a:latin typeface="+mj-lt"/>
              </a:rPr>
              <a:t>Čching-tao</a:t>
            </a:r>
            <a:r>
              <a:rPr lang="cs-CZ" sz="2000" dirty="0">
                <a:latin typeface="+mj-lt"/>
              </a:rPr>
              <a:t> (Čína)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>
                <a:latin typeface="+mj-lt"/>
              </a:rPr>
              <a:t>Dubaj (SAE)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 err="1">
                <a:latin typeface="+mj-lt"/>
              </a:rPr>
              <a:t>Tchien-ťin</a:t>
            </a:r>
            <a:r>
              <a:rPr lang="cs-CZ" sz="2000" dirty="0">
                <a:latin typeface="+mj-lt"/>
              </a:rPr>
              <a:t> (Čína)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>
                <a:latin typeface="+mj-lt"/>
              </a:rPr>
              <a:t>Rotterdam (Holandsko; 13,73 mil. TEU)</a:t>
            </a:r>
          </a:p>
          <a:p>
            <a:pPr lvl="0">
              <a:buFont typeface="Arial" pitchFamily="34" charset="0"/>
              <a:buChar char="•"/>
            </a:pPr>
            <a:endParaRPr lang="cs-CZ" sz="2200" dirty="0"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921615C-4C71-4665-9C3D-FD9D415B2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73" t="26507" r="51274" b="20333"/>
          <a:stretch/>
        </p:blipFill>
        <p:spPr>
          <a:xfrm>
            <a:off x="4315820" y="1930311"/>
            <a:ext cx="4165780" cy="2000889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B7455CF-CBC3-4867-85DD-052F6D6AD1C9}"/>
              </a:ext>
            </a:extLst>
          </p:cNvPr>
          <p:cNvCxnSpPr/>
          <p:nvPr/>
        </p:nvCxnSpPr>
        <p:spPr>
          <a:xfrm flipV="1">
            <a:off x="2492133" y="3312565"/>
            <a:ext cx="1647067" cy="313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720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358898-E7DF-4328-8894-8BCA4770E1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68" t="38489" r="70767" b="35237"/>
          <a:stretch/>
        </p:blipFill>
        <p:spPr>
          <a:xfrm>
            <a:off x="251640" y="733426"/>
            <a:ext cx="5940359" cy="415924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F110F19-B629-46C9-B790-62986B304243}"/>
              </a:ext>
            </a:extLst>
          </p:cNvPr>
          <p:cNvSpPr/>
          <p:nvPr/>
        </p:nvSpPr>
        <p:spPr>
          <a:xfrm>
            <a:off x="4572000" y="1925419"/>
            <a:ext cx="41865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Největší světová letiště (počty cestujících v mil. v roce 2017)</a:t>
            </a:r>
          </a:p>
        </p:txBody>
      </p:sp>
    </p:spTree>
    <p:extLst>
      <p:ext uri="{BB962C8B-B14F-4D97-AF65-F5344CB8AC3E}">
        <p14:creationId xmlns:p14="http://schemas.microsoft.com/office/powerpoint/2010/main" val="1400823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6083029-FCEB-4542-B413-41C043139538}"/>
              </a:ext>
            </a:extLst>
          </p:cNvPr>
          <p:cNvSpPr/>
          <p:nvPr/>
        </p:nvSpPr>
        <p:spPr>
          <a:xfrm>
            <a:off x="188640" y="688967"/>
            <a:ext cx="4186518" cy="121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Potrubní doprava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 pozitiva vs. negativa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sz="2200" dirty="0">
                <a:latin typeface="+mj-lt"/>
                <a:ea typeface="Calibri" pitchFamily="34" charset="0"/>
                <a:cs typeface="Times New Roman" pitchFamily="18" charset="0"/>
              </a:rPr>
              <a:t> produktovody</a:t>
            </a:r>
            <a:endParaRPr lang="cs-CZ" sz="2200" b="1" dirty="0">
              <a:solidFill>
                <a:srgbClr val="307871"/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8A41E4-1D7F-4100-B918-99DB4F339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82" t="20419" r="64602" b="22419"/>
          <a:stretch/>
        </p:blipFill>
        <p:spPr>
          <a:xfrm>
            <a:off x="5768300" y="939839"/>
            <a:ext cx="1971700" cy="33320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D55BC35-11BA-42D0-9FBB-A70431BE6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6" t="22780" r="56018" b="16631"/>
          <a:stretch/>
        </p:blipFill>
        <p:spPr>
          <a:xfrm>
            <a:off x="1658867" y="2061130"/>
            <a:ext cx="3528127" cy="258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42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9DA97DE-47BF-483B-BD7B-67FE06821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90" y="483703"/>
            <a:ext cx="738683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200" b="1" dirty="0">
                <a:solidFill>
                  <a:schemeClr val="accent5">
                    <a:lumMod val="50000"/>
                  </a:schemeClr>
                </a:solidFill>
              </a:rPr>
              <a:t>Kombinovaná doprava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</a:rPr>
              <a:t>část trasy prochází po železnici, vnitrozemskou vodní cestou nebo po moři a</a:t>
            </a:r>
            <a:br>
              <a:rPr lang="cs-CZ" sz="2200" dirty="0">
                <a:latin typeface="+mj-lt"/>
              </a:rPr>
            </a:br>
            <a:r>
              <a:rPr lang="cs-CZ" sz="2200" dirty="0">
                <a:latin typeface="+mj-lt"/>
              </a:rPr>
              <a:t>ostatní přeprava spadá</a:t>
            </a:r>
            <a:br>
              <a:rPr lang="cs-CZ" sz="2200" dirty="0">
                <a:latin typeface="+mj-lt"/>
              </a:rPr>
            </a:br>
            <a:r>
              <a:rPr lang="cs-CZ" sz="2200" dirty="0">
                <a:latin typeface="+mj-lt"/>
              </a:rPr>
              <a:t>pod silniční přepravu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</a:rPr>
              <a:t>silniční doprava je</a:t>
            </a:r>
            <a:br>
              <a:rPr lang="cs-CZ" sz="2200" dirty="0">
                <a:latin typeface="+mj-lt"/>
              </a:rPr>
            </a:br>
            <a:r>
              <a:rPr lang="cs-CZ" sz="2200" dirty="0">
                <a:latin typeface="+mj-lt"/>
              </a:rPr>
              <a:t>využívána pro vyzvednutí</a:t>
            </a:r>
            <a:br>
              <a:rPr lang="cs-CZ" sz="2200" dirty="0">
                <a:latin typeface="+mj-lt"/>
              </a:rPr>
            </a:br>
            <a:r>
              <a:rPr lang="cs-CZ" sz="2200" dirty="0">
                <a:latin typeface="+mj-lt"/>
              </a:rPr>
              <a:t>zásilky u odesílatele</a:t>
            </a:r>
            <a:br>
              <a:rPr lang="cs-CZ" sz="2200" dirty="0">
                <a:latin typeface="+mj-lt"/>
              </a:rPr>
            </a:br>
            <a:r>
              <a:rPr lang="cs-CZ" sz="2200" dirty="0">
                <a:latin typeface="+mj-lt"/>
              </a:rPr>
              <a:t>a pro dodání zásilky</a:t>
            </a:r>
            <a:br>
              <a:rPr lang="cs-CZ" sz="2200" dirty="0">
                <a:latin typeface="+mj-lt"/>
              </a:rPr>
            </a:br>
            <a:r>
              <a:rPr lang="cs-CZ" sz="2200" dirty="0">
                <a:latin typeface="+mj-lt"/>
              </a:rPr>
              <a:t> příjemci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C9C7CB3-ABF5-4459-8B86-885EC3BB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10" y="1657114"/>
            <a:ext cx="4271761" cy="300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977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9DA97DE-47BF-483B-BD7B-67FE06821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81" y="579638"/>
            <a:ext cx="7386839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</a:rPr>
              <a:t>vybrané charakteristiky kombinované dopravy: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</a:rPr>
              <a:t>Snížení nákladů při manipulaci s materiálem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</a:rPr>
              <a:t>Vysoká bezpečnost přepravovaného zboží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</a:rPr>
              <a:t>Minimalizace podílu těžké ruční práce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</a:rPr>
              <a:t>Jednotná technika mechanizace, automatizace, nakládky a vykládky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</a:rPr>
              <a:t>Nedostatečná legislativní podpora státu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</a:rPr>
              <a:t>Nedostatečná harmonizace podmínek provozování jednotlivých druhů nákladní dopravy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2123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Obrázek 4" descr="Scanned at 7.4.2014 13-16.jpg">
            <a:extLst>
              <a:ext uri="{FF2B5EF4-FFF2-40B4-BE49-F238E27FC236}">
                <a16:creationId xmlns:a16="http://schemas.microsoft.com/office/drawing/2014/main" id="{A023367F-A3C6-450C-BA5B-6CFD9E85A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4000"/>
          </a:blip>
          <a:srcRect l="5547" t="2974" r="3895" b="7798"/>
          <a:stretch/>
        </p:blipFill>
        <p:spPr>
          <a:xfrm>
            <a:off x="809204" y="123480"/>
            <a:ext cx="6262802" cy="4941668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16921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F6B70E5-1DDC-4995-B831-AFC40FF4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0" y="751420"/>
            <a:ext cx="5709889" cy="395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85001C6-63BD-4FD6-AE30-56828BA2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56" y="1210500"/>
            <a:ext cx="3070877" cy="237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224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0F8D26E-5220-4E59-9340-430006B06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0" y="831197"/>
            <a:ext cx="387081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1340872-E6AE-4DE4-91CE-4CF819A3B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53" y="1794477"/>
            <a:ext cx="4162638" cy="287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002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E7EF830-FF4C-4148-AB37-C1B475BEED99}"/>
              </a:ext>
            </a:extLst>
          </p:cNvPr>
          <p:cNvSpPr/>
          <p:nvPr/>
        </p:nvSpPr>
        <p:spPr>
          <a:xfrm>
            <a:off x="251640" y="710817"/>
            <a:ext cx="76289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600" b="1" cap="all" dirty="0">
                <a:solidFill>
                  <a:srgbClr val="307871"/>
                </a:solidFill>
              </a:rPr>
              <a:t>Doprava</a:t>
            </a:r>
          </a:p>
          <a:p>
            <a:pPr algn="ctr"/>
            <a:endParaRPr lang="cs-CZ" sz="1400" b="1" cap="all" dirty="0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propojuje jednotlivé části logistického procesu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zabezpečuje fyzické přemístění výrobků z místa, kde se vyrábějí, do místa, kde je jich zapotřebí – </a:t>
            </a:r>
            <a:r>
              <a:rPr lang="cs-CZ" sz="2200" b="1" dirty="0"/>
              <a:t>přínos místa</a:t>
            </a:r>
            <a:endParaRPr lang="cs-CZ" sz="2200" dirty="0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je faktorem </a:t>
            </a:r>
            <a:r>
              <a:rPr lang="cs-CZ" sz="2200" b="1" dirty="0"/>
              <a:t>časového přínosu </a:t>
            </a:r>
            <a:r>
              <a:rPr lang="cs-CZ" sz="2200" dirty="0"/>
              <a:t>- určuje, jak rychle a jak spolehlivě se výrobek přesouvá z jednoho místa do jiného</a:t>
            </a:r>
          </a:p>
        </p:txBody>
      </p:sp>
    </p:spTree>
    <p:extLst>
      <p:ext uri="{BB962C8B-B14F-4D97-AF65-F5344CB8AC3E}">
        <p14:creationId xmlns:p14="http://schemas.microsoft.com/office/powerpoint/2010/main" val="4238108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A6B0F09-7386-419F-B8C9-0EF48DFA9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/>
          <a:stretch/>
        </p:blipFill>
        <p:spPr bwMode="auto">
          <a:xfrm>
            <a:off x="251640" y="443548"/>
            <a:ext cx="5088257" cy="428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E4A4DA0-CF9D-4E17-9C26-AE4E3D91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066" y="1111624"/>
            <a:ext cx="2850365" cy="379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346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829306-9540-4D81-83FF-3EA3E6A0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4" y="545673"/>
            <a:ext cx="6120280" cy="415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BA1C63D-BD22-447D-BF17-65583382F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400" y="1052913"/>
            <a:ext cx="3507466" cy="262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55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5" name="Obdélník 4"/>
          <p:cNvSpPr/>
          <p:nvPr/>
        </p:nvSpPr>
        <p:spPr>
          <a:xfrm>
            <a:off x="2850349" y="43239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cs-CZ" sz="21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Shrnutí přednášky</a:t>
            </a:r>
            <a:endParaRPr lang="en-GB" sz="21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88799" y="1160104"/>
            <a:ext cx="7290965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Umíte: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Vysvětlit přínosy dopravy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Definovat dopravní zařízení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Klasifikovat dopravu z různých úhlů pohledu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Charakterizovat druhy dopravy podle dopravních cest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142A48C-4DCD-4E06-AF9E-B187D6C59A65}"/>
              </a:ext>
            </a:extLst>
          </p:cNvPr>
          <p:cNvSpPr/>
          <p:nvPr/>
        </p:nvSpPr>
        <p:spPr>
          <a:xfrm>
            <a:off x="304268" y="987111"/>
            <a:ext cx="551666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/>
              <a:t>logistické řízení v dopravě = integrované využití technických, organizačních i řídících metod k tomu, aby dopravce zajistil přemístění požadovaných věcí nebo zboží ve správném čase na správné místo s požadovanou jakostí služeb a s příslušnými informacemi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353D7F6-4871-4C95-8093-E6217C06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0" t="10254" r="32756" b="17830"/>
          <a:stretch/>
        </p:blipFill>
        <p:spPr>
          <a:xfrm>
            <a:off x="5665942" y="2044391"/>
            <a:ext cx="2949843" cy="21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E7EF830-FF4C-4148-AB37-C1B475BEED99}"/>
              </a:ext>
            </a:extLst>
          </p:cNvPr>
          <p:cNvSpPr/>
          <p:nvPr/>
        </p:nvSpPr>
        <p:spPr>
          <a:xfrm>
            <a:off x="280440" y="710817"/>
            <a:ext cx="7600180" cy="321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zajišťuje přesun výrobků na geograficky oddělené trhy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pokud výrobky přicházejí na trh včas, nepoškozené a v požadovaném množství, </a:t>
            </a:r>
            <a:r>
              <a:rPr lang="cs-CZ" sz="2200" b="1" dirty="0"/>
              <a:t>poskytuje</a:t>
            </a:r>
            <a:r>
              <a:rPr lang="cs-CZ" sz="2200" dirty="0"/>
              <a:t> doprava zákazníkům </a:t>
            </a:r>
            <a:r>
              <a:rPr lang="cs-CZ" sz="2200" b="1" dirty="0"/>
              <a:t>přidanou hodnotu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plánování dopravních systémů:</a:t>
            </a:r>
          </a:p>
          <a:p>
            <a:pPr marL="914400" lvl="1" indent="-457200">
              <a:spcBef>
                <a:spcPts val="430"/>
              </a:spcBef>
              <a:buFont typeface="+mj-lt"/>
              <a:buAutoNum type="arabicPeriod"/>
            </a:pPr>
            <a:r>
              <a:rPr lang="cs-CZ" dirty="0"/>
              <a:t>požadavky zákazníka na čas a tím na přepravované náklady</a:t>
            </a:r>
          </a:p>
          <a:p>
            <a:pPr marL="914400" lvl="1" indent="-457200">
              <a:spcBef>
                <a:spcPts val="430"/>
              </a:spcBef>
              <a:buFont typeface="+mj-lt"/>
              <a:buAutoNum type="arabicPeriod"/>
            </a:pPr>
            <a:r>
              <a:rPr lang="cs-CZ" dirty="0"/>
              <a:t>volba dopravního zařízení a ostatních nakládacích pomůcek </a:t>
            </a:r>
          </a:p>
          <a:p>
            <a:pPr marL="914400" lvl="1" indent="-457200">
              <a:spcBef>
                <a:spcPts val="430"/>
              </a:spcBef>
              <a:buFont typeface="+mj-lt"/>
              <a:buAutoNum type="arabicPeriod"/>
            </a:pPr>
            <a:r>
              <a:rPr lang="cs-CZ" dirty="0"/>
              <a:t>volba dopravního prostředku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69365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CB75E43-B6B8-4D47-9C23-1BD9B5D8668B}"/>
              </a:ext>
            </a:extLst>
          </p:cNvPr>
          <p:cNvSpPr/>
          <p:nvPr/>
        </p:nvSpPr>
        <p:spPr>
          <a:xfrm>
            <a:off x="251640" y="710817"/>
            <a:ext cx="7509609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30"/>
              </a:spcBef>
            </a:pPr>
            <a:r>
              <a:rPr lang="cs-CZ" sz="2600" b="1" cap="all" dirty="0">
                <a:solidFill>
                  <a:srgbClr val="307871"/>
                </a:solidFill>
              </a:rPr>
              <a:t>Dopravní zařízení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</a:pPr>
            <a:r>
              <a:rPr lang="cs-CZ" sz="2200" b="1" dirty="0"/>
              <a:t>   </a:t>
            </a:r>
            <a:r>
              <a:rPr lang="cs-CZ" sz="2200" dirty="0"/>
              <a:t>druhy dopravních zařízení: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cs-CZ" sz="2200" b="1" dirty="0"/>
              <a:t> </a:t>
            </a:r>
            <a:r>
              <a:rPr lang="cs-CZ" sz="2000" dirty="0"/>
              <a:t>palety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cs-CZ" sz="2000" dirty="0"/>
              <a:t> kontejnery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cs-CZ" sz="2000" dirty="0"/>
              <a:t> tvarově nestabilní zásobníky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54FCEDD-9728-4D29-914E-D9D7CB204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1" t="24011" r="33577" b="22096"/>
          <a:stretch/>
        </p:blipFill>
        <p:spPr>
          <a:xfrm>
            <a:off x="4437657" y="2766527"/>
            <a:ext cx="3502011" cy="19270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7A5986-8EC9-463E-A756-13712ADA3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332" y="3192307"/>
            <a:ext cx="2592877" cy="12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8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CB75E43-B6B8-4D47-9C23-1BD9B5D8668B}"/>
              </a:ext>
            </a:extLst>
          </p:cNvPr>
          <p:cNvSpPr/>
          <p:nvPr/>
        </p:nvSpPr>
        <p:spPr>
          <a:xfrm>
            <a:off x="669073" y="710817"/>
            <a:ext cx="7092176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funkce dopravních zařízení: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cs-CZ" sz="2200" dirty="0"/>
              <a:t> </a:t>
            </a:r>
            <a:r>
              <a:rPr lang="cs-CZ" sz="2000" dirty="0"/>
              <a:t>přejímka a sestavování dopravovaných materiálů 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cs-CZ" sz="2000" dirty="0"/>
              <a:t> ochrana dopravovaného zboží před poškozením,   krádeží atd.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cs-CZ" sz="2000" dirty="0"/>
              <a:t> manipulovatelnost 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cs-CZ" sz="2000" dirty="0"/>
              <a:t> skladovatelnost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cs-CZ" sz="2000" dirty="0"/>
              <a:t> nositelé informací</a:t>
            </a:r>
          </a:p>
        </p:txBody>
      </p:sp>
    </p:spTree>
    <p:extLst>
      <p:ext uri="{BB962C8B-B14F-4D97-AF65-F5344CB8AC3E}">
        <p14:creationId xmlns:p14="http://schemas.microsoft.com/office/powerpoint/2010/main" val="261810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8D18637-3E79-4818-9819-CCC6A2CBE5BC}"/>
              </a:ext>
            </a:extLst>
          </p:cNvPr>
          <p:cNvSpPr/>
          <p:nvPr/>
        </p:nvSpPr>
        <p:spPr>
          <a:xfrm>
            <a:off x="251640" y="761522"/>
            <a:ext cx="7488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600" b="1" cap="all" dirty="0">
                <a:solidFill>
                  <a:srgbClr val="307871"/>
                </a:solidFill>
              </a:rPr>
              <a:t>Klasifikace dopravy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cs-CZ" sz="2200" dirty="0"/>
              <a:t> dle dodavatele a odběratele: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dirty="0"/>
              <a:t>mimopodniková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dirty="0"/>
              <a:t>vnitropodnikovou dopravu: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dirty="0"/>
              <a:t>kontinuální dopravní prostředky 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dirty="0"/>
              <a:t>nekontinuální dopravní prostředky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0720BCC-53C2-47AB-B9EB-1932F14E3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8" t="39892" r="52195" b="27877"/>
          <a:stretch/>
        </p:blipFill>
        <p:spPr>
          <a:xfrm>
            <a:off x="1364166" y="3047998"/>
            <a:ext cx="2839844" cy="165781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E873DD3-98CA-431D-8EAA-C4EDADB59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21" t="29919" r="48374" b="18482"/>
          <a:stretch/>
        </p:blipFill>
        <p:spPr>
          <a:xfrm>
            <a:off x="5316536" y="1721003"/>
            <a:ext cx="3575824" cy="26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68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716F642-5E1F-43AE-AB3E-21FABFE0A253}"/>
              </a:ext>
            </a:extLst>
          </p:cNvPr>
          <p:cNvSpPr/>
          <p:nvPr/>
        </p:nvSpPr>
        <p:spPr>
          <a:xfrm>
            <a:off x="251640" y="773065"/>
            <a:ext cx="748836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dle přepravovaného objektu: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cs-CZ" dirty="0"/>
              <a:t>osobní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cs-CZ" dirty="0"/>
              <a:t>nákladní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cs-CZ" sz="2200" dirty="0"/>
              <a:t> dle dopravní cesty:</a:t>
            </a:r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cs-CZ" dirty="0"/>
              <a:t>silniční</a:t>
            </a:r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cs-CZ" dirty="0"/>
              <a:t>železniční</a:t>
            </a:r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cs-CZ" dirty="0"/>
              <a:t>vodní:	</a:t>
            </a:r>
          </a:p>
          <a:p>
            <a:pPr marL="1256400" lvl="2" indent="-342000">
              <a:buFont typeface="Wingdings" panose="05000000000000000000" pitchFamily="2" charset="2"/>
              <a:buChar char="v"/>
            </a:pPr>
            <a:r>
              <a:rPr lang="cs-CZ" sz="1600" dirty="0"/>
              <a:t>vnitrozemská (říční)</a:t>
            </a:r>
          </a:p>
          <a:p>
            <a:pPr marL="1256400" lvl="2" indent="-342000">
              <a:buFont typeface="Wingdings" panose="05000000000000000000" pitchFamily="2" charset="2"/>
              <a:buChar char="v"/>
            </a:pPr>
            <a:r>
              <a:rPr lang="cs-CZ" sz="1600" dirty="0"/>
              <a:t>námořní</a:t>
            </a:r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cs-CZ" dirty="0"/>
              <a:t>letecká</a:t>
            </a:r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cs-CZ" dirty="0"/>
              <a:t>potrubní</a:t>
            </a:r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cs-CZ" dirty="0"/>
              <a:t>kombinovaná doprava: </a:t>
            </a:r>
            <a:r>
              <a:rPr lang="cs-CZ" dirty="0" err="1"/>
              <a:t>železniční-silniční</a:t>
            </a:r>
            <a:r>
              <a:rPr lang="cs-CZ" dirty="0"/>
              <a:t>, </a:t>
            </a:r>
            <a:r>
              <a:rPr lang="cs-CZ" dirty="0" err="1"/>
              <a:t>silniční-lodní</a:t>
            </a:r>
            <a:r>
              <a:rPr lang="cs-CZ" dirty="0"/>
              <a:t>,</a:t>
            </a:r>
            <a:br>
              <a:rPr lang="cs-CZ" dirty="0"/>
            </a:br>
            <a:r>
              <a:rPr lang="cs-CZ" dirty="0" err="1"/>
              <a:t>silniční-letecká</a:t>
            </a:r>
            <a:r>
              <a:rPr lang="cs-CZ" dirty="0"/>
              <a:t> nebo </a:t>
            </a:r>
            <a:r>
              <a:rPr lang="cs-CZ" dirty="0" err="1"/>
              <a:t>železniční-lodní</a:t>
            </a:r>
            <a:r>
              <a:rPr lang="cs-CZ" dirty="0"/>
              <a:t>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80B948E-10F6-4D54-8EDC-EFE25F3A4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5" t="27462" r="33252" b="24264"/>
          <a:stretch/>
        </p:blipFill>
        <p:spPr>
          <a:xfrm>
            <a:off x="4252333" y="1556324"/>
            <a:ext cx="3940096" cy="203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60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667</Words>
  <Application>Microsoft Office PowerPoint</Application>
  <PresentationFormat>Předvádění na obrazovce (16:9)</PresentationFormat>
  <Paragraphs>138</Paragraphs>
  <Slides>32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0" baseType="lpstr">
      <vt:lpstr>Arial</vt:lpstr>
      <vt:lpstr>Calibri</vt:lpstr>
      <vt:lpstr>Courier New</vt:lpstr>
      <vt:lpstr>DejaVu Sans</vt:lpstr>
      <vt:lpstr>StarSymbol</vt:lpstr>
      <vt:lpstr>Times New Roman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cem0001</cp:lastModifiedBy>
  <cp:revision>473</cp:revision>
  <dcterms:created xsi:type="dcterms:W3CDTF">2016-07-06T15:42:34Z</dcterms:created>
  <dcterms:modified xsi:type="dcterms:W3CDTF">2022-03-14T12:22:41Z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