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8" r:id="rId2"/>
    <p:sldId id="263" r:id="rId3"/>
    <p:sldId id="482" r:id="rId4"/>
    <p:sldId id="476" r:id="rId5"/>
    <p:sldId id="477" r:id="rId6"/>
    <p:sldId id="394" r:id="rId7"/>
    <p:sldId id="395" r:id="rId8"/>
    <p:sldId id="387" r:id="rId9"/>
    <p:sldId id="371" r:id="rId10"/>
    <p:sldId id="390" r:id="rId11"/>
    <p:sldId id="396" r:id="rId12"/>
    <p:sldId id="415" r:id="rId13"/>
    <p:sldId id="416" r:id="rId14"/>
    <p:sldId id="397" r:id="rId15"/>
    <p:sldId id="398" r:id="rId16"/>
    <p:sldId id="399" r:id="rId17"/>
    <p:sldId id="400" r:id="rId18"/>
    <p:sldId id="401" r:id="rId19"/>
    <p:sldId id="402" r:id="rId20"/>
    <p:sldId id="403" r:id="rId21"/>
    <p:sldId id="404" r:id="rId22"/>
    <p:sldId id="405" r:id="rId23"/>
    <p:sldId id="406" r:id="rId24"/>
    <p:sldId id="407" r:id="rId25"/>
    <p:sldId id="408" r:id="rId26"/>
    <p:sldId id="409" r:id="rId27"/>
    <p:sldId id="287" r:id="rId28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690" autoAdjust="0"/>
  </p:normalViewPr>
  <p:slideViewPr>
    <p:cSldViewPr snapToGrid="0">
      <p:cViewPr varScale="1">
        <p:scale>
          <a:sx n="124" d="100"/>
          <a:sy n="124" d="100"/>
        </p:scale>
        <p:origin x="12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 sz="2000">
                <a:latin typeface="Arial"/>
              </a:rPr>
              <a:t>Klikněte pro úpravu formátu komentářů</a:t>
            </a:r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 sz="1400">
                <a:latin typeface="Times New Roman"/>
              </a:rPr>
              <a:t>&lt;záhlaví&gt;</a:t>
            </a:r>
            <a:endParaRPr/>
          </a:p>
        </p:txBody>
      </p:sp>
      <p:sp>
        <p:nvSpPr>
          <p:cNvPr id="79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cs-CZ" sz="1400">
                <a:latin typeface="Times New Roman"/>
              </a:rPr>
              <a:t>&lt;datum/čas&gt;</a:t>
            </a:r>
            <a:endParaRPr/>
          </a:p>
        </p:txBody>
      </p:sp>
      <p:sp>
        <p:nvSpPr>
          <p:cNvPr id="80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cs-CZ" sz="1400">
                <a:latin typeface="Times New Roman"/>
              </a:rPr>
              <a:t>&lt;zápatí&gt;</a:t>
            </a:r>
            <a:endParaRPr/>
          </a:p>
        </p:txBody>
      </p:sp>
      <p:sp>
        <p:nvSpPr>
          <p:cNvPr id="81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B50A2ECB-C4ED-4CCD-B6F6-23C85EAE876C}" type="slidenum">
              <a:rPr lang="cs-CZ" sz="1400">
                <a:latin typeface="Times New Roman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6972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5530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0466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3973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3961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Produktivita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 reálný výstupu za jednotku času, např. počet krabic, které skladník uloží za hodinu práce.</a:t>
            </a:r>
            <a:br>
              <a:rPr lang="cs-CZ" dirty="0"/>
            </a:b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Vytížení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poměr využité kapacity k dostupné kapacitě, např. využití paletového prostoru ve skladu nebo v případě pracovníka ve skladu může jít využití jeho pracovní doby skutečnou prací.</a:t>
            </a:r>
            <a:br>
              <a:rPr lang="cs-CZ" dirty="0"/>
            </a:br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Výkon 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 poměr skutečného výstupu ku standardnímu výstupu, např. počet zmanipulovaných položek pracovníkem za stanovenou časovou jednotku vzhledem k počtu položek, které měl pracovník dle THN za tuto časovou jednotku práce zmanipulovat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6728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8810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4" name="Obrázek 33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  <p:pic>
        <p:nvPicPr>
          <p:cNvPr id="35" name="Obrázek 34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11.04.2022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6721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251640" y="195480"/>
            <a:ext cx="4536000" cy="2352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cs-CZ">
                <a:latin typeface="Times New Roman"/>
              </a:rPr>
              <a:t>Klikněte pro úpravu formátu textu nadpisu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Times New Roman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400">
                <a:latin typeface="Times New Roman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2000">
                <a:latin typeface="Times New Roman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sp>
        <p:nvSpPr>
          <p:cNvPr id="6" name="Obdélník 5"/>
          <p:cNvSpPr/>
          <p:nvPr/>
        </p:nvSpPr>
        <p:spPr>
          <a:xfrm>
            <a:off x="336819" y="328070"/>
            <a:ext cx="3588569" cy="4547937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500105" y="540454"/>
            <a:ext cx="3222810" cy="2545646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3000" b="1" dirty="0"/>
          </a:p>
          <a:p>
            <a:pPr algn="l"/>
            <a:endParaRPr lang="cs-CZ" sz="3000" b="1" dirty="0"/>
          </a:p>
          <a:p>
            <a:pPr lvl="0"/>
            <a:endParaRPr lang="cs-CZ" sz="3000" b="1" cap="all" dirty="0"/>
          </a:p>
          <a:p>
            <a:pPr lvl="0"/>
            <a:endParaRPr lang="cs-CZ" sz="3000" b="1" cap="all" dirty="0"/>
          </a:p>
          <a:p>
            <a:pPr lvl="0"/>
            <a:r>
              <a:rPr lang="cs-CZ" sz="3000" b="1" cap="all" dirty="0"/>
              <a:t>Logistika</a:t>
            </a:r>
          </a:p>
          <a:p>
            <a:pPr lvl="0"/>
            <a:r>
              <a:rPr lang="cs-CZ" sz="3000" b="1" cap="all" dirty="0"/>
              <a:t>-</a:t>
            </a:r>
          </a:p>
          <a:p>
            <a:pPr lvl="0"/>
            <a:r>
              <a:rPr lang="cs-CZ" sz="2600" b="1" cap="all" dirty="0"/>
              <a:t>Sklady 2. část,</a:t>
            </a:r>
          </a:p>
          <a:p>
            <a:pPr lvl="0"/>
            <a:r>
              <a:rPr lang="cs-CZ" sz="2600" b="1" cap="all" dirty="0"/>
              <a:t>manipulace</a:t>
            </a: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297632" y="2232670"/>
            <a:ext cx="3627756" cy="2163263"/>
          </a:xfrm>
          <a:prstGeom prst="rect">
            <a:avLst/>
          </a:prstGeom>
        </p:spPr>
        <p:txBody>
          <a:bodyPr vert="horz" lIns="68580" tIns="34290" rIns="68580" bIns="3429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800" b="1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4276052" y="1931524"/>
            <a:ext cx="3604568" cy="1456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800" b="1" i="1" dirty="0">
                <a:solidFill>
                  <a:srgbClr val="002060"/>
                </a:solidFill>
              </a:rPr>
              <a:t>Cílem přednášky je pojednat o výkonnosti skladových operací a manipulační technice </a:t>
            </a:r>
            <a:endParaRPr lang="en-GB" sz="18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Podnadpis 2"/>
          <p:cNvSpPr txBox="1">
            <a:spLocks/>
          </p:cNvSpPr>
          <p:nvPr/>
        </p:nvSpPr>
        <p:spPr>
          <a:xfrm>
            <a:off x="6956047" y="3723879"/>
            <a:ext cx="2016224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Šárka </a:t>
            </a:r>
            <a:r>
              <a:rPr lang="cs-CZ" altLang="cs-CZ" sz="900" b="1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Čemerková</a:t>
            </a:r>
            <a:endParaRPr lang="en-GB" altLang="cs-CZ" sz="9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cs-CZ" altLang="cs-CZ" sz="9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Garant předmětu  a přednášející</a:t>
            </a:r>
          </a:p>
        </p:txBody>
      </p:sp>
    </p:spTree>
    <p:extLst>
      <p:ext uri="{BB962C8B-B14F-4D97-AF65-F5344CB8AC3E}">
        <p14:creationId xmlns:p14="http://schemas.microsoft.com/office/powerpoint/2010/main" val="1118584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FA2910FD-14A3-4AE5-9AC3-CDF45C5B938F}"/>
              </a:ext>
            </a:extLst>
          </p:cNvPr>
          <p:cNvSpPr/>
          <p:nvPr/>
        </p:nvSpPr>
        <p:spPr>
          <a:xfrm>
            <a:off x="547007" y="628601"/>
            <a:ext cx="720115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cs-CZ" sz="2200" b="1" dirty="0"/>
              <a:t>Syndromy neefektivní funkce skladu</a:t>
            </a:r>
          </a:p>
          <a:p>
            <a:pPr>
              <a:spcBef>
                <a:spcPts val="430"/>
              </a:spcBef>
            </a:pPr>
            <a:endParaRPr lang="cs-CZ" b="1" dirty="0"/>
          </a:p>
          <a:p>
            <a:pPr marL="28575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/>
              <a:t>přebytečná nebo nadměrná manipulace</a:t>
            </a:r>
          </a:p>
          <a:p>
            <a:pPr marL="28575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/>
              <a:t>nízké využití skladové plochy a prostoru</a:t>
            </a:r>
          </a:p>
          <a:p>
            <a:pPr marL="28575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/>
              <a:t>nadměrné náklady na údržbu a výpadky kvůli zastaralým zařízením</a:t>
            </a:r>
          </a:p>
          <a:p>
            <a:pPr marL="28575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/>
              <a:t>zastaralé způsoby příjmu a expedice zboží</a:t>
            </a:r>
          </a:p>
          <a:p>
            <a:pPr marL="28575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/>
              <a:t>zastaralé způsoby počítačového zpracování rutinních transakcí</a:t>
            </a:r>
          </a:p>
        </p:txBody>
      </p:sp>
    </p:spTree>
    <p:extLst>
      <p:ext uri="{BB962C8B-B14F-4D97-AF65-F5344CB8AC3E}">
        <p14:creationId xmlns:p14="http://schemas.microsoft.com/office/powerpoint/2010/main" val="1158641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5AB895E0-0CA1-4277-80DC-5A2D5442C0C4}"/>
              </a:ext>
            </a:extLst>
          </p:cNvPr>
          <p:cNvSpPr/>
          <p:nvPr/>
        </p:nvSpPr>
        <p:spPr>
          <a:xfrm>
            <a:off x="477695" y="628601"/>
            <a:ext cx="7402925" cy="4221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430"/>
              </a:spcBef>
            </a:pPr>
            <a:r>
              <a:rPr lang="cs-CZ" sz="2200" b="1" dirty="0"/>
              <a:t>Finanční aspekty skladování</a:t>
            </a:r>
          </a:p>
          <a:p>
            <a:pPr marL="0" lvl="1">
              <a:spcBef>
                <a:spcPts val="430"/>
              </a:spcBef>
            </a:pPr>
            <a:endParaRPr lang="cs-CZ" sz="1400" b="1" dirty="0">
              <a:solidFill>
                <a:srgbClr val="307871"/>
              </a:solidFill>
            </a:endParaRPr>
          </a:p>
          <a:p>
            <a:pPr marL="28575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/>
              <a:t>skladování = riziko </a:t>
            </a:r>
          </a:p>
          <a:p>
            <a:pPr marL="28575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/>
              <a:t>nutnost sledovat náklady podle činností</a:t>
            </a:r>
          </a:p>
          <a:p>
            <a:pPr marL="28575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/>
              <a:t>problém nedostatku finančních dat</a:t>
            </a:r>
          </a:p>
          <a:p>
            <a:pPr marL="28575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/>
              <a:t>malé výrobní série = malý objem zásob vs. náklady na časté přestavění výrobní linky  </a:t>
            </a:r>
          </a:p>
          <a:p>
            <a:pPr marL="28575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/>
              <a:t>úspory z rozsahu výroby = větší zásoby a zvýšené požadavky na skladování 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061687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50C95DD1-D322-40CA-9365-232EACD2F8E5}"/>
              </a:ext>
            </a:extLst>
          </p:cNvPr>
          <p:cNvSpPr/>
          <p:nvPr/>
        </p:nvSpPr>
        <p:spPr>
          <a:xfrm>
            <a:off x="571499" y="628601"/>
            <a:ext cx="7382599" cy="3565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30"/>
              </a:spcBef>
              <a:spcAft>
                <a:spcPts val="0"/>
              </a:spcAft>
            </a:pPr>
            <a:r>
              <a:rPr lang="cs-CZ" sz="2600" b="1" cap="all" dirty="0">
                <a:solidFill>
                  <a:srgbClr val="307871"/>
                </a:solidFill>
              </a:rPr>
              <a:t>Zařízení pro manipulaci s materiály</a:t>
            </a:r>
          </a:p>
          <a:p>
            <a:pPr marL="342900" indent="-342900" algn="just">
              <a:spcBef>
                <a:spcPts val="43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0000"/>
              </a:solidFill>
              <a:latin typeface="+mj-lt"/>
              <a:ea typeface="Calibri" panose="020F0502020204030204" pitchFamily="34" charset="0"/>
            </a:endParaRPr>
          </a:p>
          <a:p>
            <a:pPr marL="28575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/>
              <a:t>nosné prvky skladování </a:t>
            </a:r>
          </a:p>
          <a:p>
            <a:pPr marL="28575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/>
              <a:t>jedna z hlavních kapitálových investic</a:t>
            </a:r>
          </a:p>
          <a:p>
            <a:pPr marL="28575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členíme dle funkcí, které vykonávají:</a:t>
            </a:r>
            <a:endParaRPr lang="cs-CZ" sz="2200" dirty="0">
              <a:latin typeface="+mj-lt"/>
              <a:ea typeface="Calibri" panose="020F0502020204030204" pitchFamily="34" charset="0"/>
            </a:endParaRPr>
          </a:p>
          <a:p>
            <a:pPr marL="800100" lvl="1" indent="-342900" algn="just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uskladnění </a:t>
            </a:r>
          </a:p>
          <a:p>
            <a:pPr marL="800100" lvl="1" indent="-342900" algn="just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vyzvedávání zboží</a:t>
            </a:r>
          </a:p>
          <a:p>
            <a:pPr marL="800100" lvl="1" indent="-342900" algn="just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doprava a třídění</a:t>
            </a:r>
          </a:p>
          <a:p>
            <a:pPr marL="800100" lvl="1" indent="-342900" algn="just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expedice zboží</a:t>
            </a:r>
            <a:endParaRPr lang="cs-CZ" dirty="0"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47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EF4C3EEC-704D-428C-9D7E-081FD7F282E1}"/>
              </a:ext>
            </a:extLst>
          </p:cNvPr>
          <p:cNvSpPr/>
          <p:nvPr/>
        </p:nvSpPr>
        <p:spPr>
          <a:xfrm>
            <a:off x="477697" y="628601"/>
            <a:ext cx="7402923" cy="2595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cs-CZ" sz="2200" b="1" dirty="0">
                <a:highlight>
                  <a:srgbClr val="FFFF00"/>
                </a:highlight>
              </a:rPr>
              <a:t>Manuální systémy</a:t>
            </a:r>
          </a:p>
          <a:p>
            <a:pPr>
              <a:spcBef>
                <a:spcPts val="430"/>
              </a:spcBef>
            </a:pPr>
            <a:endParaRPr lang="cs-CZ" sz="1400" b="1" dirty="0"/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vysoká míra pružnosti – využívají ten nejpružnější manipulační systém – lidi</a:t>
            </a: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lidé = chyby</a:t>
            </a: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méně investičně náročné</a:t>
            </a:r>
          </a:p>
          <a:p>
            <a:pPr>
              <a:spcBef>
                <a:spcPts val="430"/>
              </a:spcBef>
            </a:pPr>
            <a:endParaRPr lang="cs-CZ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283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EF4C3EEC-704D-428C-9D7E-081FD7F282E1}"/>
              </a:ext>
            </a:extLst>
          </p:cNvPr>
          <p:cNvSpPr/>
          <p:nvPr/>
        </p:nvSpPr>
        <p:spPr>
          <a:xfrm>
            <a:off x="498022" y="628601"/>
            <a:ext cx="724988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cs-CZ" sz="2200" b="1" dirty="0">
                <a:solidFill>
                  <a:srgbClr val="FF0000"/>
                </a:solidFill>
              </a:rPr>
              <a:t>Zařízení pro uskladnění a vyzvedávání zboží</a:t>
            </a:r>
          </a:p>
          <a:p>
            <a:pPr>
              <a:spcBef>
                <a:spcPts val="430"/>
              </a:spcBef>
            </a:pPr>
            <a:endParaRPr lang="cs-CZ" sz="1400" dirty="0">
              <a:solidFill>
                <a:srgbClr val="FF0000"/>
              </a:solidFill>
            </a:endParaRP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regály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policové systémy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zásuvkové systémy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mechanická zařízení s obsluhou (např. vysokozdvižné vidlicové vozíky)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462252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E2CD6035-941E-4209-B883-93169A2A07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96057"/>
              </p:ext>
            </p:extLst>
          </p:nvPr>
        </p:nvGraphicFramePr>
        <p:xfrm>
          <a:off x="188640" y="864870"/>
          <a:ext cx="7590531" cy="34137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50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5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7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86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311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Zařízení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Typ materiálu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Výhody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Další informace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33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Klasické paletové regály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Zboží na paletách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Dobrá hustota skladování, dobré zabezpečení zboží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Hustotu skladování lze zvýšit ukládáním dvou palet za sebe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33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Vjezdové paletové regály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Zboží na paletách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Možno použít vidlicové zvedací vozíky, dobrá hustota skladování  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Zvedací vozíky mají přístup pouze z jednoho směru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22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Průjezdové paletové regály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Zboží na paletách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Dtto výše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Zvedací vozíky mají přístup z obou stran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24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Výškové regálové zakladače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Zboží na paletách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Velmi vysoká hustota skladování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Použití v kombinaci s automatizovaným systémem uskladňování a vyhledávání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33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Konzolové regály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Zboží dlouhé délky nebo v rolích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Vhodné pro skladování zboží s problematickým tvarem 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Každou skladovou položku lze skladovat v odděleném regálu 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2374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5E7E265A-9F2A-4351-ACC1-01AE0A84BE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783747"/>
              </p:ext>
            </p:extLst>
          </p:nvPr>
        </p:nvGraphicFramePr>
        <p:xfrm>
          <a:off x="108220" y="628601"/>
          <a:ext cx="7664180" cy="384048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5239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05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94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02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933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Paletové stohovací  konstrukce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Díly zvláštních tvarů nebo rozbitné díly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Lze stohovat i </a:t>
                      </a:r>
                      <a:r>
                        <a:rPr lang="cs-CZ" sz="1400" dirty="0" err="1">
                          <a:effectLst/>
                        </a:rPr>
                        <a:t>nestohovatelné</a:t>
                      </a:r>
                      <a:r>
                        <a:rPr lang="cs-CZ" sz="1400" dirty="0">
                          <a:effectLst/>
                        </a:rPr>
                        <a:t> produkty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Je možné je rozmontovat 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33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Stohovací regály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Díly zvláštních tvarů nebo rozbitné díly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Dtto výše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Je možné je složit a naskládat na sebe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33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Spádové regály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Jednotlivě balené výrobky/krabice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Vysoká hustota skladování, zboží se posunuje samospádem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Tok materiálů v systému FIFO nebo LIFO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33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Policové systémy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Drobné, volně ložené výrobky nebo krabice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Malé náklady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Pro dosažení větší flexibility lze kombinovat se zásuvkami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33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Zásuvkové systémy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Drobné součástky a nástroje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Ke všem dílům je snadný přístup, dobré zabezpečení zboží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Systém lze rozčlenit pro mnoho typů skladových položek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24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Posuvné regálové nebo policové systémy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>
                          <a:effectLst/>
                        </a:rPr>
                        <a:t>Zboží na paletách, volně ložené materiály, krabice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Může snížit potřebnou skladovou plochu až o polovinu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Přichází vybaveno bezpečnostním zařízením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7183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5" name="Picture 69">
            <a:extLst>
              <a:ext uri="{FF2B5EF4-FFF2-40B4-BE49-F238E27FC236}">
                <a16:creationId xmlns:a16="http://schemas.microsoft.com/office/drawing/2014/main" id="{1D9CE103-F4F7-44CA-BF3B-DDE9F05702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" t="2572" r="7231" b="2963"/>
          <a:stretch/>
        </p:blipFill>
        <p:spPr bwMode="auto">
          <a:xfrm>
            <a:off x="650077" y="628601"/>
            <a:ext cx="6567854" cy="420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3689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5" name="Obrázek 4" descr="pojizdne regaly.jpg">
            <a:extLst>
              <a:ext uri="{FF2B5EF4-FFF2-40B4-BE49-F238E27FC236}">
                <a16:creationId xmlns:a16="http://schemas.microsoft.com/office/drawing/2014/main" id="{68FE2558-8E62-4002-A369-AE834CB3EE8F}"/>
              </a:ext>
            </a:extLst>
          </p:cNvPr>
          <p:cNvPicPr/>
          <p:nvPr/>
        </p:nvPicPr>
        <p:blipFill rotWithShape="1">
          <a:blip r:embed="rId3"/>
          <a:srcRect l="3091" r="3966"/>
          <a:stretch/>
        </p:blipFill>
        <p:spPr>
          <a:xfrm>
            <a:off x="162374" y="781341"/>
            <a:ext cx="7666892" cy="379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78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D7495BC-8073-4E3B-B3B6-6DEED65604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43"/>
          <a:stretch/>
        </p:blipFill>
        <p:spPr bwMode="auto">
          <a:xfrm>
            <a:off x="409909" y="527392"/>
            <a:ext cx="6149128" cy="3992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EBEDB836-B6DE-41DC-B5A3-19DE6793B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9037" y="1161708"/>
            <a:ext cx="2289103" cy="208035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777049B-5648-4099-8001-822777E86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9742" y="3242067"/>
            <a:ext cx="3250483" cy="176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596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sp>
        <p:nvSpPr>
          <p:cNvPr id="6" name="Obdélník 5"/>
          <p:cNvSpPr/>
          <p:nvPr/>
        </p:nvSpPr>
        <p:spPr>
          <a:xfrm>
            <a:off x="393883" y="385667"/>
            <a:ext cx="3588569" cy="4547937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500105" y="873903"/>
            <a:ext cx="3222810" cy="1712888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3000" b="1" dirty="0"/>
          </a:p>
          <a:p>
            <a:pPr lvl="0"/>
            <a:endParaRPr lang="cs-CZ" sz="3600" b="1" cap="all" dirty="0"/>
          </a:p>
          <a:p>
            <a:pPr lvl="0"/>
            <a:r>
              <a:rPr lang="cs-CZ" sz="3100" b="1" dirty="0"/>
              <a:t>Logistika</a:t>
            </a:r>
          </a:p>
          <a:p>
            <a:pPr lvl="0"/>
            <a:r>
              <a:rPr lang="cs-CZ" sz="3100" b="1" dirty="0"/>
              <a:t>-</a:t>
            </a:r>
          </a:p>
          <a:p>
            <a:pPr lvl="0"/>
            <a:r>
              <a:rPr lang="cs-CZ" sz="3100" b="1" dirty="0"/>
              <a:t>Sklady 2. část, manipulace</a:t>
            </a:r>
          </a:p>
          <a:p>
            <a:endParaRPr lang="en-GB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297632" y="2232670"/>
            <a:ext cx="3627756" cy="2163263"/>
          </a:xfrm>
          <a:prstGeom prst="rect">
            <a:avLst/>
          </a:prstGeom>
        </p:spPr>
        <p:txBody>
          <a:bodyPr vert="horz" lIns="68580" tIns="34290" rIns="68580" bIns="3429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800" b="1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4234028" y="1511987"/>
            <a:ext cx="3604568" cy="259464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b="1" dirty="0">
                <a:solidFill>
                  <a:srgbClr val="002060"/>
                </a:solidFill>
                <a:cs typeface="Arial" panose="020B0604020202020204" pitchFamily="34" charset="0"/>
              </a:rPr>
              <a:t>Layout skladu</a:t>
            </a:r>
          </a:p>
          <a:p>
            <a:pPr marL="0" indent="0">
              <a:buNone/>
            </a:pPr>
            <a:r>
              <a:rPr lang="cs-CZ" sz="1800" b="1" dirty="0">
                <a:solidFill>
                  <a:srgbClr val="002060"/>
                </a:solidFill>
                <a:cs typeface="Arial" panose="020B0604020202020204" pitchFamily="34" charset="0"/>
              </a:rPr>
              <a:t>Měření a hodnocení produktivity skladových operací</a:t>
            </a:r>
          </a:p>
          <a:p>
            <a:pPr marL="0" indent="0">
              <a:buNone/>
            </a:pPr>
            <a:r>
              <a:rPr lang="cs-CZ" sz="1800" b="1" dirty="0">
                <a:solidFill>
                  <a:srgbClr val="002060"/>
                </a:solidFill>
                <a:cs typeface="Arial" panose="020B0604020202020204" pitchFamily="34" charset="0"/>
              </a:rPr>
              <a:t>Informační zabezpečení</a:t>
            </a:r>
          </a:p>
          <a:p>
            <a:pPr marL="0" indent="0">
              <a:buNone/>
            </a:pPr>
            <a:r>
              <a:rPr lang="cs-CZ" sz="1800" b="1" dirty="0">
                <a:solidFill>
                  <a:srgbClr val="002060"/>
                </a:solidFill>
                <a:cs typeface="Arial" panose="020B0604020202020204" pitchFamily="34" charset="0"/>
              </a:rPr>
              <a:t>Finanční aspekty skladování</a:t>
            </a:r>
          </a:p>
          <a:p>
            <a:pPr marL="0" indent="0">
              <a:buNone/>
            </a:pPr>
            <a:r>
              <a:rPr lang="cs-CZ" sz="1800" b="1" dirty="0">
                <a:solidFill>
                  <a:srgbClr val="002060"/>
                </a:solidFill>
                <a:cs typeface="Arial" panose="020B0604020202020204" pitchFamily="34" charset="0"/>
              </a:rPr>
              <a:t>Zařízení pro manipulaci s materiály</a:t>
            </a:r>
          </a:p>
          <a:p>
            <a:pPr marL="0" indent="0">
              <a:buNone/>
            </a:pPr>
            <a:endParaRPr lang="cs-CZ" sz="1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45459" y="2904565"/>
            <a:ext cx="27028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Struktura přednášky</a:t>
            </a:r>
          </a:p>
        </p:txBody>
      </p:sp>
    </p:spTree>
    <p:extLst>
      <p:ext uri="{BB962C8B-B14F-4D97-AF65-F5344CB8AC3E}">
        <p14:creationId xmlns:p14="http://schemas.microsoft.com/office/powerpoint/2010/main" val="1628521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F69CDB3-8C01-4899-9191-609FCD4BC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50" y="693321"/>
            <a:ext cx="721995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465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175E0389-E092-4F6F-87A9-F1422E836B39}"/>
              </a:ext>
            </a:extLst>
          </p:cNvPr>
          <p:cNvSpPr/>
          <p:nvPr/>
        </p:nvSpPr>
        <p:spPr>
          <a:xfrm>
            <a:off x="784860" y="628601"/>
            <a:ext cx="7095760" cy="426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cs-CZ" sz="2200" b="1" dirty="0">
                <a:solidFill>
                  <a:srgbClr val="FF0000"/>
                </a:solidFill>
              </a:rPr>
              <a:t>Zařízení pro dopravu a třídění</a:t>
            </a:r>
          </a:p>
          <a:p>
            <a:pPr algn="ctr">
              <a:spcBef>
                <a:spcPts val="600"/>
              </a:spcBef>
              <a:spcAft>
                <a:spcPts val="0"/>
              </a:spcAft>
            </a:pPr>
            <a:endParaRPr lang="cs-CZ" sz="1400" b="1" dirty="0">
              <a:solidFill>
                <a:srgbClr val="FF0000"/>
              </a:solidFill>
            </a:endParaRP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latin typeface="+mj-lt"/>
                <a:ea typeface="Calibri" panose="020F0502020204030204" pitchFamily="34" charset="0"/>
              </a:rPr>
              <a:t>motorová nebo bezmotorová zařízení (vidlicové zvedací vozíky, plošinové vozíky, jeřáby, různé ruční vozíky)</a:t>
            </a: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200" dirty="0">
                <a:latin typeface="+mj-lt"/>
                <a:ea typeface="Calibri" panose="020F0502020204030204" pitchFamily="34" charset="0"/>
              </a:rPr>
              <a:t>ruční třídění položek:</a:t>
            </a:r>
          </a:p>
          <a:p>
            <a:pPr marL="800100" lvl="1" indent="-342900"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cs-CZ" dirty="0">
                <a:latin typeface="+mj-lt"/>
                <a:ea typeface="Calibri" panose="020F0502020204030204" pitchFamily="34" charset="0"/>
              </a:rPr>
              <a:t>rozdělování a sdružování položek v návaznosti na konkrétní objednávky zákazníků</a:t>
            </a:r>
          </a:p>
          <a:p>
            <a:pPr marL="800100" lvl="1" indent="-342900"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cs-CZ" dirty="0">
                <a:latin typeface="+mj-lt"/>
                <a:ea typeface="Calibri" panose="020F0502020204030204" pitchFamily="34" charset="0"/>
              </a:rPr>
              <a:t>fyzická kontrola a nakládka na paletu nebo do krabice/kontejneru určeného pro konkrétní zásilku</a:t>
            </a:r>
          </a:p>
          <a:p>
            <a:pPr marL="800100" lvl="1" indent="-342900"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cs-CZ" dirty="0">
                <a:latin typeface="+mj-lt"/>
                <a:ea typeface="Calibri" panose="020F0502020204030204" pitchFamily="34" charset="0"/>
              </a:rPr>
              <a:t>časově náročný proces podléhající lidským omylům</a:t>
            </a:r>
          </a:p>
          <a:p>
            <a:pPr marL="800100" lvl="1" indent="-342900" algn="just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cs-CZ" dirty="0">
                <a:latin typeface="+mj-lt"/>
                <a:ea typeface="Calibri" panose="020F0502020204030204" pitchFamily="34" charset="0"/>
              </a:rPr>
              <a:t>snaha o minimalizaci </a:t>
            </a:r>
          </a:p>
        </p:txBody>
      </p:sp>
    </p:spTree>
    <p:extLst>
      <p:ext uri="{BB962C8B-B14F-4D97-AF65-F5344CB8AC3E}">
        <p14:creationId xmlns:p14="http://schemas.microsoft.com/office/powerpoint/2010/main" val="2151492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8AF58270-60F4-49C6-95A1-032170273F73}"/>
              </a:ext>
            </a:extLst>
          </p:cNvPr>
          <p:cNvGrpSpPr/>
          <p:nvPr/>
        </p:nvGrpSpPr>
        <p:grpSpPr>
          <a:xfrm>
            <a:off x="251640" y="745730"/>
            <a:ext cx="6098491" cy="3892475"/>
            <a:chOff x="251640" y="745730"/>
            <a:chExt cx="6098491" cy="3892475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46759357-137D-41AE-9CE7-166617DB28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640" y="745730"/>
              <a:ext cx="1642110" cy="2232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3A013E04-3B9A-4E4C-AADD-704985CA05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6670" y="3076105"/>
              <a:ext cx="1338263" cy="156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A860C70E-9581-47BB-840A-029B88E48A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3751" y="835825"/>
              <a:ext cx="1516380" cy="2240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5F3EEA7F-17E4-4C70-A355-34C3C2F7DE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9797" y="2881695"/>
              <a:ext cx="1280160" cy="1649730"/>
            </a:xfrm>
            <a:prstGeom prst="rect">
              <a:avLst/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xtLst/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02735D7C-5120-4B9D-9E60-C5920510CB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3196" y="1484619"/>
              <a:ext cx="2228850" cy="2114550"/>
            </a:xfrm>
            <a:prstGeom prst="rect">
              <a:avLst/>
            </a:prstGeom>
            <a:noFill/>
            <a:ln>
              <a:noFill/>
            </a:ln>
            <a:effectLst>
              <a:glow rad="127000">
                <a:schemeClr val="accent1">
                  <a:alpha val="0"/>
                </a:schemeClr>
              </a:glow>
            </a:effectLst>
            <a:scene3d>
              <a:camera prst="orthographicFront">
                <a:rot lat="0" lon="180000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7">
            <a:extLst>
              <a:ext uri="{FF2B5EF4-FFF2-40B4-BE49-F238E27FC236}">
                <a16:creationId xmlns:a16="http://schemas.microsoft.com/office/drawing/2014/main" id="{5B34F2F3-8FB3-4860-BB40-6F4A3BB0F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515" y="1661348"/>
            <a:ext cx="2426970" cy="228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90676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EB4C9EBF-FE2D-4279-A400-5F3A4124826C}"/>
              </a:ext>
            </a:extLst>
          </p:cNvPr>
          <p:cNvGrpSpPr/>
          <p:nvPr/>
        </p:nvGrpSpPr>
        <p:grpSpPr>
          <a:xfrm>
            <a:off x="347469" y="763612"/>
            <a:ext cx="4817969" cy="3326033"/>
            <a:chOff x="377949" y="1298890"/>
            <a:chExt cx="4817969" cy="3326033"/>
          </a:xfrm>
        </p:grpSpPr>
        <p:pic>
          <p:nvPicPr>
            <p:cNvPr id="9" name="Obrázek 8" descr="plosinypronajemcompact12.jpg">
              <a:extLst>
                <a:ext uri="{FF2B5EF4-FFF2-40B4-BE49-F238E27FC236}">
                  <a16:creationId xmlns:a16="http://schemas.microsoft.com/office/drawing/2014/main" id="{AF743132-76E2-4804-B1F1-FABB47BC7ECF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77949" y="1298890"/>
              <a:ext cx="1907381" cy="1971675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05978DD4-D6C7-4A2E-87A4-F67906BF9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999" t="19658" r="55192" b="14246"/>
            <a:stretch/>
          </p:blipFill>
          <p:spPr>
            <a:xfrm>
              <a:off x="2470303" y="2585107"/>
              <a:ext cx="2725615" cy="2039816"/>
            </a:xfrm>
            <a:prstGeom prst="rect">
              <a:avLst/>
            </a:prstGeom>
          </p:spPr>
        </p:pic>
      </p:grpSp>
      <p:pic>
        <p:nvPicPr>
          <p:cNvPr id="2" name="Obrázek 1">
            <a:extLst>
              <a:ext uri="{FF2B5EF4-FFF2-40B4-BE49-F238E27FC236}">
                <a16:creationId xmlns:a16="http://schemas.microsoft.com/office/drawing/2014/main" id="{A69117A9-E136-4FC0-A703-6EF4B70576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405" y="2833517"/>
            <a:ext cx="1620085" cy="2039816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0A739B7-C045-4F76-A76C-ECAD26C365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8920" y="2564978"/>
            <a:ext cx="2247900" cy="248528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A2050B9-06EE-4D57-BE4F-F9AA3CE350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3365" y="533889"/>
            <a:ext cx="2342173" cy="282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682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99A596DB-E441-4DB1-A7B7-BB161AE205B6}"/>
              </a:ext>
            </a:extLst>
          </p:cNvPr>
          <p:cNvSpPr/>
          <p:nvPr/>
        </p:nvSpPr>
        <p:spPr>
          <a:xfrm>
            <a:off x="754380" y="628601"/>
            <a:ext cx="690137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cs-CZ" sz="2200" b="1" dirty="0">
                <a:solidFill>
                  <a:srgbClr val="FF0000"/>
                </a:solidFill>
              </a:rPr>
              <a:t>Expedice zboží</a:t>
            </a:r>
          </a:p>
          <a:p>
            <a:pPr algn="ctr">
              <a:spcAft>
                <a:spcPts val="600"/>
              </a:spcAft>
            </a:pPr>
            <a:endParaRPr lang="cs-CZ" sz="1400" b="1" dirty="0">
              <a:solidFill>
                <a:srgbClr val="FF0000"/>
              </a:solidFill>
            </a:endParaRPr>
          </a:p>
          <a:p>
            <a:pPr marL="3420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>
                <a:latin typeface="+mj-lt"/>
                <a:ea typeface="Calibri" panose="020F0502020204030204" pitchFamily="34" charset="0"/>
              </a:rPr>
              <a:t>příprava zboží pro odeslání</a:t>
            </a:r>
          </a:p>
          <a:p>
            <a:pPr marL="3420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>
                <a:latin typeface="+mj-lt"/>
                <a:ea typeface="Calibri" panose="020F0502020204030204" pitchFamily="34" charset="0"/>
              </a:rPr>
              <a:t>naložení zboží do dopravního prostředku - zařízení pro manipulaci s výstupními a vstupními dopravními a přepravními prostředky</a:t>
            </a:r>
          </a:p>
          <a:p>
            <a:pPr marL="3420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>
                <a:latin typeface="+mj-lt"/>
                <a:ea typeface="Calibri" panose="020F0502020204030204" pitchFamily="34" charset="0"/>
              </a:rPr>
              <a:t>motorová nebo bezmotorová zařízení popsaná výše + palety, paletizátory nebo různá balicí zařízení</a:t>
            </a:r>
          </a:p>
        </p:txBody>
      </p:sp>
    </p:spTree>
    <p:extLst>
      <p:ext uri="{BB962C8B-B14F-4D97-AF65-F5344CB8AC3E}">
        <p14:creationId xmlns:p14="http://schemas.microsoft.com/office/powerpoint/2010/main" val="39612983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508FDCA-44B0-4559-9931-1804EB7BE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633" y="628601"/>
            <a:ext cx="5659413" cy="368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0982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5BD042B1-178E-4A57-9A83-1B0A172125A0}"/>
              </a:ext>
            </a:extLst>
          </p:cNvPr>
          <p:cNvGrpSpPr/>
          <p:nvPr/>
        </p:nvGrpSpPr>
        <p:grpSpPr>
          <a:xfrm>
            <a:off x="511713" y="851396"/>
            <a:ext cx="6981092" cy="3440707"/>
            <a:chOff x="465993" y="1029132"/>
            <a:chExt cx="6981092" cy="3440707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9EBC8ECA-881A-4385-82B6-6757651816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327" t="23077" r="54327" b="16809"/>
            <a:stretch/>
          </p:blipFill>
          <p:spPr>
            <a:xfrm>
              <a:off x="465993" y="1029132"/>
              <a:ext cx="3341076" cy="2162476"/>
            </a:xfrm>
            <a:prstGeom prst="rect">
              <a:avLst/>
            </a:prstGeom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D4CF8F27-21AC-41D3-B74E-5A5BAAE7F2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403" t="37892" r="62212" b="31624"/>
            <a:stretch/>
          </p:blipFill>
          <p:spPr>
            <a:xfrm>
              <a:off x="5080146" y="1099037"/>
              <a:ext cx="2235054" cy="1494693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7BD2C3E9-B424-4934-BED9-0D97A441A7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1923" t="41310" r="61827" b="35898"/>
            <a:stretch/>
          </p:blipFill>
          <p:spPr>
            <a:xfrm>
              <a:off x="4211515" y="2938208"/>
              <a:ext cx="3235570" cy="15316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97075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sp>
        <p:nvSpPr>
          <p:cNvPr id="5" name="Obdélník 4"/>
          <p:cNvSpPr/>
          <p:nvPr/>
        </p:nvSpPr>
        <p:spPr>
          <a:xfrm>
            <a:off x="2850349" y="432392"/>
            <a:ext cx="234391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cs-CZ" sz="2100" b="1" kern="0" dirty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Shrnutí přednášky</a:t>
            </a:r>
            <a:endParaRPr lang="en-GB" sz="21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88799" y="1160104"/>
            <a:ext cx="7290965" cy="17543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cs typeface="Arial" panose="020B0604020202020204" pitchFamily="34" charset="0"/>
              </a:rPr>
              <a:t>Umíte: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2060"/>
                </a:solidFill>
                <a:cs typeface="Arial" panose="020B0604020202020204" pitchFamily="34" charset="0"/>
              </a:rPr>
              <a:t>Vysvětlit důvody měření a hodnocení produktivity skladových operací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2060"/>
                </a:solidFill>
                <a:cs typeface="Arial" panose="020B0604020202020204" pitchFamily="34" charset="0"/>
              </a:rPr>
              <a:t>Stručně charakterizovat informační zabezpečení skladových operací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2060"/>
                </a:solidFill>
                <a:cs typeface="Arial" panose="020B0604020202020204" pitchFamily="34" charset="0"/>
              </a:rPr>
              <a:t>Popsat manuální systémy pro </a:t>
            </a:r>
            <a:r>
              <a:rPr lang="cs-CZ" b="1">
                <a:solidFill>
                  <a:srgbClr val="002060"/>
                </a:solidFill>
                <a:cs typeface="Arial" panose="020B0604020202020204" pitchFamily="34" charset="0"/>
              </a:rPr>
              <a:t>manipulaci </a:t>
            </a:r>
            <a:endParaRPr lang="cs-CZ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40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75439" y="853956"/>
            <a:ext cx="7300740" cy="3057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430"/>
              </a:spcBef>
              <a:spcAft>
                <a:spcPct val="0"/>
              </a:spcAft>
              <a:buClrTx/>
              <a:buSzTx/>
              <a:tabLst/>
            </a:pPr>
            <a:r>
              <a:rPr lang="cs-CZ" sz="2600" b="1" cap="all" dirty="0" bmk="_Toc374514556">
                <a:solidFill>
                  <a:srgbClr val="307871"/>
                </a:solidFill>
              </a:rPr>
              <a:t>LAYOUT SKLADU</a:t>
            </a:r>
            <a:endParaRPr lang="cs-CZ" sz="2200" b="1" cap="all" dirty="0" bmk="_Toc374514556">
              <a:solidFill>
                <a:srgbClr val="307871"/>
              </a:solidFill>
            </a:endParaRPr>
          </a:p>
          <a:p>
            <a:pPr lvl="0" algn="just" fontAlgn="base">
              <a:spcBef>
                <a:spcPts val="43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cs-CZ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lang="cs-CZ" sz="2200" dirty="0">
                <a:ea typeface="Calibri" pitchFamily="34" charset="0"/>
                <a:cs typeface="Times New Roman" pitchFamily="18" charset="0"/>
              </a:rPr>
              <a:t>kde ve skladu by měly být výrobky/materiály umístěny</a:t>
            </a:r>
          </a:p>
          <a:p>
            <a:pPr lvl="0" algn="just" fontAlgn="base">
              <a:spcBef>
                <a:spcPts val="43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cs-CZ" sz="2200" dirty="0">
                <a:ea typeface="Calibri" pitchFamily="34" charset="0"/>
                <a:cs typeface="Times New Roman" pitchFamily="18" charset="0"/>
              </a:rPr>
              <a:t> optimální stavební a prostorové uspořádání skladu konkrétního podniku se liší </a:t>
            </a:r>
            <a:endParaRPr lang="cs-CZ" sz="2200" dirty="0"/>
          </a:p>
          <a:p>
            <a:pPr lvl="0" algn="just" eaLnBrk="0" fontAlgn="base" hangingPunct="0">
              <a:spcBef>
                <a:spcPts val="43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cs-CZ" sz="2200" dirty="0">
                <a:ea typeface="Calibri" pitchFamily="34" charset="0"/>
                <a:cs typeface="Times New Roman" pitchFamily="18" charset="0"/>
              </a:rPr>
              <a:t> vliv výkonnosti manipulačních zařízení, dopravních pásů, automatických systémů </a:t>
            </a:r>
          </a:p>
          <a:p>
            <a:pPr lvl="0" algn="just" eaLnBrk="0" fontAlgn="base" hangingPunct="0">
              <a:spcBef>
                <a:spcPts val="430"/>
              </a:spcBef>
              <a:spcAft>
                <a:spcPct val="0"/>
              </a:spcAft>
            </a:pPr>
            <a:endParaRPr lang="cs-CZ" sz="2200" dirty="0"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ts val="430"/>
              </a:spcBef>
              <a:spcAft>
                <a:spcPct val="0"/>
              </a:spcAft>
              <a:buFontTx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1883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37654" y="726294"/>
            <a:ext cx="730074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sz="2200" dirty="0">
                <a:cs typeface="Times New Roman" pitchFamily="18" charset="0"/>
              </a:rPr>
              <a:t> pravidla:</a:t>
            </a:r>
          </a:p>
          <a:p>
            <a:pPr marL="742950" lvl="1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cs-CZ" dirty="0">
                <a:cs typeface="Times New Roman" pitchFamily="18" charset="0"/>
              </a:rPr>
              <a:t>kompatibilita </a:t>
            </a:r>
          </a:p>
          <a:p>
            <a:pPr marL="742950" lvl="1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cs-CZ" dirty="0">
                <a:cs typeface="Times New Roman" pitchFamily="18" charset="0"/>
              </a:rPr>
              <a:t>komplementarita</a:t>
            </a:r>
          </a:p>
          <a:p>
            <a:pPr marL="742950" lvl="1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cs-CZ" dirty="0">
                <a:cs typeface="Times New Roman" pitchFamily="18" charset="0"/>
              </a:rPr>
              <a:t>oblíbenost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dirty="0">
                <a:cs typeface="Times New Roman" pitchFamily="18" charset="0"/>
              </a:rPr>
              <a:t> </a:t>
            </a:r>
            <a:r>
              <a:rPr lang="cs-CZ" sz="2200" dirty="0">
                <a:cs typeface="Times New Roman" pitchFamily="18" charset="0"/>
              </a:rPr>
              <a:t>FIFO vs. LIFO</a:t>
            </a:r>
            <a:endParaRPr lang="cs-CZ" sz="22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922" y="2820148"/>
            <a:ext cx="3695700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93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137FA729-79F1-4EA4-B24B-6618A9D06CDE}"/>
              </a:ext>
            </a:extLst>
          </p:cNvPr>
          <p:cNvSpPr/>
          <p:nvPr/>
        </p:nvSpPr>
        <p:spPr>
          <a:xfrm>
            <a:off x="415637" y="628601"/>
            <a:ext cx="7372355" cy="3031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>
                <a:cs typeface="Times New Roman" pitchFamily="18" charset="0"/>
              </a:rPr>
              <a:t>základní způsoby skladování:</a:t>
            </a:r>
          </a:p>
          <a:p>
            <a:endParaRPr lang="cs-CZ" sz="1000" b="1" dirty="0">
              <a:solidFill>
                <a:srgbClr val="307871"/>
              </a:solidFill>
            </a:endParaRP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dirty="0"/>
              <a:t>náhodné (volné, chaotické):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cs-CZ" dirty="0"/>
              <a:t>na nejbližší volné místo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cs-CZ" dirty="0"/>
              <a:t>maximální využití skladovacích prostor</a:t>
            </a:r>
          </a:p>
          <a:p>
            <a:pPr marL="1257300" lvl="2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cs-CZ" dirty="0"/>
              <a:t>nutná IT podpora</a:t>
            </a:r>
          </a:p>
          <a:p>
            <a:pPr marL="800100" lvl="1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dirty="0"/>
              <a:t>na vyhrazeném místě: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cs-CZ" dirty="0"/>
              <a:t>pevně vyhrazené místo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cs-CZ" dirty="0"/>
              <a:t>nižší využití skladových prostor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cs-CZ" dirty="0"/>
              <a:t>zejména ve skladech s manuální obsluhou</a:t>
            </a:r>
          </a:p>
        </p:txBody>
      </p:sp>
    </p:spTree>
    <p:extLst>
      <p:ext uri="{BB962C8B-B14F-4D97-AF65-F5344CB8AC3E}">
        <p14:creationId xmlns:p14="http://schemas.microsoft.com/office/powerpoint/2010/main" val="4102433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8684B363-6D6A-4B0A-AD4F-90662852575C}"/>
              </a:ext>
            </a:extLst>
          </p:cNvPr>
          <p:cNvSpPr/>
          <p:nvPr/>
        </p:nvSpPr>
        <p:spPr>
          <a:xfrm>
            <a:off x="324001" y="805645"/>
            <a:ext cx="7488359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430"/>
              </a:spcBef>
            </a:pPr>
            <a:r>
              <a:rPr lang="cs-CZ" sz="2600" b="1" cap="all" dirty="0">
                <a:solidFill>
                  <a:srgbClr val="307871"/>
                </a:solidFill>
              </a:rPr>
              <a:t>Měření a hodnocení produktivity skladových operací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endParaRPr lang="cs-CZ" dirty="0"/>
          </a:p>
          <a:p>
            <a:pPr marL="285750" lvl="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/>
              <a:t>produktivita – vytížení – výkonnost </a:t>
            </a:r>
          </a:p>
          <a:p>
            <a:pPr marL="28575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/>
              <a:t>“nelze řídit to, co se neměří” 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nejdůležitější oblasti měření: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ZS 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přesnost údajů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vytížení skladu 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produktivita pracovních sil</a:t>
            </a:r>
          </a:p>
          <a:p>
            <a:pPr marL="285750" lvl="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11856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A8523487-D21C-4CB8-977E-40FF3410ACE1}"/>
              </a:ext>
            </a:extLst>
          </p:cNvPr>
          <p:cNvSpPr/>
          <p:nvPr/>
        </p:nvSpPr>
        <p:spPr>
          <a:xfrm>
            <a:off x="587829" y="628601"/>
            <a:ext cx="7125782" cy="2549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cs-CZ" sz="2200" b="1" dirty="0"/>
              <a:t>Programy na zlepšení produktivity</a:t>
            </a:r>
          </a:p>
          <a:p>
            <a:pPr>
              <a:spcBef>
                <a:spcPts val="430"/>
              </a:spcBef>
            </a:pPr>
            <a:endParaRPr lang="cs-CZ" sz="1400" dirty="0"/>
          </a:p>
          <a:p>
            <a:pPr marL="28575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/>
              <a:t>Programy založené na metodách</a:t>
            </a:r>
          </a:p>
          <a:p>
            <a:pPr marL="28575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/>
              <a:t>Programy založené na technologii </a:t>
            </a:r>
          </a:p>
          <a:p>
            <a:pPr marL="28575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/>
              <a:t>Systémově orientované programy </a:t>
            </a:r>
          </a:p>
          <a:p>
            <a:pPr marL="285750" indent="-285750">
              <a:spcBef>
                <a:spcPts val="43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/>
              <a:t>Programy založené na motivaci/školení</a:t>
            </a:r>
          </a:p>
        </p:txBody>
      </p:sp>
    </p:spTree>
    <p:extLst>
      <p:ext uri="{BB962C8B-B14F-4D97-AF65-F5344CB8AC3E}">
        <p14:creationId xmlns:p14="http://schemas.microsoft.com/office/powerpoint/2010/main" val="1299483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80D4C73C-EB40-464F-868F-87F9FCB078CB}"/>
              </a:ext>
            </a:extLst>
          </p:cNvPr>
          <p:cNvSpPr/>
          <p:nvPr/>
        </p:nvSpPr>
        <p:spPr>
          <a:xfrm>
            <a:off x="628650" y="628601"/>
            <a:ext cx="7168500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b="1" dirty="0"/>
              <a:t>Přenos informací o skladovaných materiálech a produktech</a:t>
            </a:r>
          </a:p>
          <a:p>
            <a:endParaRPr lang="cs-CZ" b="1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/>
              <a:t>současně s přesunem a skladováním produktů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/>
              <a:t>potřeba aktuálních informací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/>
              <a:t>význam IT</a:t>
            </a:r>
            <a:r>
              <a:rPr lang="cs-CZ" sz="2200" dirty="0">
                <a:solidFill>
                  <a:srgbClr val="000000"/>
                </a:solidFill>
                <a:ea typeface="Calibri" panose="020F0502020204030204" pitchFamily="34" charset="0"/>
              </a:rPr>
              <a:t> ve všech funkcích skladování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00000"/>
                </a:solidFill>
                <a:ea typeface="Calibri" panose="020F0502020204030204" pitchFamily="34" charset="0"/>
              </a:rPr>
              <a:t>zavedení IT spojeno s významnými přínosy</a:t>
            </a:r>
            <a:endParaRPr lang="cs-CZ" sz="2200" dirty="0">
              <a:ea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2637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grpSp>
        <p:nvGrpSpPr>
          <p:cNvPr id="5" name="Group 1359">
            <a:extLst>
              <a:ext uri="{FF2B5EF4-FFF2-40B4-BE49-F238E27FC236}">
                <a16:creationId xmlns:a16="http://schemas.microsoft.com/office/drawing/2014/main" id="{E1D1A0DE-6D71-4BEE-8901-E6437F58A410}"/>
              </a:ext>
            </a:extLst>
          </p:cNvPr>
          <p:cNvGrpSpPr>
            <a:grpSpLocks/>
          </p:cNvGrpSpPr>
          <p:nvPr/>
        </p:nvGrpSpPr>
        <p:grpSpPr bwMode="auto">
          <a:xfrm>
            <a:off x="188640" y="749626"/>
            <a:ext cx="7533762" cy="3953003"/>
            <a:chOff x="1617" y="2164"/>
            <a:chExt cx="8857" cy="5956"/>
          </a:xfrm>
        </p:grpSpPr>
        <p:sp>
          <p:nvSpPr>
            <p:cNvPr id="7" name="AutoShape 1316">
              <a:extLst>
                <a:ext uri="{FF2B5EF4-FFF2-40B4-BE49-F238E27FC236}">
                  <a16:creationId xmlns:a16="http://schemas.microsoft.com/office/drawing/2014/main" id="{FB11966D-FFA1-4D8D-A1B9-B4033629F9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7" y="3953"/>
              <a:ext cx="964" cy="3125"/>
            </a:xfrm>
            <a:prstGeom prst="homePlate">
              <a:avLst>
                <a:gd name="adj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just">
                <a:spcBef>
                  <a:spcPts val="600"/>
                </a:spcBef>
                <a:spcAft>
                  <a:spcPts val="0"/>
                </a:spcAft>
              </a:pPr>
              <a:r>
                <a:rPr lang="cs-CZ" sz="1300" dirty="0">
                  <a:effectLst/>
                  <a:latin typeface="Times New Roman"/>
                  <a:ea typeface="Calibri"/>
                </a:rPr>
                <a:t> </a:t>
              </a:r>
            </a:p>
            <a:p>
              <a:pPr algn="just">
                <a:spcAft>
                  <a:spcPts val="0"/>
                </a:spcAft>
              </a:pPr>
              <a:r>
                <a:rPr lang="cs-CZ" sz="1300" dirty="0">
                  <a:effectLst/>
                  <a:latin typeface="Times New Roman"/>
                  <a:ea typeface="Calibri"/>
                </a:rPr>
                <a:t> </a:t>
              </a:r>
            </a:p>
            <a:p>
              <a:pPr algn="just">
                <a:spcAft>
                  <a:spcPts val="0"/>
                </a:spcAft>
              </a:pPr>
              <a:r>
                <a:rPr lang="cs-CZ" sz="1300" dirty="0">
                  <a:effectLst/>
                  <a:latin typeface="Times New Roman"/>
                  <a:ea typeface="Calibri"/>
                </a:rPr>
                <a:t> </a:t>
              </a:r>
            </a:p>
            <a:p>
              <a:pPr algn="just">
                <a:spcAft>
                  <a:spcPts val="0"/>
                </a:spcAft>
              </a:pPr>
              <a:r>
                <a:rPr lang="cs-CZ" sz="1300" dirty="0">
                  <a:effectLst/>
                  <a:latin typeface="Times New Roman"/>
                  <a:ea typeface="Calibri"/>
                </a:rPr>
                <a:t> </a:t>
              </a:r>
            </a:p>
            <a:p>
              <a:pPr algn="l">
                <a:spcAft>
                  <a:spcPts val="0"/>
                </a:spcAft>
              </a:pPr>
              <a:r>
                <a:rPr lang="cs-CZ" sz="1300" dirty="0">
                  <a:effectLst/>
                  <a:latin typeface="Times New Roman"/>
                  <a:ea typeface="Calibri"/>
                </a:rPr>
                <a:t>Stav zásob</a:t>
              </a:r>
            </a:p>
          </p:txBody>
        </p:sp>
        <p:sp>
          <p:nvSpPr>
            <p:cNvPr id="8" name="Text Box 1319">
              <a:extLst>
                <a:ext uri="{FF2B5EF4-FFF2-40B4-BE49-F238E27FC236}">
                  <a16:creationId xmlns:a16="http://schemas.microsoft.com/office/drawing/2014/main" id="{269E5A2C-8CCA-4E8A-AC14-82013D8C03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0" y="3328"/>
              <a:ext cx="1875" cy="6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l">
                <a:spcBef>
                  <a:spcPts val="600"/>
                </a:spcBef>
                <a:spcAft>
                  <a:spcPts val="0"/>
                </a:spcAft>
              </a:pPr>
              <a:r>
                <a:rPr lang="cs-CZ" sz="1300" dirty="0">
                  <a:effectLst/>
                  <a:latin typeface="Times New Roman"/>
                  <a:ea typeface="Calibri"/>
                </a:rPr>
                <a:t>     Požadavky</a:t>
              </a:r>
            </a:p>
          </p:txBody>
        </p:sp>
        <p:sp>
          <p:nvSpPr>
            <p:cNvPr id="9" name="Text Box 1320">
              <a:extLst>
                <a:ext uri="{FF2B5EF4-FFF2-40B4-BE49-F238E27FC236}">
                  <a16:creationId xmlns:a16="http://schemas.microsoft.com/office/drawing/2014/main" id="{34663799-F279-44EB-84A2-63A10B766D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0" y="4279"/>
              <a:ext cx="1875" cy="6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cs-CZ" sz="1300">
                  <a:effectLst/>
                  <a:latin typeface="Times New Roman"/>
                  <a:ea typeface="Calibri"/>
                </a:rPr>
                <a:t>Rozmístění zásob</a:t>
              </a:r>
            </a:p>
          </p:txBody>
        </p:sp>
        <p:sp>
          <p:nvSpPr>
            <p:cNvPr id="10" name="Text Box 1321">
              <a:extLst>
                <a:ext uri="{FF2B5EF4-FFF2-40B4-BE49-F238E27FC236}">
                  <a16:creationId xmlns:a16="http://schemas.microsoft.com/office/drawing/2014/main" id="{8E2FCA79-EC02-44F1-90D9-B891FFF9A8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0" y="5222"/>
              <a:ext cx="1875" cy="6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cs-CZ" sz="1300">
                  <a:effectLst/>
                  <a:latin typeface="Times New Roman"/>
                  <a:ea typeface="Calibri"/>
                </a:rPr>
                <a:t>Nevyřízené objednávky</a:t>
              </a:r>
            </a:p>
          </p:txBody>
        </p:sp>
        <p:sp>
          <p:nvSpPr>
            <p:cNvPr id="11" name="Text Box 1322">
              <a:extLst>
                <a:ext uri="{FF2B5EF4-FFF2-40B4-BE49-F238E27FC236}">
                  <a16:creationId xmlns:a16="http://schemas.microsoft.com/office/drawing/2014/main" id="{B709A0CA-862B-44AA-863A-7D7103392D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0" y="6222"/>
              <a:ext cx="1875" cy="6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cs-CZ" sz="1300">
                  <a:effectLst/>
                  <a:latin typeface="Times New Roman"/>
                  <a:ea typeface="Calibri"/>
                </a:rPr>
                <a:t>Běžný logistický postup</a:t>
              </a:r>
            </a:p>
          </p:txBody>
        </p:sp>
        <p:sp>
          <p:nvSpPr>
            <p:cNvPr id="12" name="Text Box 1323">
              <a:extLst>
                <a:ext uri="{FF2B5EF4-FFF2-40B4-BE49-F238E27FC236}">
                  <a16:creationId xmlns:a16="http://schemas.microsoft.com/office/drawing/2014/main" id="{841553D4-DE28-41F9-8DE8-0724CFDCC4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0" y="7182"/>
              <a:ext cx="1875" cy="6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cs-CZ" sz="1300">
                  <a:effectLst/>
                  <a:latin typeface="Times New Roman"/>
                  <a:ea typeface="Calibri"/>
                </a:rPr>
                <a:t>Pracovní normy</a:t>
              </a:r>
            </a:p>
          </p:txBody>
        </p:sp>
        <p:sp>
          <p:nvSpPr>
            <p:cNvPr id="13" name="Text Box 1324">
              <a:extLst>
                <a:ext uri="{FF2B5EF4-FFF2-40B4-BE49-F238E27FC236}">
                  <a16:creationId xmlns:a16="http://schemas.microsoft.com/office/drawing/2014/main" id="{1B0DC09F-744F-476F-A9DB-C61F9D3B21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55" y="3953"/>
              <a:ext cx="1875" cy="6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l">
                <a:spcBef>
                  <a:spcPts val="600"/>
                </a:spcBef>
                <a:spcAft>
                  <a:spcPts val="0"/>
                </a:spcAft>
              </a:pPr>
              <a:r>
                <a:rPr lang="cs-CZ" sz="1300">
                  <a:effectLst/>
                  <a:latin typeface="Times New Roman"/>
                  <a:ea typeface="Calibri"/>
                </a:rPr>
                <a:t>     Uskladnění</a:t>
              </a:r>
            </a:p>
          </p:txBody>
        </p:sp>
        <p:sp>
          <p:nvSpPr>
            <p:cNvPr id="14" name="Text Box 1325">
              <a:extLst>
                <a:ext uri="{FF2B5EF4-FFF2-40B4-BE49-F238E27FC236}">
                  <a16:creationId xmlns:a16="http://schemas.microsoft.com/office/drawing/2014/main" id="{EB321E78-94C8-4BC7-8A83-DD7ACBB97B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55" y="4836"/>
              <a:ext cx="1875" cy="6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cs-CZ" sz="1300">
                  <a:effectLst/>
                  <a:latin typeface="Times New Roman"/>
                  <a:ea typeface="Calibri"/>
                </a:rPr>
                <a:t>Vyzvedávání zboží</a:t>
              </a:r>
            </a:p>
          </p:txBody>
        </p:sp>
        <p:sp>
          <p:nvSpPr>
            <p:cNvPr id="15" name="Text Box 1326">
              <a:extLst>
                <a:ext uri="{FF2B5EF4-FFF2-40B4-BE49-F238E27FC236}">
                  <a16:creationId xmlns:a16="http://schemas.microsoft.com/office/drawing/2014/main" id="{F8ABB33D-6755-41F2-B495-056C06DDE5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55" y="3053"/>
              <a:ext cx="1875" cy="6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cs-CZ" sz="1300">
                  <a:effectLst/>
                  <a:latin typeface="Times New Roman"/>
                  <a:ea typeface="Calibri"/>
                </a:rPr>
                <a:t>Příjem zboží a kontrola kvality</a:t>
              </a:r>
            </a:p>
          </p:txBody>
        </p:sp>
        <p:sp>
          <p:nvSpPr>
            <p:cNvPr id="16" name="Text Box 1327">
              <a:extLst>
                <a:ext uri="{FF2B5EF4-FFF2-40B4-BE49-F238E27FC236}">
                  <a16:creationId xmlns:a16="http://schemas.microsoft.com/office/drawing/2014/main" id="{BBD40F54-6D7C-4586-BAF8-0143A6D0C9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55" y="5708"/>
              <a:ext cx="1875" cy="6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cs-CZ" sz="1300">
                  <a:effectLst/>
                  <a:latin typeface="Times New Roman"/>
                  <a:ea typeface="Calibri"/>
                </a:rPr>
                <a:t>Třídění a balení</a:t>
              </a:r>
            </a:p>
          </p:txBody>
        </p:sp>
        <p:sp>
          <p:nvSpPr>
            <p:cNvPr id="17" name="Text Box 1328">
              <a:extLst>
                <a:ext uri="{FF2B5EF4-FFF2-40B4-BE49-F238E27FC236}">
                  <a16:creationId xmlns:a16="http://schemas.microsoft.com/office/drawing/2014/main" id="{FA324BF4-40DD-4EA5-8EC3-D9CB3E227F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55" y="6670"/>
              <a:ext cx="1875" cy="6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cs-CZ" sz="1300">
                  <a:effectLst/>
                  <a:latin typeface="Times New Roman"/>
                  <a:ea typeface="Calibri"/>
                </a:rPr>
                <a:t>Expedice</a:t>
              </a:r>
            </a:p>
          </p:txBody>
        </p:sp>
        <p:sp>
          <p:nvSpPr>
            <p:cNvPr id="18" name="Text Box 1329">
              <a:extLst>
                <a:ext uri="{FF2B5EF4-FFF2-40B4-BE49-F238E27FC236}">
                  <a16:creationId xmlns:a16="http://schemas.microsoft.com/office/drawing/2014/main" id="{05722991-BDE4-497F-9EC0-32C97F73CB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55" y="7495"/>
              <a:ext cx="1875" cy="6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cs-CZ" sz="1300">
                  <a:effectLst/>
                  <a:latin typeface="Times New Roman"/>
                  <a:ea typeface="Calibri"/>
                </a:rPr>
                <a:t>Hlášení o produktivitě</a:t>
              </a:r>
            </a:p>
          </p:txBody>
        </p:sp>
        <p:sp>
          <p:nvSpPr>
            <p:cNvPr id="19" name="Text Box 1330">
              <a:extLst>
                <a:ext uri="{FF2B5EF4-FFF2-40B4-BE49-F238E27FC236}">
                  <a16:creationId xmlns:a16="http://schemas.microsoft.com/office/drawing/2014/main" id="{6AC7EABB-3CA7-4BF4-88A9-5DBB88241D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99" y="3053"/>
              <a:ext cx="1875" cy="6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cs-CZ" sz="1300">
                  <a:effectLst/>
                  <a:latin typeface="Times New Roman"/>
                  <a:ea typeface="Calibri"/>
                </a:rPr>
                <a:t>Aktualizace zásob</a:t>
              </a:r>
            </a:p>
          </p:txBody>
        </p:sp>
        <p:sp>
          <p:nvSpPr>
            <p:cNvPr id="20" name="Text Box 1331">
              <a:extLst>
                <a:ext uri="{FF2B5EF4-FFF2-40B4-BE49-F238E27FC236}">
                  <a16:creationId xmlns:a16="http://schemas.microsoft.com/office/drawing/2014/main" id="{CFA5F74F-FEEA-444E-A413-BF6AF5A13B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99" y="3953"/>
              <a:ext cx="1875" cy="6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cs-CZ" sz="1300">
                  <a:effectLst/>
                  <a:latin typeface="Times New Roman"/>
                  <a:ea typeface="Calibri"/>
                </a:rPr>
                <a:t>Umístění zásob Počet cyklů</a:t>
              </a:r>
            </a:p>
          </p:txBody>
        </p:sp>
        <p:sp>
          <p:nvSpPr>
            <p:cNvPr id="21" name="Text Box 1332">
              <a:extLst>
                <a:ext uri="{FF2B5EF4-FFF2-40B4-BE49-F238E27FC236}">
                  <a16:creationId xmlns:a16="http://schemas.microsoft.com/office/drawing/2014/main" id="{CE59CCB7-4751-4933-B0B3-074BBB76AD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99" y="4836"/>
              <a:ext cx="1875" cy="6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cs-CZ" sz="1300">
                  <a:effectLst/>
                  <a:latin typeface="Times New Roman"/>
                  <a:ea typeface="Calibri"/>
                </a:rPr>
                <a:t>Seznamy zboží pro vyzvednutí</a:t>
              </a:r>
            </a:p>
          </p:txBody>
        </p:sp>
        <p:sp>
          <p:nvSpPr>
            <p:cNvPr id="22" name="Text Box 1333">
              <a:extLst>
                <a:ext uri="{FF2B5EF4-FFF2-40B4-BE49-F238E27FC236}">
                  <a16:creationId xmlns:a16="http://schemas.microsoft.com/office/drawing/2014/main" id="{549D7E51-C892-4531-BE08-4741631E87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99" y="5708"/>
              <a:ext cx="1875" cy="6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cs-CZ" sz="1300">
                  <a:effectLst/>
                  <a:latin typeface="Times New Roman"/>
                  <a:ea typeface="Calibri"/>
                </a:rPr>
                <a:t>Štítky, balící listy, aktualizace zásob</a:t>
              </a:r>
            </a:p>
          </p:txBody>
        </p:sp>
        <p:sp>
          <p:nvSpPr>
            <p:cNvPr id="23" name="Text Box 1334">
              <a:extLst>
                <a:ext uri="{FF2B5EF4-FFF2-40B4-BE49-F238E27FC236}">
                  <a16:creationId xmlns:a16="http://schemas.microsoft.com/office/drawing/2014/main" id="{5F51A371-48F3-471B-A0D2-ADD44BD51C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99" y="6670"/>
              <a:ext cx="1875" cy="6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cs-CZ" sz="1300">
                  <a:effectLst/>
                  <a:latin typeface="Times New Roman"/>
                  <a:ea typeface="Calibri"/>
                </a:rPr>
                <a:t>Plány přepravy</a:t>
              </a:r>
            </a:p>
          </p:txBody>
        </p:sp>
        <p:sp>
          <p:nvSpPr>
            <p:cNvPr id="24" name="Text Box 1335">
              <a:extLst>
                <a:ext uri="{FF2B5EF4-FFF2-40B4-BE49-F238E27FC236}">
                  <a16:creationId xmlns:a16="http://schemas.microsoft.com/office/drawing/2014/main" id="{E60C10F5-371C-4FF0-A6D9-143B220686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99" y="7495"/>
              <a:ext cx="1875" cy="6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cs-CZ" sz="1300">
                  <a:effectLst/>
                  <a:latin typeface="Times New Roman"/>
                  <a:ea typeface="Calibri"/>
                </a:rPr>
                <a:t>Výkazy produktivity</a:t>
              </a:r>
            </a:p>
          </p:txBody>
        </p:sp>
        <p:sp>
          <p:nvSpPr>
            <p:cNvPr id="25" name="Text Box 1336">
              <a:extLst>
                <a:ext uri="{FF2B5EF4-FFF2-40B4-BE49-F238E27FC236}">
                  <a16:creationId xmlns:a16="http://schemas.microsoft.com/office/drawing/2014/main" id="{A4C0874A-35F4-4D69-9342-AA16CD848E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7" y="2164"/>
              <a:ext cx="3328" cy="62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cs-CZ" sz="1300" b="1" dirty="0">
                  <a:effectLst/>
                  <a:latin typeface="Times New Roman"/>
                  <a:ea typeface="Calibri"/>
                </a:rPr>
                <a:t>Počítačové datové soubory</a:t>
              </a:r>
              <a:endParaRPr lang="cs-CZ" sz="1300" dirty="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26" name="Text Box 1339">
              <a:extLst>
                <a:ext uri="{FF2B5EF4-FFF2-40B4-BE49-F238E27FC236}">
                  <a16:creationId xmlns:a16="http://schemas.microsoft.com/office/drawing/2014/main" id="{2209077F-5F7C-4474-8CE1-CEB455D42E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55" y="2164"/>
              <a:ext cx="1875" cy="62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cs-CZ" sz="1300" b="1" dirty="0">
                  <a:effectLst/>
                  <a:latin typeface="Times New Roman"/>
                  <a:ea typeface="Calibri"/>
                </a:rPr>
                <a:t>Skladová činnost</a:t>
              </a:r>
              <a:endParaRPr lang="cs-CZ" sz="1300" dirty="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27" name="Text Box 1340">
              <a:extLst>
                <a:ext uri="{FF2B5EF4-FFF2-40B4-BE49-F238E27FC236}">
                  <a16:creationId xmlns:a16="http://schemas.microsoft.com/office/drawing/2014/main" id="{BA4C00A1-30CF-4D54-B102-4B373AF146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99" y="2164"/>
              <a:ext cx="1875" cy="625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cs-CZ" sz="1300" b="1">
                  <a:effectLst/>
                  <a:latin typeface="Times New Roman"/>
                  <a:ea typeface="Calibri"/>
                </a:rPr>
                <a:t>Počítačové výstupy</a:t>
              </a:r>
              <a:endParaRPr lang="cs-CZ" sz="1300">
                <a:effectLst/>
                <a:latin typeface="Times New Roman"/>
                <a:ea typeface="Calibri"/>
              </a:endParaRPr>
            </a:p>
          </p:txBody>
        </p:sp>
        <p:cxnSp>
          <p:nvCxnSpPr>
            <p:cNvPr id="28" name="AutoShape 1341">
              <a:extLst>
                <a:ext uri="{FF2B5EF4-FFF2-40B4-BE49-F238E27FC236}">
                  <a16:creationId xmlns:a16="http://schemas.microsoft.com/office/drawing/2014/main" id="{81501172-2C42-42C5-8E54-840EA78E1B5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945" y="3338"/>
              <a:ext cx="910" cy="34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AutoShape 1342">
              <a:extLst>
                <a:ext uri="{FF2B5EF4-FFF2-40B4-BE49-F238E27FC236}">
                  <a16:creationId xmlns:a16="http://schemas.microsoft.com/office/drawing/2014/main" id="{C702AB64-6B30-4100-92A9-EA93088244B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945" y="4279"/>
              <a:ext cx="910" cy="29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AutoShape 1343">
              <a:extLst>
                <a:ext uri="{FF2B5EF4-FFF2-40B4-BE49-F238E27FC236}">
                  <a16:creationId xmlns:a16="http://schemas.microsoft.com/office/drawing/2014/main" id="{B9CEB6D7-A3FF-470B-A66C-ACA2C1C7D18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945" y="6541"/>
              <a:ext cx="910" cy="43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AutoShape 1344">
              <a:extLst>
                <a:ext uri="{FF2B5EF4-FFF2-40B4-BE49-F238E27FC236}">
                  <a16:creationId xmlns:a16="http://schemas.microsoft.com/office/drawing/2014/main" id="{F06CA4C6-0C36-484F-B060-D69B1B6C5D5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945" y="7495"/>
              <a:ext cx="910" cy="29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AutoShape 1350">
              <a:extLst>
                <a:ext uri="{FF2B5EF4-FFF2-40B4-BE49-F238E27FC236}">
                  <a16:creationId xmlns:a16="http://schemas.microsoft.com/office/drawing/2014/main" id="{D2AE37F4-ECCF-4288-9F93-BE0063805C3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945" y="5569"/>
              <a:ext cx="503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AutoShape 1351">
              <a:extLst>
                <a:ext uri="{FF2B5EF4-FFF2-40B4-BE49-F238E27FC236}">
                  <a16:creationId xmlns:a16="http://schemas.microsoft.com/office/drawing/2014/main" id="{1D98E3FF-8AD1-4069-BDD6-21E0E0ED2D5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448" y="5222"/>
              <a:ext cx="407" cy="34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AutoShape 1352">
              <a:extLst>
                <a:ext uri="{FF2B5EF4-FFF2-40B4-BE49-F238E27FC236}">
                  <a16:creationId xmlns:a16="http://schemas.microsoft.com/office/drawing/2014/main" id="{E257637F-A1AF-4848-8A4A-2D827801B69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448" y="5570"/>
              <a:ext cx="407" cy="45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AutoShape 1353">
              <a:extLst>
                <a:ext uri="{FF2B5EF4-FFF2-40B4-BE49-F238E27FC236}">
                  <a16:creationId xmlns:a16="http://schemas.microsoft.com/office/drawing/2014/main" id="{97CD937F-0D42-4DDC-A63B-519EDB2FEB8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730" y="3338"/>
              <a:ext cx="869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" name="AutoShape 1354">
              <a:extLst>
                <a:ext uri="{FF2B5EF4-FFF2-40B4-BE49-F238E27FC236}">
                  <a16:creationId xmlns:a16="http://schemas.microsoft.com/office/drawing/2014/main" id="{6580A106-3381-4BD3-A470-9EA0A7DC65B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730" y="4279"/>
              <a:ext cx="869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AutoShape 1355">
              <a:extLst>
                <a:ext uri="{FF2B5EF4-FFF2-40B4-BE49-F238E27FC236}">
                  <a16:creationId xmlns:a16="http://schemas.microsoft.com/office/drawing/2014/main" id="{9E23D25F-A1B6-48E9-B42B-77DE44A8AA9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730" y="5135"/>
              <a:ext cx="869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AutoShape 1356">
              <a:extLst>
                <a:ext uri="{FF2B5EF4-FFF2-40B4-BE49-F238E27FC236}">
                  <a16:creationId xmlns:a16="http://schemas.microsoft.com/office/drawing/2014/main" id="{3EDDEA5C-2AD7-4165-AD25-3CA0389FFC5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730" y="6020"/>
              <a:ext cx="869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AutoShape 1357">
              <a:extLst>
                <a:ext uri="{FF2B5EF4-FFF2-40B4-BE49-F238E27FC236}">
                  <a16:creationId xmlns:a16="http://schemas.microsoft.com/office/drawing/2014/main" id="{58D339A8-3DC7-4A32-89D5-13A465D724A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730" y="6974"/>
              <a:ext cx="869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AutoShape 1358">
              <a:extLst>
                <a:ext uri="{FF2B5EF4-FFF2-40B4-BE49-F238E27FC236}">
                  <a16:creationId xmlns:a16="http://schemas.microsoft.com/office/drawing/2014/main" id="{8A228BD5-26AF-4F3D-86B2-86EE6FB118F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730" y="7807"/>
              <a:ext cx="869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4848296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1631</TotalTime>
  <Words>879</Words>
  <Application>Microsoft Office PowerPoint</Application>
  <PresentationFormat>Předvádění na obrazovce (16:9)</PresentationFormat>
  <Paragraphs>198</Paragraphs>
  <Slides>27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5" baseType="lpstr">
      <vt:lpstr>Arial</vt:lpstr>
      <vt:lpstr>Calibri</vt:lpstr>
      <vt:lpstr>Courier New</vt:lpstr>
      <vt:lpstr>DejaVu Sans</vt:lpstr>
      <vt:lpstr>StarSymbol</vt:lpstr>
      <vt:lpstr>Times New Roman</vt:lpstr>
      <vt:lpstr>Wingdings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Václav Minařík</dc:creator>
  <cp:lastModifiedBy>cem0001</cp:lastModifiedBy>
  <cp:revision>584</cp:revision>
  <dcterms:created xsi:type="dcterms:W3CDTF">2016-07-06T15:42:34Z</dcterms:created>
  <dcterms:modified xsi:type="dcterms:W3CDTF">2022-04-11T07:41:04Z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28</vt:i4>
  </property>
  <property fmtid="{D5CDD505-2E9C-101B-9397-08002B2CF9AE}" pid="8" name="PresentationFormat">
    <vt:lpwstr>Předvádění na obrazovce (16:9)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29</vt:i4>
  </property>
</Properties>
</file>