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8" r:id="rId2"/>
    <p:sldId id="263" r:id="rId3"/>
    <p:sldId id="468" r:id="rId4"/>
    <p:sldId id="444" r:id="rId5"/>
    <p:sldId id="427" r:id="rId6"/>
    <p:sldId id="440" r:id="rId7"/>
    <p:sldId id="445" r:id="rId8"/>
    <p:sldId id="441" r:id="rId9"/>
    <p:sldId id="442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67" r:id="rId18"/>
    <p:sldId id="453" r:id="rId19"/>
    <p:sldId id="454" r:id="rId20"/>
    <p:sldId id="469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70" r:id="rId29"/>
    <p:sldId id="462" r:id="rId30"/>
    <p:sldId id="471" r:id="rId31"/>
    <p:sldId id="463" r:id="rId32"/>
    <p:sldId id="287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0" autoAdjust="0"/>
  </p:normalViewPr>
  <p:slideViewPr>
    <p:cSldViewPr snapToGrid="0">
      <p:cViewPr varScale="1">
        <p:scale>
          <a:sx n="124" d="100"/>
          <a:sy n="124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69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9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80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3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06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540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064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54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41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577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94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30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52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384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069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36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55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16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702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57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04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8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86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36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85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73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89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0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48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/>
              <a:t>Logistika</a:t>
            </a:r>
          </a:p>
          <a:p>
            <a:pPr lvl="0"/>
            <a:r>
              <a:rPr lang="cs-CZ" sz="3000" b="1" cap="all" dirty="0"/>
              <a:t>-</a:t>
            </a:r>
          </a:p>
          <a:p>
            <a:pPr lvl="0"/>
            <a:r>
              <a:rPr lang="cs-CZ" sz="2600" b="1" cap="all" dirty="0"/>
              <a:t>Logistické metody a techniky - JIT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858770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 pojednat o technologii JIT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en-GB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 </a:t>
            </a:r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6213" y="628601"/>
            <a:ext cx="7290707" cy="16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5850" lvl="1" indent="-342900" algn="just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b="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výrobní plán musí být rovnoměrný</a:t>
            </a:r>
          </a:p>
          <a:p>
            <a:pPr marL="1085850" lvl="1" indent="-342900" algn="just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b="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vyrábějme i ty nejmenší položky v co nejmenším počtu</a:t>
            </a:r>
            <a:endParaRPr lang="cs-CZ" altLang="cs-CZ" sz="1800" b="0" dirty="0">
              <a:latin typeface="+mj-lt"/>
              <a:cs typeface="Arial" panose="020B0604020202020204" pitchFamily="34" charset="0"/>
            </a:endParaRPr>
          </a:p>
          <a:p>
            <a:pPr marL="1085850" lvl="1" indent="-342900" algn="just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b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vyrábějme pouze to, co je potřebné</a:t>
            </a:r>
          </a:p>
          <a:p>
            <a:pPr marL="1085850" lvl="1" indent="-342900" algn="just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b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autonomnost pracovišť</a:t>
            </a:r>
          </a:p>
          <a:p>
            <a:pPr marL="1085850" lvl="1" indent="-342900" algn="just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b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optimalizace výrobního procesu  = řešení problémů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650" y="2412322"/>
            <a:ext cx="25050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1880" y="520879"/>
            <a:ext cx="7329413" cy="394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6597" tIns="177744" bIns="88872" anchor="ctr">
            <a:spAutoFit/>
          </a:bodyPr>
          <a:lstStyle/>
          <a:p>
            <a:pPr algn="just" eaLnBrk="0" hangingPunct="0">
              <a:spcBef>
                <a:spcPts val="430"/>
              </a:spcBef>
              <a:tabLst>
                <a:tab pos="457200" algn="l"/>
              </a:tabLst>
              <a:defRPr/>
            </a:pPr>
            <a:r>
              <a:rPr lang="cs-CZ" sz="2200" b="1" dirty="0">
                <a:solidFill>
                  <a:srgbClr val="307871"/>
                </a:solidFill>
              </a:rPr>
              <a:t>Snižování podílu lidské práce</a:t>
            </a:r>
          </a:p>
          <a:p>
            <a:pPr algn="just" eaLnBrk="0" hangingPunct="0">
              <a:spcBef>
                <a:spcPts val="430"/>
              </a:spcBef>
              <a:tabLst>
                <a:tab pos="457200" algn="l"/>
              </a:tabLst>
              <a:defRPr/>
            </a:pPr>
            <a:endParaRPr lang="cs-CZ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 algn="just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lidský faktor nejčastější zdroj chyb</a:t>
            </a:r>
          </a:p>
          <a:p>
            <a:pPr marL="342900" indent="-342900" algn="just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úkolová mzda je více motivační než časová</a:t>
            </a:r>
          </a:p>
          <a:p>
            <a:pPr marL="342900" indent="-342900" algn="just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zahálející pracovník přináší ztrátu</a:t>
            </a:r>
          </a:p>
          <a:p>
            <a:pPr marL="342900" indent="-342900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nevyužité strojní kapacity nepředstavují</a:t>
            </a:r>
            <a:b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</a:b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ztrátu</a:t>
            </a:r>
          </a:p>
          <a:p>
            <a:pPr marL="342900" indent="-342900" algn="just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využití strojů lidem přizpůsobit</a:t>
            </a:r>
          </a:p>
          <a:p>
            <a:pPr marL="342900" indent="-342900" algn="just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past automatizace</a:t>
            </a:r>
          </a:p>
          <a:p>
            <a:pPr marL="342900" indent="-342900" algn="just" eaLnBrk="0" hangingPunct="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úspora práce vs. úspora lidí</a:t>
            </a:r>
            <a:endParaRPr lang="cs-CZ" sz="2200" b="0" dirty="0">
              <a:latin typeface="+mj-lt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48" y="2368809"/>
            <a:ext cx="2679270" cy="26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1311" y="158699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6320" y="539476"/>
            <a:ext cx="7216178" cy="27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6597" tIns="177744" bIns="88872" anchor="ctr">
            <a:spAutoFit/>
          </a:bodyPr>
          <a:lstStyle/>
          <a:p>
            <a:pPr algn="just" eaLnBrk="0" hangingPunct="0">
              <a:spcBef>
                <a:spcPts val="430"/>
              </a:spcBef>
              <a:tabLst>
                <a:tab pos="457200" algn="l"/>
              </a:tabLst>
              <a:defRPr/>
            </a:pPr>
            <a:r>
              <a:rPr lang="cs-CZ" sz="2200" b="1" dirty="0">
                <a:solidFill>
                  <a:srgbClr val="307871"/>
                </a:solidFill>
              </a:rPr>
              <a:t>Postavení zásob</a:t>
            </a:r>
          </a:p>
          <a:p>
            <a:pPr algn="just" eaLnBrk="0" hangingPunct="0">
              <a:spcBef>
                <a:spcPts val="430"/>
              </a:spcBef>
              <a:tabLst>
                <a:tab pos="457200" algn="l"/>
              </a:tabLst>
              <a:defRPr/>
            </a:pPr>
            <a:endParaRPr lang="cs-CZ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just" eaLnBrk="0" hangingPunct="0">
              <a:spcBef>
                <a:spcPts val="430"/>
              </a:spcBef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 nulové zásob – ideální stav</a:t>
            </a:r>
          </a:p>
          <a:p>
            <a:pPr algn="just" eaLnBrk="0" hangingPunct="0">
              <a:spcBef>
                <a:spcPts val="430"/>
              </a:spcBef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 nemít žádné zásoby je pro průmyslovou výrobu zcela nemožné</a:t>
            </a:r>
          </a:p>
          <a:p>
            <a:pPr eaLnBrk="0" hangingPunct="0">
              <a:spcBef>
                <a:spcPts val="430"/>
              </a:spcBef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 snaha o snižování zásob</a:t>
            </a:r>
            <a:b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</a:br>
            <a:r>
              <a:rPr lang="cs-CZ" sz="2200" b="0" dirty="0">
                <a:latin typeface="+mj-lt"/>
                <a:ea typeface="Calibri" pitchFamily="34" charset="0"/>
                <a:cs typeface="Arial" pitchFamily="34" charset="0"/>
              </a:rPr>
              <a:t> by nikdy neměla být ukončena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977" y="2495827"/>
            <a:ext cx="3687555" cy="24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8991" y="718610"/>
            <a:ext cx="7279021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430"/>
              </a:spcBef>
              <a:tabLst>
                <a:tab pos="457200" algn="l"/>
              </a:tabLst>
              <a:defRPr/>
            </a:pPr>
            <a:r>
              <a:rPr lang="cs-CZ" sz="2200" b="1" dirty="0">
                <a:solidFill>
                  <a:srgbClr val="307871"/>
                </a:solidFill>
              </a:rPr>
              <a:t>Reakce na změny</a:t>
            </a:r>
          </a:p>
          <a:p>
            <a:pPr>
              <a:spcBef>
                <a:spcPts val="430"/>
              </a:spcBef>
              <a:defRPr/>
            </a:pPr>
            <a:endParaRPr lang="cs-CZ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zavádění JIT spojeno s dramatickými změnami v dosavadní struktuře výrobních procesů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uvolnění kapacit není pozitivní přínos procesu zlepšování a nelze akceptovat jako výsledek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význam zpětné vazby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schopnost a ochota být flexibilní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07" y="3123442"/>
            <a:ext cx="3081244" cy="16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48793"/>
              </p:ext>
            </p:extLst>
          </p:nvPr>
        </p:nvGraphicFramePr>
        <p:xfrm>
          <a:off x="320104" y="628601"/>
          <a:ext cx="7433404" cy="3657600"/>
        </p:xfrm>
        <a:graphic>
          <a:graphicData uri="http://schemas.openxmlformats.org/drawingml/2006/table">
            <a:tbl>
              <a:tblPr/>
              <a:tblGrid>
                <a:gridCol w="179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80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Charakteristika řízení výroby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Tradiční přístup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JIT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8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Výrobní program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Široký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Omezený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Konstrukce výrobků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Snaha maximálně vyhovět zákazníkovi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Uplatňování standardizace, konstrukce přizpůsobována výrobě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5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Výrobní proces</a:t>
                      </a:r>
                      <a:b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 mezioperační doprava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Operační uspořádání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Procesní uspořádání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73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Pracovní síla a pracovní styl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Úzce specializovaná pracovní síla, práce individualizovaná, změny v pracovním procesu prosazovány spíše příkazem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Šíře kvalifikovaná flexibilní pracovní síla, týmová práce a kooperace, změny v pracovním procesu prosazovány na základě konsensu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7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75248"/>
              </p:ext>
            </p:extLst>
          </p:nvPr>
        </p:nvGraphicFramePr>
        <p:xfrm>
          <a:off x="188640" y="628601"/>
          <a:ext cx="7628980" cy="3657600"/>
        </p:xfrm>
        <a:graphic>
          <a:graphicData uri="http://schemas.openxmlformats.org/drawingml/2006/table">
            <a:tbl>
              <a:tblPr/>
              <a:tblGrid>
                <a:gridCol w="183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91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Plánování výroby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Komplikované výrobní toky, dlouhé seřizovací časy, velké výrobní dávky, dlouhé průběžné doby, velmi malá počítačová podpora plánování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Krátké seřizovací časy, malé výrobní dávky, kratší průběžné doby, počítačová podpora zaměřená zejména na sledování průběhu výroby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5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Řízení zásob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Velké mezioperační zásoby, mezioperační sklady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Malé mezioperační zásoby, skladování rozpracované výroby přímo na dílnách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Subdodavatelé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Velký počet s konkurenčními vztahy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Limitovaný počet s kooperativními vztahy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Výrobní kontrola jakosti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 kritických místech, zaměřená na výrobky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Kontinuální, zaměřená na kritická místa výrobního procesu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Údržba výrobního zařízení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 poruše, prováděná specialisty</a:t>
                      </a:r>
                      <a:endParaRPr lang="cs-CZ" sz="1600" b="1" spc="-2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Preventivní až </a:t>
                      </a:r>
                      <a:r>
                        <a:rPr lang="cs-CZ" sz="1600" b="0" spc="-2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proaktivní</a:t>
                      </a:r>
                      <a:r>
                        <a:rPr lang="cs-CZ" sz="1600" b="0" spc="-2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prováděná operátory</a:t>
                      </a:r>
                      <a:endParaRPr lang="cs-CZ" sz="1600" b="1" spc="-2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07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5" descr="prinosyJ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6" y="527392"/>
            <a:ext cx="7095095" cy="42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3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6321" y="683317"/>
            <a:ext cx="72018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defRPr/>
            </a:pPr>
            <a:r>
              <a:rPr lang="cs-CZ" sz="2200" b="1" dirty="0">
                <a:solidFill>
                  <a:srgbClr val="307871"/>
                </a:solidFill>
              </a:rPr>
              <a:t>Negativní důsledky zavedení  JIT</a:t>
            </a:r>
          </a:p>
          <a:p>
            <a:pPr>
              <a:spcBef>
                <a:spcPts val="430"/>
              </a:spcBef>
              <a:defRPr/>
            </a:pPr>
            <a:endParaRPr lang="cs-CZ" sz="1400" b="0" dirty="0">
              <a:latin typeface="+mj-lt"/>
            </a:endParaRP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požadavek na minimální zásoby je kompenzován nárůstem dopravy:</a:t>
            </a:r>
          </a:p>
          <a:p>
            <a:pPr lvl="1">
              <a:spcBef>
                <a:spcPts val="430"/>
              </a:spcBef>
              <a:buFont typeface="Courier New" pitchFamily="49" charset="0"/>
              <a:buChar char="o"/>
              <a:defRPr/>
            </a:pPr>
            <a:r>
              <a:rPr lang="cs-CZ" sz="2200" b="0" dirty="0">
                <a:latin typeface="+mj-lt"/>
              </a:rPr>
              <a:t> </a:t>
            </a:r>
            <a:r>
              <a:rPr lang="cs-CZ" b="0" dirty="0">
                <a:latin typeface="+mj-lt"/>
              </a:rPr>
              <a:t>zaplnění silnic</a:t>
            </a:r>
          </a:p>
          <a:p>
            <a:pPr lvl="1">
              <a:spcBef>
                <a:spcPts val="430"/>
              </a:spcBef>
              <a:buFont typeface="Courier New" pitchFamily="49" charset="0"/>
              <a:buChar char="o"/>
              <a:defRPr/>
            </a:pPr>
            <a:r>
              <a:rPr lang="cs-CZ" b="0" dirty="0">
                <a:latin typeface="+mj-lt"/>
              </a:rPr>
              <a:t> exhalace, hluku, dopravní nehody</a:t>
            </a:r>
          </a:p>
          <a:p>
            <a:pPr lvl="1">
              <a:spcBef>
                <a:spcPts val="430"/>
              </a:spcBef>
              <a:buFont typeface="Courier New" pitchFamily="49" charset="0"/>
              <a:buChar char="o"/>
              <a:defRPr/>
            </a:pPr>
            <a:r>
              <a:rPr lang="cs-CZ" b="0" dirty="0">
                <a:latin typeface="+mj-lt"/>
              </a:rPr>
              <a:t> problémy s dodržením časových plánů</a:t>
            </a:r>
          </a:p>
          <a:p>
            <a:pPr>
              <a:spcBef>
                <a:spcPts val="430"/>
              </a:spcBef>
              <a:defRPr/>
            </a:pPr>
            <a:endParaRPr lang="cs-CZ" sz="2200" b="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904" y="2114478"/>
            <a:ext cx="3352707" cy="25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6321" y="683317"/>
            <a:ext cx="7201844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komplikace při řízení výroby:</a:t>
            </a:r>
            <a:endParaRPr lang="cs-CZ" b="0" dirty="0">
              <a:latin typeface="+mj-lt"/>
            </a:endParaRPr>
          </a:p>
          <a:p>
            <a:pPr lvl="1">
              <a:spcBef>
                <a:spcPts val="430"/>
              </a:spcBef>
              <a:buFont typeface="Courier New" pitchFamily="49" charset="0"/>
              <a:buChar char="o"/>
              <a:defRPr/>
            </a:pPr>
            <a:r>
              <a:rPr lang="cs-CZ" b="0" dirty="0">
                <a:latin typeface="+mj-lt"/>
              </a:rPr>
              <a:t> výrobní plánování daného závodu</a:t>
            </a:r>
          </a:p>
          <a:p>
            <a:pPr lvl="1">
              <a:spcBef>
                <a:spcPts val="430"/>
              </a:spcBef>
              <a:buFont typeface="Courier New" pitchFamily="49" charset="0"/>
              <a:buChar char="o"/>
              <a:defRPr/>
            </a:pPr>
            <a:r>
              <a:rPr lang="cs-CZ" dirty="0">
                <a:latin typeface="+mj-lt"/>
              </a:rPr>
              <a:t> výrobní plány dodavatelů</a:t>
            </a:r>
          </a:p>
          <a:p>
            <a:pPr lvl="1">
              <a:spcBef>
                <a:spcPts val="430"/>
              </a:spcBef>
              <a:buFont typeface="Courier New" pitchFamily="49" charset="0"/>
              <a:buChar char="o"/>
              <a:defRPr/>
            </a:pPr>
            <a:r>
              <a:rPr lang="cs-CZ" dirty="0">
                <a:latin typeface="+mj-lt"/>
              </a:rPr>
              <a:t> rozmístění dodavatelů</a:t>
            </a:r>
          </a:p>
          <a:p>
            <a:pPr>
              <a:spcBef>
                <a:spcPts val="430"/>
              </a:spcBef>
              <a:defRPr/>
            </a:pPr>
            <a:endParaRPr lang="cs-CZ" sz="2200" b="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43" y="2115494"/>
            <a:ext cx="41719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4771" y="628601"/>
            <a:ext cx="73158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dirty="0"/>
              <a:t> odpor ze strany zaměstnanců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dirty="0"/>
              <a:t> nedostatečná podpora podnikových systémů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dirty="0"/>
              <a:t> neschopnost definovat úroveň servisu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dirty="0"/>
              <a:t> nedostatečné plánování a přesun zásob na dodavatele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421" y="2494991"/>
            <a:ext cx="2590901" cy="24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Logistika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Logistické metody a techniky JIT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34028" y="1511987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JIT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JIS</a:t>
            </a:r>
          </a:p>
          <a:p>
            <a:pPr marL="0" indent="0">
              <a:buNone/>
            </a:pPr>
            <a:r>
              <a:rPr lang="cs-CZ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Kanban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7188" y="527392"/>
            <a:ext cx="7411433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30"/>
              </a:spcBef>
              <a:defRPr/>
            </a:pPr>
            <a:r>
              <a:rPr lang="cs-CZ" sz="2600" b="1" cap="all" dirty="0">
                <a:solidFill>
                  <a:srgbClr val="307871"/>
                </a:solidFill>
              </a:rPr>
              <a:t>Just-in-</a:t>
            </a:r>
            <a:r>
              <a:rPr lang="cs-CZ" sz="2600" b="1" cap="all" dirty="0" err="1">
                <a:solidFill>
                  <a:srgbClr val="307871"/>
                </a:solidFill>
              </a:rPr>
              <a:t>Sequence</a:t>
            </a:r>
            <a:r>
              <a:rPr lang="cs-CZ" sz="2600" b="1" cap="all" dirty="0">
                <a:solidFill>
                  <a:srgbClr val="307871"/>
                </a:solidFill>
              </a:rPr>
              <a:t> (JIS)</a:t>
            </a:r>
          </a:p>
          <a:p>
            <a:pPr>
              <a:spcBef>
                <a:spcPts val="430"/>
              </a:spcBef>
              <a:defRPr/>
            </a:pPr>
            <a:endParaRPr lang="cs-CZ" sz="1400" b="0" cap="small" dirty="0">
              <a:latin typeface="+mj-lt"/>
            </a:endParaRP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000" b="0" dirty="0">
                <a:latin typeface="+mj-lt"/>
              </a:rPr>
              <a:t> </a:t>
            </a:r>
            <a:r>
              <a:rPr lang="cs-CZ" sz="2200" b="0" dirty="0">
                <a:latin typeface="+mj-lt"/>
              </a:rPr>
              <a:t>celý výrobkový sortiment vyráběný na jediné lince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díly dodávány v sekvencích, tj. v pořadí, v jakém putují na linku dle montáže</a:t>
            </a:r>
            <a:br>
              <a:rPr lang="cs-CZ" sz="2200" b="0" dirty="0">
                <a:latin typeface="+mj-lt"/>
              </a:rPr>
            </a:br>
            <a:r>
              <a:rPr lang="cs-CZ" sz="2200" b="0" dirty="0">
                <a:latin typeface="+mj-lt"/>
              </a:rPr>
              <a:t>výrobků</a:t>
            </a:r>
          </a:p>
          <a:p>
            <a:pPr>
              <a:spcBef>
                <a:spcPts val="430"/>
              </a:spcBef>
              <a:defRPr/>
            </a:pPr>
            <a:endParaRPr lang="cs-CZ" sz="2200" b="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98" y="2115967"/>
            <a:ext cx="5612793" cy="28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7188" y="628601"/>
            <a:ext cx="7411433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dirty="0">
                <a:latin typeface="+mj-lt"/>
              </a:rPr>
              <a:t>vysoké nároky na přesnost dodávek: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cs-CZ" sz="2200" dirty="0">
                <a:latin typeface="+mj-lt"/>
              </a:rPr>
              <a:t>časové hledisko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  <a:defRPr/>
            </a:pPr>
            <a:r>
              <a:rPr lang="cs-CZ" sz="2200" dirty="0">
                <a:latin typeface="+mj-lt"/>
              </a:rPr>
              <a:t>správné pořadí 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dojezdová vzdálenost dodavatele obvykle nepřesahuje 50 km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někdy má dodavatel umístěn svůj sklad přímo v závodě výrobce – zde sekvencuje komponenty přímo na montážní linky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význam ICT</a:t>
            </a:r>
          </a:p>
        </p:txBody>
      </p:sp>
    </p:spTree>
    <p:extLst>
      <p:ext uri="{BB962C8B-B14F-4D97-AF65-F5344CB8AC3E}">
        <p14:creationId xmlns:p14="http://schemas.microsoft.com/office/powerpoint/2010/main" val="38705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8" y="205641"/>
            <a:ext cx="6682810" cy="4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5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9332" y="527392"/>
            <a:ext cx="7135249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600" b="1" cap="all" dirty="0">
                <a:solidFill>
                  <a:srgbClr val="307871"/>
                </a:solidFill>
              </a:rPr>
              <a:t>KANBAN</a:t>
            </a:r>
          </a:p>
          <a:p>
            <a:pPr>
              <a:defRPr/>
            </a:pPr>
            <a:endParaRPr lang="cs-CZ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000" b="0" dirty="0">
                <a:latin typeface="+mj-lt"/>
              </a:rPr>
              <a:t> </a:t>
            </a:r>
            <a:r>
              <a:rPr lang="cs-CZ" sz="2200" b="0" dirty="0">
                <a:latin typeface="+mj-lt"/>
              </a:rPr>
              <a:t>ke koordinaci výroby a materiálových toků mezi   procesy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</a:t>
            </a:r>
            <a:r>
              <a:rPr lang="cs-CZ" sz="2200" b="0" dirty="0" err="1">
                <a:latin typeface="+mj-lt"/>
              </a:rPr>
              <a:t>kanban</a:t>
            </a:r>
            <a:r>
              <a:rPr lang="cs-CZ" sz="2200" b="0" dirty="0">
                <a:latin typeface="+mj-lt"/>
              </a:rPr>
              <a:t> = karta (ukazatel směru)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</a:t>
            </a:r>
            <a:r>
              <a:rPr lang="cs-CZ" sz="2200" b="0" dirty="0" err="1">
                <a:latin typeface="+mj-lt"/>
              </a:rPr>
              <a:t>kanbanové</a:t>
            </a:r>
            <a:r>
              <a:rPr lang="cs-CZ" sz="2200" b="0" dirty="0">
                <a:latin typeface="+mj-lt"/>
              </a:rPr>
              <a:t> karty slouží k vizualizaci materiálových toků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umožňuje řízený tah</a:t>
            </a:r>
            <a:endParaRPr lang="cs-CZ" sz="2200" dirty="0">
              <a:latin typeface="+mj-lt"/>
            </a:endParaRPr>
          </a:p>
        </p:txBody>
      </p:sp>
      <p:pic>
        <p:nvPicPr>
          <p:cNvPr id="7" name="Picture 2" descr="2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31" y="2774121"/>
            <a:ext cx="2998569" cy="19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7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2962" y="628601"/>
            <a:ext cx="72685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307871"/>
                </a:solidFill>
              </a:rPr>
              <a:t>Typy </a:t>
            </a:r>
            <a:r>
              <a:rPr lang="cs-CZ" sz="2200" b="1" dirty="0" err="1">
                <a:solidFill>
                  <a:srgbClr val="307871"/>
                </a:solidFill>
              </a:rPr>
              <a:t>kanbanu</a:t>
            </a:r>
            <a:endParaRPr lang="cs-CZ" sz="2200" b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1400" b="0" dirty="0">
              <a:latin typeface="+mj-lt"/>
            </a:endParaRPr>
          </a:p>
          <a:p>
            <a:pPr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cs-CZ" sz="2000" b="0" dirty="0">
                <a:latin typeface="+mj-lt"/>
              </a:rPr>
              <a:t> </a:t>
            </a:r>
            <a:r>
              <a:rPr lang="cs-CZ" sz="2200" b="0" dirty="0">
                <a:latin typeface="+mj-lt"/>
              </a:rPr>
              <a:t>přesunový: opravňuje proces, aby dostal díly z předcházejícího procesu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výrobní: opravňuje předcházející proces k výrobě dalších dílů)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 dodavatelský (externí): opravňuje vnějšího dodavatele k dodání dalších dílů </a:t>
            </a:r>
          </a:p>
          <a:p>
            <a:pPr marL="457200" indent="-457200">
              <a:defRPr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5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4" descr="obr_2"/>
          <p:cNvSpPr>
            <a:spLocks noChangeArrowheads="1"/>
          </p:cNvSpPr>
          <p:nvPr/>
        </p:nvSpPr>
        <p:spPr bwMode="auto">
          <a:xfrm>
            <a:off x="283459" y="1201566"/>
            <a:ext cx="8146473" cy="3521574"/>
          </a:xfrm>
          <a:prstGeom prst="rect">
            <a:avLst/>
          </a:prstGeom>
          <a:blipFill dpi="0" rotWithShape="1">
            <a:blip r:embed="rId4"/>
            <a:srcRect/>
            <a:stretch>
              <a:fillRect l="-1393" t="-10763" r="-3925" b="-1397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978245" y="527392"/>
            <a:ext cx="27302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 dirty="0" err="1"/>
              <a:t>Kanbanové</a:t>
            </a:r>
            <a:r>
              <a:rPr lang="cs-CZ" sz="2200" b="1" dirty="0"/>
              <a:t> okruhy</a:t>
            </a:r>
          </a:p>
        </p:txBody>
      </p:sp>
    </p:spTree>
    <p:extLst>
      <p:ext uri="{BB962C8B-B14F-4D97-AF65-F5344CB8AC3E}">
        <p14:creationId xmlns:p14="http://schemas.microsoft.com/office/powerpoint/2010/main" val="361626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853944" y="462158"/>
            <a:ext cx="6257217" cy="4419679"/>
            <a:chOff x="1071563" y="1285875"/>
            <a:chExt cx="6643687" cy="5143500"/>
          </a:xfrm>
        </p:grpSpPr>
        <p:pic>
          <p:nvPicPr>
            <p:cNvPr id="8" name="Obrázek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1285875"/>
              <a:ext cx="314325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285875"/>
              <a:ext cx="3071812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3929063"/>
              <a:ext cx="3143250" cy="250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929063"/>
              <a:ext cx="3071812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233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15"/>
            <a:ext cx="5527153" cy="32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76" y="3169467"/>
            <a:ext cx="4539547" cy="189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40721" y="1747588"/>
            <a:ext cx="2462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 dirty="0" err="1"/>
              <a:t>Kanbanové</a:t>
            </a:r>
            <a:r>
              <a:rPr lang="cs-CZ" sz="2200" b="1" dirty="0"/>
              <a:t> karty</a:t>
            </a:r>
          </a:p>
        </p:txBody>
      </p:sp>
    </p:spTree>
    <p:extLst>
      <p:ext uri="{BB962C8B-B14F-4D97-AF65-F5344CB8AC3E}">
        <p14:creationId xmlns:p14="http://schemas.microsoft.com/office/powerpoint/2010/main" val="267035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527392"/>
            <a:ext cx="7425985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307871"/>
                </a:solidFill>
              </a:rPr>
              <a:t>Pravidla </a:t>
            </a:r>
            <a:r>
              <a:rPr lang="cs-CZ" sz="2200" b="1" dirty="0" err="1">
                <a:solidFill>
                  <a:srgbClr val="307871"/>
                </a:solidFill>
              </a:rPr>
              <a:t>kanbanu</a:t>
            </a:r>
            <a:endParaRPr lang="cs-CZ" sz="2200" b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1400" b="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200" b="0" dirty="0">
                <a:latin typeface="+mj-lt"/>
              </a:rPr>
              <a:t>Následný  proces se obrací na předchozí pro odběr pouze tehdy, když to potřebuje</a:t>
            </a:r>
            <a:endParaRPr lang="cs-CZ" sz="2200" dirty="0">
              <a:latin typeface="+mj-lt"/>
            </a:endParaRP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  <a:defRPr/>
            </a:pPr>
            <a:r>
              <a:rPr lang="cs-CZ" sz="2200" b="0" dirty="0">
                <a:latin typeface="+mj-lt"/>
              </a:rPr>
              <a:t>Předchozí proces vyrábí pouze množství potřebné k nahrazení toho, co bylo odebráno</a:t>
            </a:r>
          </a:p>
          <a:p>
            <a:pPr>
              <a:buFont typeface="Arial" pitchFamily="34" charset="0"/>
              <a:buChar char="•"/>
              <a:defRPr/>
            </a:pPr>
            <a:endParaRPr lang="cs-CZ" sz="22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564" y="2884109"/>
            <a:ext cx="4537481" cy="20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527392"/>
            <a:ext cx="7425985" cy="36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defRPr/>
            </a:pPr>
            <a:endParaRPr lang="cs-CZ" sz="1400" b="0" dirty="0">
              <a:latin typeface="+mj-lt"/>
            </a:endParaRPr>
          </a:p>
          <a:p>
            <a:pPr marL="457200" indent="-457200">
              <a:spcBef>
                <a:spcPts val="430"/>
              </a:spcBef>
              <a:buFont typeface="+mj-lt"/>
              <a:buAutoNum type="arabicPeriod" startAt="3"/>
              <a:defRPr/>
            </a:pPr>
            <a:r>
              <a:rPr lang="cs-CZ" sz="2200" b="0" dirty="0">
                <a:latin typeface="+mj-lt"/>
              </a:rPr>
              <a:t>Zmetky se nikdy nepošlou následujícímu procesu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 startAt="3"/>
              <a:defRPr/>
            </a:pPr>
            <a:r>
              <a:rPr lang="cs-CZ" sz="2200" b="0" dirty="0" err="1">
                <a:latin typeface="+mj-lt"/>
              </a:rPr>
              <a:t>Kanban</a:t>
            </a:r>
            <a:r>
              <a:rPr lang="cs-CZ" sz="2200" b="0" dirty="0">
                <a:latin typeface="+mj-lt"/>
              </a:rPr>
              <a:t> musí být vždy doprovázen sériovou výrobou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 startAt="3"/>
              <a:defRPr/>
            </a:pPr>
            <a:r>
              <a:rPr lang="cs-CZ" sz="2200" b="0" dirty="0">
                <a:latin typeface="+mj-lt"/>
              </a:rPr>
              <a:t>Výroba musí být rozložena do úrovní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 startAt="3"/>
              <a:defRPr/>
            </a:pPr>
            <a:r>
              <a:rPr lang="cs-CZ" sz="2200" b="0" dirty="0">
                <a:latin typeface="+mj-lt"/>
              </a:rPr>
              <a:t>Využití </a:t>
            </a:r>
            <a:r>
              <a:rPr lang="cs-CZ" sz="2200" b="0" dirty="0" err="1">
                <a:latin typeface="+mj-lt"/>
              </a:rPr>
              <a:t>kanbanu</a:t>
            </a:r>
            <a:r>
              <a:rPr lang="cs-CZ" sz="2200" b="0" dirty="0">
                <a:latin typeface="+mj-lt"/>
              </a:rPr>
              <a:t> pro</a:t>
            </a:r>
            <a:br>
              <a:rPr lang="cs-CZ" sz="2200" b="0" dirty="0">
                <a:latin typeface="+mj-lt"/>
              </a:rPr>
            </a:br>
            <a:r>
              <a:rPr lang="cs-CZ" sz="2200" b="0" dirty="0">
                <a:latin typeface="+mj-lt"/>
              </a:rPr>
              <a:t>vyladění rozvrhu</a:t>
            </a:r>
            <a:br>
              <a:rPr lang="cs-CZ" sz="2200" b="0" dirty="0">
                <a:latin typeface="+mj-lt"/>
              </a:rPr>
            </a:br>
            <a:r>
              <a:rPr lang="cs-CZ" sz="2200" b="0" dirty="0">
                <a:latin typeface="+mj-lt"/>
              </a:rPr>
              <a:t>výroby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 startAt="3"/>
              <a:defRPr/>
            </a:pPr>
            <a:r>
              <a:rPr lang="cs-CZ" sz="2200" b="0" dirty="0">
                <a:latin typeface="+mj-lt"/>
              </a:rPr>
              <a:t>Stabilizace,</a:t>
            </a:r>
            <a:br>
              <a:rPr lang="cs-CZ" sz="2200" b="0" dirty="0">
                <a:latin typeface="+mj-lt"/>
              </a:rPr>
            </a:br>
            <a:r>
              <a:rPr lang="cs-CZ" sz="2200" b="0" dirty="0">
                <a:latin typeface="+mj-lt"/>
              </a:rPr>
              <a:t>racionalizace,</a:t>
            </a:r>
            <a:br>
              <a:rPr lang="cs-CZ" sz="2200" b="0" dirty="0">
                <a:latin typeface="+mj-lt"/>
              </a:rPr>
            </a:br>
            <a:r>
              <a:rPr lang="cs-CZ" sz="2200" b="0" dirty="0">
                <a:latin typeface="+mj-lt"/>
              </a:rPr>
              <a:t>simplifikace procesů</a:t>
            </a:r>
            <a:endParaRPr lang="cs-CZ" sz="22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753" y="1914971"/>
            <a:ext cx="4617657" cy="31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31928" y="628601"/>
            <a:ext cx="70291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600" b="1" cap="all" dirty="0">
                <a:solidFill>
                  <a:srgbClr val="307871"/>
                </a:solidFill>
              </a:rPr>
              <a:t>Logistické metody a techniky</a:t>
            </a:r>
          </a:p>
          <a:p>
            <a:pPr>
              <a:spcBef>
                <a:spcPts val="430"/>
              </a:spcBef>
            </a:pPr>
            <a:endParaRPr lang="cs-CZ" sz="1400" b="1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b="1" cap="all" dirty="0"/>
              <a:t> </a:t>
            </a:r>
            <a:r>
              <a:rPr lang="cs-CZ" sz="2200" cap="all" dirty="0"/>
              <a:t>JIT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JIS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</a:t>
            </a:r>
            <a:r>
              <a:rPr lang="cs-CZ" sz="2200" cap="all" dirty="0" err="1"/>
              <a:t>KAnBAN</a:t>
            </a:r>
            <a:endParaRPr lang="cs-CZ" sz="2200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hub and </a:t>
            </a:r>
            <a:r>
              <a:rPr lang="cs-CZ" sz="2200" cap="all" dirty="0" err="1"/>
              <a:t>spoke</a:t>
            </a:r>
            <a:endParaRPr lang="cs-CZ" sz="2200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CROSS </a:t>
            </a:r>
            <a:r>
              <a:rPr lang="cs-CZ" sz="2200" cap="all" dirty="0" err="1"/>
              <a:t>DOCKINg</a:t>
            </a:r>
            <a:endParaRPr lang="cs-CZ" sz="2200" cap="all" dirty="0"/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LAYOUT skladu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QR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</a:pPr>
            <a:r>
              <a:rPr lang="cs-CZ" sz="2200" cap="all" dirty="0"/>
              <a:t> ECR</a:t>
            </a:r>
          </a:p>
        </p:txBody>
      </p:sp>
    </p:spTree>
    <p:extLst>
      <p:ext uri="{BB962C8B-B14F-4D97-AF65-F5344CB8AC3E}">
        <p14:creationId xmlns:p14="http://schemas.microsoft.com/office/powerpoint/2010/main" val="99846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9281" y="628601"/>
            <a:ext cx="7451339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  <a:defRPr/>
            </a:pPr>
            <a:r>
              <a:rPr lang="cs-CZ" sz="2200" b="1" dirty="0">
                <a:solidFill>
                  <a:srgbClr val="307871"/>
                </a:solidFill>
              </a:rPr>
              <a:t>Přínosy </a:t>
            </a:r>
            <a:r>
              <a:rPr lang="cs-CZ" sz="2200" b="1" dirty="0" err="1">
                <a:solidFill>
                  <a:srgbClr val="307871"/>
                </a:solidFill>
              </a:rPr>
              <a:t>Kanbanu</a:t>
            </a:r>
            <a:endParaRPr lang="cs-CZ" sz="2200" b="1" dirty="0">
              <a:solidFill>
                <a:srgbClr val="307871"/>
              </a:solidFill>
            </a:endParaRPr>
          </a:p>
          <a:p>
            <a:pPr>
              <a:spcBef>
                <a:spcPts val="430"/>
              </a:spcBef>
              <a:defRPr/>
            </a:pPr>
            <a:endParaRPr lang="cs-CZ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snížení stavu zásob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zajištění systémového toku informací v celém výrobním procesu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podpora plynulosti výroby při nárůstu sortimentu a zmenšení pracnosti plánování</a:t>
            </a:r>
          </a:p>
          <a:p>
            <a:pPr>
              <a:spcBef>
                <a:spcPts val="430"/>
              </a:spcBef>
              <a:buFont typeface="Arial" pitchFamily="34" charset="0"/>
              <a:buChar char="•"/>
              <a:defRPr/>
            </a:pPr>
            <a:endParaRPr lang="cs-CZ" sz="2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264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9281" y="628601"/>
            <a:ext cx="7451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otevřenost systému pro řízení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výrazné snížení úsilí vynaloženého na procesy s minimální přidanou hodnotou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celkové snížení nákladů spojených s dopravou informací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možnost delegovat zodpovědnost pracovníkům přímo na linkách</a:t>
            </a:r>
          </a:p>
        </p:txBody>
      </p:sp>
    </p:spTree>
    <p:extLst>
      <p:ext uri="{BB962C8B-B14F-4D97-AF65-F5344CB8AC3E}">
        <p14:creationId xmlns:p14="http://schemas.microsoft.com/office/powerpoint/2010/main" val="385700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850349" y="432392"/>
            <a:ext cx="23439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8799" y="1160104"/>
            <a:ext cx="729096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Umíte: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podstatu filosofie JIT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Popsat pozitiva a negativa JIT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Objasnit JIS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Popsat podstatu </a:t>
            </a:r>
            <a:r>
              <a:rPr lang="cs-CZ" b="1" dirty="0" err="1">
                <a:solidFill>
                  <a:srgbClr val="002060"/>
                </a:solidFill>
                <a:cs typeface="Arial" panose="020B0604020202020204" pitchFamily="34" charset="0"/>
              </a:rPr>
              <a:t>kanbanu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Vyjmenovat přínosy </a:t>
            </a:r>
            <a:r>
              <a:rPr lang="cs-CZ" b="1" dirty="0" err="1">
                <a:solidFill>
                  <a:srgbClr val="002060"/>
                </a:solidFill>
                <a:cs typeface="Arial" panose="020B0604020202020204" pitchFamily="34" charset="0"/>
              </a:rPr>
              <a:t>kanbanu</a:t>
            </a:r>
            <a:endParaRPr lang="cs-CZ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4" descr="idea J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41" y="1204738"/>
            <a:ext cx="5100051" cy="33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969259" y="628601"/>
            <a:ext cx="31670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600" b="1" cap="all" dirty="0">
                <a:solidFill>
                  <a:srgbClr val="307871"/>
                </a:solidFill>
              </a:rPr>
              <a:t>Just-in-</a:t>
            </a:r>
            <a:r>
              <a:rPr lang="cs-CZ" sz="2600" b="1" cap="all" dirty="0" err="1">
                <a:solidFill>
                  <a:srgbClr val="307871"/>
                </a:solidFill>
              </a:rPr>
              <a:t>Time</a:t>
            </a:r>
            <a:r>
              <a:rPr lang="cs-CZ" sz="2600" b="1" cap="all" dirty="0">
                <a:solidFill>
                  <a:srgbClr val="307871"/>
                </a:solidFill>
              </a:rPr>
              <a:t> (JIT)</a:t>
            </a:r>
          </a:p>
        </p:txBody>
      </p:sp>
    </p:spTree>
    <p:extLst>
      <p:ext uri="{BB962C8B-B14F-4D97-AF65-F5344CB8AC3E}">
        <p14:creationId xmlns:p14="http://schemas.microsoft.com/office/powerpoint/2010/main" val="7008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88064" y="628601"/>
            <a:ext cx="7180558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filozofie vlastního podnikání, ne technický návod, jak řídit výrobu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po 2. sv. válce </a:t>
            </a:r>
            <a:r>
              <a:rPr lang="cs-CZ" sz="2200" b="0" dirty="0" err="1">
                <a:latin typeface="+mj-lt"/>
              </a:rPr>
              <a:t>Taichii</a:t>
            </a:r>
            <a:r>
              <a:rPr lang="cs-CZ" sz="2200" b="0" dirty="0">
                <a:latin typeface="+mj-lt"/>
              </a:rPr>
              <a:t> </a:t>
            </a:r>
            <a:r>
              <a:rPr lang="cs-CZ" sz="2200" b="0" dirty="0" err="1">
                <a:latin typeface="+mj-lt"/>
              </a:rPr>
              <a:t>Ohno</a:t>
            </a:r>
            <a:r>
              <a:rPr lang="cs-CZ" sz="2200" b="0" dirty="0">
                <a:latin typeface="+mj-lt"/>
              </a:rPr>
              <a:t> studuje supermarkety – systém koupit tolik zboží, kolik potřebuji – lze toto využít přímo na místě výroby?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 err="1">
                <a:latin typeface="+mj-lt"/>
              </a:rPr>
              <a:t>Ohnovo</a:t>
            </a:r>
            <a:r>
              <a:rPr lang="cs-CZ" sz="2200" b="0" dirty="0">
                <a:latin typeface="+mj-lt"/>
              </a:rPr>
              <a:t> řešení: totální eliminace marnotratnosti</a:t>
            </a:r>
            <a:endParaRPr lang="cs-CZ" sz="2200" dirty="0">
              <a:latin typeface="+mj-lt"/>
            </a:endParaRP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pojem  JIT poprvé použil </a:t>
            </a:r>
            <a:r>
              <a:rPr lang="cs-CZ" sz="2200" b="0" dirty="0" err="1">
                <a:latin typeface="+mj-lt"/>
              </a:rPr>
              <a:t>Kiichiro</a:t>
            </a:r>
            <a:r>
              <a:rPr lang="cs-CZ" sz="2200" b="0" dirty="0">
                <a:latin typeface="+mj-lt"/>
              </a:rPr>
              <a:t> </a:t>
            </a:r>
            <a:r>
              <a:rPr lang="cs-CZ" sz="2200" b="0" dirty="0" err="1">
                <a:latin typeface="+mj-lt"/>
              </a:rPr>
              <a:t>Toyoda</a:t>
            </a:r>
            <a:r>
              <a:rPr lang="cs-CZ" sz="2200" b="0" dirty="0">
                <a:latin typeface="+mj-lt"/>
              </a:rPr>
              <a:t> 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0" dirty="0">
                <a:latin typeface="+mj-lt"/>
              </a:rPr>
              <a:t>největší rozmach JIT až v 80. letech 20. st. v Japonsku a USA</a:t>
            </a:r>
          </a:p>
        </p:txBody>
      </p:sp>
    </p:spTree>
    <p:extLst>
      <p:ext uri="{BB962C8B-B14F-4D97-AF65-F5344CB8AC3E}">
        <p14:creationId xmlns:p14="http://schemas.microsoft.com/office/powerpoint/2010/main" val="78401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7"/>
          <p:cNvSpPr>
            <a:spLocks noChangeArrowheads="1"/>
          </p:cNvSpPr>
          <p:nvPr/>
        </p:nvSpPr>
        <p:spPr bwMode="auto">
          <a:xfrm>
            <a:off x="612258" y="713611"/>
            <a:ext cx="72683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</a:rPr>
              <a:t>zavedením JIT se skladování stává ideálně zbytečným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</a:rPr>
              <a:t>ideální ekonomické objednací množství rovno jedné jednotce, pojistné zásoby se považují za nepotřebné a jakékoliv zásoby na skladě by se měly vyloučit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</a:rPr>
              <a:t>JIT založeno na zvrácení dosavadních postupů (problém nadvýroby)</a:t>
            </a:r>
          </a:p>
        </p:txBody>
      </p:sp>
    </p:spTree>
    <p:extLst>
      <p:ext uri="{BB962C8B-B14F-4D97-AF65-F5344CB8AC3E}">
        <p14:creationId xmlns:p14="http://schemas.microsoft.com/office/powerpoint/2010/main" val="254708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347623" y="708033"/>
            <a:ext cx="7532997" cy="30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30"/>
              </a:spcBef>
            </a:pPr>
            <a:r>
              <a:rPr lang="cs-CZ" altLang="cs-CZ" sz="2200" dirty="0">
                <a:latin typeface="+mj-lt"/>
              </a:rPr>
              <a:t>Definice 1:</a:t>
            </a:r>
          </a:p>
          <a:p>
            <a:pPr eaLnBrk="1" hangingPunct="1">
              <a:spcBef>
                <a:spcPts val="430"/>
              </a:spcBef>
            </a:pPr>
            <a:r>
              <a:rPr lang="cs-CZ" altLang="cs-CZ" sz="2200" b="0" dirty="0">
                <a:latin typeface="+mj-lt"/>
              </a:rPr>
              <a:t>JIT je výrobní strategie, která výrazně snižuje výrobní náklady a zlepšuje kvalitu prostřednictvím eliminace ztrát a efektivnějšího využití zdrojů podniku.</a:t>
            </a:r>
          </a:p>
          <a:p>
            <a:pPr eaLnBrk="1" hangingPunct="1">
              <a:spcBef>
                <a:spcPts val="430"/>
              </a:spcBef>
            </a:pPr>
            <a:endParaRPr lang="cs-CZ" altLang="cs-CZ" sz="2200" b="0" dirty="0">
              <a:latin typeface="+mj-lt"/>
            </a:endParaRPr>
          </a:p>
          <a:p>
            <a:pPr eaLnBrk="1" hangingPunct="1">
              <a:spcBef>
                <a:spcPts val="430"/>
              </a:spcBef>
            </a:pPr>
            <a:r>
              <a:rPr lang="cs-CZ" altLang="cs-CZ" sz="2200" dirty="0">
                <a:latin typeface="+mj-lt"/>
              </a:rPr>
              <a:t>Definice 2:</a:t>
            </a:r>
          </a:p>
          <a:p>
            <a:pPr eaLnBrk="1" hangingPunct="1">
              <a:spcBef>
                <a:spcPts val="430"/>
              </a:spcBef>
            </a:pPr>
            <a:r>
              <a:rPr lang="cs-CZ" altLang="cs-CZ" sz="2200" b="0" dirty="0">
                <a:latin typeface="+mj-lt"/>
              </a:rPr>
              <a:t>JIT je filozofie založená na principu dostat správné materiály na správné místo ve správnou dobu.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8E79C9B-3DAB-4B31-B327-70F9CA3DC179}"/>
              </a:ext>
            </a:extLst>
          </p:cNvPr>
          <p:cNvGrpSpPr/>
          <p:nvPr/>
        </p:nvGrpSpPr>
        <p:grpSpPr>
          <a:xfrm>
            <a:off x="3709287" y="3767805"/>
            <a:ext cx="1395968" cy="1130988"/>
            <a:chOff x="3792415" y="3382397"/>
            <a:chExt cx="1395968" cy="113098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A7D674BE-527D-4DBE-B317-3B5AB154B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0" t="46656" r="65350" b="31355"/>
            <a:stretch/>
          </p:blipFill>
          <p:spPr>
            <a:xfrm>
              <a:off x="3792415" y="3382398"/>
              <a:ext cx="486508" cy="1130987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9852E2-C3E6-4E96-89F3-A1C8D885A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0" t="46656" r="65350" b="31355"/>
            <a:stretch/>
          </p:blipFill>
          <p:spPr>
            <a:xfrm>
              <a:off x="4247145" y="3382398"/>
              <a:ext cx="486508" cy="1130987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044B6F4D-865A-41EC-B7F3-26A4AEEF3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0" t="46656" r="65350" b="31355"/>
            <a:stretch/>
          </p:blipFill>
          <p:spPr>
            <a:xfrm>
              <a:off x="4701875" y="3382397"/>
              <a:ext cx="486508" cy="113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4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347623" y="708033"/>
            <a:ext cx="7532997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30"/>
              </a:spcBef>
            </a:pPr>
            <a:r>
              <a:rPr lang="cs-CZ" altLang="cs-CZ" sz="2200" dirty="0">
                <a:latin typeface="+mj-lt"/>
              </a:rPr>
              <a:t>Definice 3:</a:t>
            </a:r>
          </a:p>
          <a:p>
            <a:pPr eaLnBrk="1" hangingPunct="1">
              <a:spcBef>
                <a:spcPts val="430"/>
              </a:spcBef>
            </a:pPr>
            <a:r>
              <a:rPr lang="cs-CZ" altLang="cs-CZ" sz="2200" b="0" dirty="0">
                <a:latin typeface="+mj-lt"/>
              </a:rPr>
              <a:t>JIT je program, který se zaměřuje na eliminaci činností, které nepřidávají hodnotu, a to v rámci všech operací podniku, cílem je výroba vysoce kvalitních výrobků, vysoká úroveň produktivity, nižší stav zásob a rozvíjení dlouhodobých vztahů s ostatními články dodavatelského řetězce.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8E79C9B-3DAB-4B31-B327-70F9CA3DC179}"/>
              </a:ext>
            </a:extLst>
          </p:cNvPr>
          <p:cNvGrpSpPr/>
          <p:nvPr/>
        </p:nvGrpSpPr>
        <p:grpSpPr>
          <a:xfrm>
            <a:off x="3792415" y="3382397"/>
            <a:ext cx="1395968" cy="1130988"/>
            <a:chOff x="3792415" y="3382397"/>
            <a:chExt cx="1395968" cy="113098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A7D674BE-527D-4DBE-B317-3B5AB154B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0" t="46656" r="65350" b="31355"/>
            <a:stretch/>
          </p:blipFill>
          <p:spPr>
            <a:xfrm>
              <a:off x="3792415" y="3382398"/>
              <a:ext cx="486508" cy="1130987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9852E2-C3E6-4E96-89F3-A1C8D885A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0" t="46656" r="65350" b="31355"/>
            <a:stretch/>
          </p:blipFill>
          <p:spPr>
            <a:xfrm>
              <a:off x="4247145" y="3382398"/>
              <a:ext cx="486508" cy="1130987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044B6F4D-865A-41EC-B7F3-26A4AEEF3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0" t="46656" r="65350" b="31355"/>
            <a:stretch/>
          </p:blipFill>
          <p:spPr>
            <a:xfrm>
              <a:off x="4701875" y="3382397"/>
              <a:ext cx="486508" cy="113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74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9913" y="628601"/>
            <a:ext cx="7290707" cy="23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430"/>
              </a:spcBef>
            </a:pPr>
            <a:r>
              <a:rPr lang="cs-CZ" altLang="cs-CZ" sz="2200" dirty="0">
                <a:solidFill>
                  <a:srgbClr val="307871"/>
                </a:solidFill>
                <a:latin typeface="+mn-lt"/>
              </a:rPr>
              <a:t>Charakteristiky systému JIT</a:t>
            </a:r>
          </a:p>
          <a:p>
            <a:pPr marL="342900" indent="-342900" algn="just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filozofie úplné eliminace všech ztrát</a:t>
            </a:r>
          </a:p>
          <a:p>
            <a:pPr marL="342900" indent="-342900" algn="just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žádné ztráty u strojů, zařízení a pracovníků</a:t>
            </a:r>
          </a:p>
          <a:p>
            <a:pPr marL="342900" indent="-342900" algn="just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bezproblémový a hladký toku materiálů</a:t>
            </a:r>
          </a:p>
          <a:p>
            <a:pPr marL="342900" indent="-342900" algn="just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200" b="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automatizace s lidským faktorem</a:t>
            </a:r>
          </a:p>
          <a:p>
            <a:pPr marL="1085850" lvl="1" indent="-342900" algn="just">
              <a:spcBef>
                <a:spcPts val="430"/>
              </a:spcBef>
              <a:buFont typeface="Courier New" panose="02070309020205020404" pitchFamily="49" charset="0"/>
              <a:buChar char="o"/>
            </a:pPr>
            <a:endParaRPr lang="cs-CZ" altLang="cs-CZ" sz="1800" b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91" y="2531221"/>
            <a:ext cx="3442295" cy="23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997</Words>
  <Application>Microsoft Office PowerPoint</Application>
  <PresentationFormat>Předvádění na obrazovce (16:9)</PresentationFormat>
  <Paragraphs>205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DejaVu Sans</vt:lpstr>
      <vt:lpstr>StarSymbol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cem0001</cp:lastModifiedBy>
  <cp:revision>679</cp:revision>
  <dcterms:created xsi:type="dcterms:W3CDTF">2016-07-06T15:42:34Z</dcterms:created>
  <dcterms:modified xsi:type="dcterms:W3CDTF">2022-04-22T14:13:40Z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